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9"/>
  </p:notesMasterIdLst>
  <p:sldIdLst>
    <p:sldId id="256" r:id="rId2"/>
    <p:sldId id="258" r:id="rId3"/>
    <p:sldId id="2147482462" r:id="rId4"/>
    <p:sldId id="257" r:id="rId5"/>
    <p:sldId id="259" r:id="rId6"/>
    <p:sldId id="260" r:id="rId7"/>
    <p:sldId id="2147482463" r:id="rId8"/>
    <p:sldId id="2147482464" r:id="rId9"/>
    <p:sldId id="2147482465" r:id="rId10"/>
    <p:sldId id="2147482466" r:id="rId11"/>
    <p:sldId id="261" r:id="rId12"/>
    <p:sldId id="265" r:id="rId13"/>
    <p:sldId id="262" r:id="rId14"/>
    <p:sldId id="263" r:id="rId15"/>
    <p:sldId id="264" r:id="rId16"/>
    <p:sldId id="2147482461" r:id="rId17"/>
    <p:sldId id="2147482467" r:id="rId18"/>
    <p:sldId id="266" r:id="rId19"/>
    <p:sldId id="267" r:id="rId20"/>
    <p:sldId id="268" r:id="rId21"/>
    <p:sldId id="271" r:id="rId22"/>
    <p:sldId id="269" r:id="rId23"/>
    <p:sldId id="273" r:id="rId24"/>
    <p:sldId id="274" r:id="rId25"/>
    <p:sldId id="272" r:id="rId26"/>
    <p:sldId id="270" r:id="rId27"/>
    <p:sldId id="276" r:id="rId28"/>
    <p:sldId id="277" r:id="rId29"/>
    <p:sldId id="278" r:id="rId30"/>
    <p:sldId id="279" r:id="rId31"/>
    <p:sldId id="280" r:id="rId32"/>
    <p:sldId id="282" r:id="rId33"/>
    <p:sldId id="281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08" r:id="rId60"/>
    <p:sldId id="310" r:id="rId61"/>
    <p:sldId id="311" r:id="rId62"/>
    <p:sldId id="2147482448" r:id="rId63"/>
    <p:sldId id="2147482449" r:id="rId64"/>
    <p:sldId id="2147478309" r:id="rId65"/>
    <p:sldId id="2147478310" r:id="rId66"/>
    <p:sldId id="2147478312" r:id="rId67"/>
    <p:sldId id="2147482450" r:id="rId68"/>
    <p:sldId id="2147478257" r:id="rId69"/>
    <p:sldId id="2147482451" r:id="rId70"/>
    <p:sldId id="2147482452" r:id="rId71"/>
    <p:sldId id="6568" r:id="rId72"/>
    <p:sldId id="6613" r:id="rId73"/>
    <p:sldId id="6614" r:id="rId74"/>
    <p:sldId id="6584" r:id="rId75"/>
    <p:sldId id="6615" r:id="rId76"/>
    <p:sldId id="6583" r:id="rId77"/>
    <p:sldId id="6616" r:id="rId78"/>
    <p:sldId id="6617" r:id="rId79"/>
    <p:sldId id="2147482453" r:id="rId80"/>
    <p:sldId id="309" r:id="rId81"/>
    <p:sldId id="2147482455" r:id="rId82"/>
    <p:sldId id="2147482454" r:id="rId83"/>
    <p:sldId id="2147482456" r:id="rId84"/>
    <p:sldId id="2147482457" r:id="rId85"/>
    <p:sldId id="2147482458" r:id="rId86"/>
    <p:sldId id="2147482459" r:id="rId87"/>
    <p:sldId id="2147482460" r:id="rId8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289"/>
    <p:restoredTop sz="94678"/>
  </p:normalViewPr>
  <p:slideViewPr>
    <p:cSldViewPr snapToGrid="0">
      <p:cViewPr varScale="1">
        <p:scale>
          <a:sx n="196" d="100"/>
          <a:sy n="196" d="100"/>
        </p:scale>
        <p:origin x="23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notesMaster" Target="notesMasters/notesMaster1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presProps" Target="presProps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theme" Target="theme/theme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/Relationships>
</file>

<file path=ppt/media/hdphoto1.wdp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50.png>
</file>

<file path=ppt/media/image16.sv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10.png>
</file>

<file path=ppt/media/image22.png>
</file>

<file path=ppt/media/image23.png>
</file>

<file path=ppt/media/image24.png>
</file>

<file path=ppt/media/image240.png>
</file>

<file path=ppt/media/image25.png>
</file>

<file path=ppt/media/image250.png>
</file>

<file path=ppt/media/image26.png>
</file>

<file path=ppt/media/image27.png>
</file>

<file path=ppt/media/image28.svg>
</file>

<file path=ppt/media/image29.png>
</file>

<file path=ppt/media/image3.png>
</file>

<file path=ppt/media/image3.svg>
</file>

<file path=ppt/media/image30.png>
</file>

<file path=ppt/media/image31.png>
</file>

<file path=ppt/media/image32.svg>
</file>

<file path=ppt/media/image33.png>
</file>

<file path=ppt/media/image34.svg>
</file>

<file path=ppt/media/image340.png>
</file>

<file path=ppt/media/image35.png>
</file>

<file path=ppt/media/image350.png>
</file>

<file path=ppt/media/image36.png>
</file>

<file path=ppt/media/image360.png>
</file>

<file path=ppt/media/image37.png>
</file>

<file path=ppt/media/image37.svg>
</file>

<file path=ppt/media/image38.png>
</file>

<file path=ppt/media/image380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8.svg>
</file>

<file path=ppt/media/image49.png>
</file>

<file path=ppt/media/image5.png>
</file>

<file path=ppt/media/image50.png>
</file>

<file path=ppt/media/image50.svg>
</file>

<file path=ppt/media/image51.png>
</file>

<file path=ppt/media/image52.png>
</file>

<file path=ppt/media/image53.svg>
</file>

<file path=ppt/media/image54.png>
</file>

<file path=ppt/media/image55.png>
</file>

<file path=ppt/media/image56.svg>
</file>

<file path=ppt/media/image57.png>
</file>

<file path=ppt/media/image58.svg>
</file>

<file path=ppt/media/image59.png>
</file>

<file path=ppt/media/image6.png>
</file>

<file path=ppt/media/image60.png>
</file>

<file path=ppt/media/image60.svg>
</file>

<file path=ppt/media/image61.png>
</file>

<file path=ppt/media/image62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CBC8F2-C51E-2640-8C10-84D9D1AC4188}" type="datetimeFigureOut">
              <a:rPr lang="en-US" smtClean="0"/>
              <a:t>12/16/24</a:t>
            </a:fld>
            <a:endParaRPr lang="en-US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66D94F-0769-524C-9298-464BBA347C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055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66D94F-0769-524C-9298-464BBA347CE1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8039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A24C96-B3AF-D648-4C24-7EAB25FBD8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0D4C18B4-AB24-630E-A75F-5A3C5B27C24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0740E38D-CD49-50F2-88D3-8EA2FF63D1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1757113-B5C0-AD85-E6AA-0B5287E3C15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66D94F-0769-524C-9298-464BBA347CE1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1593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66D94F-0769-524C-9298-464BBA347CE1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3576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334778-902D-F689-81B3-ABD83479DD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9DD35525-52EC-2B87-4F62-421A3A524FC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9AB625EC-A65A-5769-7226-DEF590B59F4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A1AC54B-4A8B-B5A4-5ABC-4EA33911998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66D94F-0769-524C-9298-464BBA347CE1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0167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59157B-D517-0472-0895-F6A19DD01F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AA86458A-75F3-07DC-9DC3-7DCE2E8C019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ECD330C6-8250-598D-2F0B-00CA7C721D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B855872-6657-2574-69FD-7A9D03F5879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66D94F-0769-524C-9298-464BBA347CE1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77224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AA09D5-F776-CEFF-90B5-2A0B5CDBC2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55F712D5-A332-25A2-378B-B6B348AD793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41CF5E59-0F8A-9625-F3C1-85BE8E7554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FE1D05B-618E-566C-354D-4F206A3C9D6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66D94F-0769-524C-9298-464BBA347CE1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41987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C0D824-C168-D454-C611-7AD0C6C71F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EC536D62-F198-C96B-DE84-FFA96A53C6B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C7DAC156-B37C-9F28-FA51-3C450C73EB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3AA7190-5368-3865-FA41-2E105DAD9C3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66D94F-0769-524C-9298-464BBA347CE1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0468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382004-7CE7-46EC-9CC9-EBE56D22AC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C11B6710-4A1E-39F1-13A8-AC9B83480D2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BDB613BA-5B87-4012-33A1-B5161DFB7C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D7A9074-26BE-A77E-3BBB-B64CA543CE9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66D94F-0769-524C-9298-464BBA347CE1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68966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AFE98C-BD3D-71F6-E9DC-E319B0B0DC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0E9A31B2-7B4A-5A62-4A08-941963BDC76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F9A1442B-CA64-19D1-0BC8-C7D9BD93AC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26BAD71-961E-4D2A-FEF6-FB56221322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66D94F-0769-524C-9298-464BBA347CE1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18517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F10738-5AEB-8798-D519-A58242ECA0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E7AFACEE-AFBF-681D-7212-725C6665519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052946A7-7C3D-AE29-7E12-04857E92C3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2B3BC13-55A1-A005-7672-0769B802CC9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66D94F-0769-524C-9298-464BBA347CE1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04110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68CF70-DF1C-A829-5C79-4D8B1029A6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7D65D7C3-05D2-5E8F-D21F-C3B8CA542B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1159DF16-49BA-54EA-4D3A-AC9B0982D55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E1237B1-D03B-94F4-C6D9-F6AE4127065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66D94F-0769-524C-9298-464BBA347CE1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7717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66D94F-0769-524C-9298-464BBA347CE1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55135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3C43DD-58C2-42FB-A36F-E3062CAACF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055B644A-5EA5-62E4-A4A5-CA99CB552DE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83CB3E5A-BA68-D4DF-48D4-64404DE5A8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25A5A68-AA5A-369E-ABCB-25AAA34BD10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66D94F-0769-524C-9298-464BBA347CE1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21626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42F0DB-BEC8-E31F-61DB-7427136661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824A8DB4-79C1-DE9D-D402-B5A840C08ED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F8C887EB-3F98-20BB-9E32-D67534C28E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53DCC87-A12F-0CD0-0098-7AE3294BDD6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66D94F-0769-524C-9298-464BBA347CE1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22661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60B3FD-958B-0D1C-7297-FD8782671F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43494F99-93AA-D4E2-4D36-FA360444C13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F1B8B500-7E99-1CF6-D460-B87AD8F6DC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485E1CE-AB46-3AF0-9C60-CBB8FF76A9E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66D94F-0769-524C-9298-464BBA347CE1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575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154B64-070D-20A6-C912-33F3B93B1A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C1C590AA-5BE9-B217-1A2A-D94C04DC57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2C702E2B-A75D-1586-0E86-2A1DED4D5B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3DFF216-AE2B-78AE-76A0-9A72C865420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66D94F-0769-524C-9298-464BBA347CE1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03756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F3CF52-C25E-1DCB-F72B-B28FBA4B3E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19264CE7-2401-ECE2-4F53-820AD379685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7AAA79F9-F6C8-CE19-7A8D-B5194BA4885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64A9396-C7F6-382C-B687-F7FF40FFC93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66D94F-0769-524C-9298-464BBA347CE1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28878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27B20D-A642-44F5-9C0E-A147FF0AC5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EE4AC39A-702E-D7C3-93F0-ED794101FC3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371A7CB2-13A3-6C6A-FDB7-33089DA3C0B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E670140-74BB-169F-6188-414D822C806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66D94F-0769-524C-9298-464BBA347CE1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5795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AF030B-48CC-B7F4-1C72-23FE2C61FA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9AB8D5F9-3F77-17AD-D46B-E96CD895C69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1F505C98-8084-825F-3DBF-DA7716EDC2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B327FDC-66D7-BD96-B0A0-1C6D5451847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66D94F-0769-524C-9298-464BBA347CE1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394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08C7BE-1FF5-BF35-701E-A1407C7C6D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CD793995-2C29-CB4A-1C8C-F36CDB4585F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E0AE9ABC-9F0D-555E-0739-05ED7EF822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B720D73-7FA6-CFFA-EB34-31718F8CAB6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66D94F-0769-524C-9298-464BBA347CE1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5196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4E08D2-896B-5C69-1833-B1651D772A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B1787F65-EC9F-4B93-1CAF-A57E2F10C9A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2B8FEFF9-5924-1699-AC89-F68B2803DE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A4D3F42-943B-D6A9-C4C7-8F3F62689F0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66D94F-0769-524C-9298-464BBA347CE1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48137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528537-1803-8244-4FFB-5FFC65BEED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09CBEB28-3945-4F90-3F59-E441A150E75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9F9CF7F9-86C5-7A74-9058-21BC8B0ADD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06560E3-D9DB-DFCC-F032-EBB50F4FD4B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66D94F-0769-524C-9298-464BBA347CE1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3047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74C3F7-77CA-B08E-5C32-89684D0C16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3E579559-CF98-F827-F7C4-2DD4B65C059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55607AAA-D98D-C0FD-01A5-4B61D00075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3A31ED1-6F6D-295A-D273-1D07C5D0338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66D94F-0769-524C-9298-464BBA347CE1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41065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F9A46D-B919-760E-A63D-ACB719F9D2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BAC1EBE5-FEAB-229B-57EA-39D8136BC23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1DBDB7FE-23A7-F5BF-2A1B-43742F8C1D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BC295A5-BB5C-8EA8-1DFF-0D392A8A16F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66D94F-0769-524C-9298-464BBA347CE1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85749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022E04-6AE3-3E46-21EE-CD211B7D01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6B2FC6A7-0F36-23DB-D743-15BF764A8AC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C98D0021-8208-5246-2051-ACE3F6718D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9E2C191-AD2B-51DA-FDCA-335F3B7AA11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66D94F-0769-524C-9298-464BBA347CE1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70890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0AA61A-98E7-29B4-2839-FA11BDF000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871B3627-EEF1-26F9-6FD3-C53796A8E56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D92E2F68-361A-8C69-7590-E41B6CEE29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C1BE20B-4A6A-CEF6-532E-A9E4776E9B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66D94F-0769-524C-9298-464BBA347CE1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45497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DFAB1A-81B4-F05D-F61D-E826FF97F7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D7A525B7-D196-85C5-A06D-96E0B9DE475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A0D8B078-9ED5-C3EB-777D-AE6394C102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540A97A-D6C3-87AB-DA57-25BAD43B242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66D94F-0769-524C-9298-464BBA347CE1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276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C035CF-1619-D5C3-F734-732ECFE320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A6D14C8A-7051-E59C-5920-123E794610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4DF3607D-1FD7-C069-63AA-75544366D0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FF28A32-BC6E-92AB-C031-FD7CAF59024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66D94F-0769-524C-9298-464BBA347CE1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02811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9E221E-71F3-4DAA-846D-8A66759494AC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82657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9E221E-71F3-4DAA-846D-8A66759494AC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71479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9E221E-71F3-4DAA-846D-8A66759494AC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39647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9E221E-71F3-4DAA-846D-8A66759494AC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5659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9E221E-71F3-4DAA-846D-8A66759494AC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6205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F9A35A-48B1-75B3-6041-C0D1A7D56A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BA3EEAA6-FC1C-B6D1-5C34-404CE8E457B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055395C4-1DB6-88DC-8397-FA9EBB53DC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E61FD70-0EC6-974E-C741-BB28E4B71D5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66D94F-0769-524C-9298-464BBA347CE1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4058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33B1A5-A5E0-D4FF-8D59-F3521AB429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AE84B12-B91E-56C0-24A0-E3C2D16D788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AC64AA-53FF-4878-4E64-C2649F013A6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88080B-0E51-4159-7D86-5F5D4C340D2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9E221E-71F3-4DAA-846D-8A66759494AC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32774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9E221E-71F3-4DAA-846D-8A66759494AC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55392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1FA187-190A-A120-7497-348C6ACDDE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4941C3E-1B6D-2265-3E1B-DF161CA3331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587C276-C3C6-B297-6E6B-E9F1C3EA03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AC051E-68AB-0736-E580-F70DC05D1A6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9E221E-71F3-4DAA-846D-8A66759494AC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12980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26DC3C-4765-B473-0ACB-AF95EC933B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A722710-BC8E-89F7-C2AD-99389447BDE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5A7E3BB-DC60-A3A8-0E1E-BCEEDFC0A8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8FF55D-7137-15D7-35E1-B519E1F8BFA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9E221E-71F3-4DAA-846D-8A66759494AC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686294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51435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0F74E25-A557-45B7-A614-AD8C8D22B6B6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71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38590975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51435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0F74E25-A557-45B7-A614-AD8C8D22B6B6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72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0050692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51435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0F74E25-A557-45B7-A614-AD8C8D22B6B6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55044106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51435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0F74E25-A557-45B7-A614-AD8C8D22B6B6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74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51857255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51435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0F74E25-A557-45B7-A614-AD8C8D22B6B6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75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59164665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51435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0F74E25-A557-45B7-A614-AD8C8D22B6B6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76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693241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61B074-4841-8011-9AD1-0B4F37A0E5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8E163633-CCDE-5F56-A9AA-9A5DBA682CD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FC942AA3-1DAB-2578-1DAE-94E8399195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AAC1F47-E6DA-1F72-0BB5-22162D67679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66D94F-0769-524C-9298-464BBA347CE1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424483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51435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0F74E25-A557-45B7-A614-AD8C8D22B6B6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77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60918365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51435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0F74E25-A557-45B7-A614-AD8C8D22B6B6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78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88947255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EA9113-77F7-DE18-21EB-A2FA190B75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BFBE675-E085-C95C-733A-2DD1B5BE791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51435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FCD38F3-7A2F-F968-2FEF-47F19E88CA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51EC7F-3804-5276-EF04-B6E4F6FE85C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0F74E25-A557-45B7-A614-AD8C8D22B6B6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79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54704030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2937D8-0DB7-A37A-0C6D-9D2D09D52E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9E5D7EA-8D3E-4EBE-773C-F873D11EA77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51435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1E680F9-8BA9-2081-3F72-A5BE2C53FF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111DF5-84A2-09D9-47F7-E6C7FA019C7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0F74E25-A557-45B7-A614-AD8C8D22B6B6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81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45945202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05CB36-4C39-73AF-C9AA-AB942D1ABC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C2352A0-19A8-0AAE-507D-5EBAC3EE764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51435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687D405-A576-4C61-118D-AAC315417E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DF7F4C-60EB-16F2-D6E3-D09DDFD199D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0F74E25-A557-45B7-A614-AD8C8D22B6B6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82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41397740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55B575-AF0B-F6D5-D596-EAEE890A31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5A2C36C-608E-7A3C-3367-2EF468ADAED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51435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A0B9A1E-FA26-3012-347B-1A3F1630D8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F86B7C-EA38-E9E9-4850-D35E507EF6F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0F74E25-A557-45B7-A614-AD8C8D22B6B6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82337299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87109F-1B5F-12AA-BA1E-6378BFF093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31D086D-1817-3209-9E02-0AE08E172B2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51435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B9BA75F-C895-5A68-E9ED-89722B8ED1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B61A7D-6E33-E6F4-E675-8A622174310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0F74E25-A557-45B7-A614-AD8C8D22B6B6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84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75855430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5A59C3-F9DB-9B40-8FE5-520677AC59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C848AD2-A42B-30AC-7B93-12AE8E3746C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51435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058C216-9337-E25C-2920-EF13E29445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0092EA-A789-0345-9E9C-1428EC82F02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0F74E25-A557-45B7-A614-AD8C8D22B6B6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85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71256585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954ED5-1F73-6DF6-3007-86CFDD2158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B9D0F30-FE11-D763-6F76-963AE505A6E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51435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D51C891-4EE8-223D-E5EE-27B007F3E0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F3185B-DCF3-97E4-A93A-C91BC1821AC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0F74E25-A557-45B7-A614-AD8C8D22B6B6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86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99796252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BEFD13-DDEB-2A72-F60D-A3D8A7E896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8D44881-02D2-B83A-41D2-23FFAC3ED01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51435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5332BFA-FE8B-1398-4EB5-26E1D3FE4B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9C5604-0B6D-6323-5055-43AB43AC521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0F74E25-A557-45B7-A614-AD8C8D22B6B6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87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978976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4187A6-20D9-AD10-559E-C78AF4A2B1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462B93D3-C245-9186-CC50-84BDB74883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A075F0C0-D3DE-CA7C-3A23-F8A622E7DB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CFE00E9-BC3B-F953-AEC1-E41DAD01A0A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66D94F-0769-524C-9298-464BBA347CE1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7172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24B4F6-5949-0E07-DB5E-4CDB74ECF8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91AFEAAE-02F3-A029-15C2-2E71831274B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1C6BA6EE-39AC-8E18-0638-E5BD2AB8CA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BA3FF2D-AF8F-2E72-A513-B4601F97042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66D94F-0769-524C-9298-464BBA347CE1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0323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9B7190-1EC7-116E-0E12-4F18ADC1A1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2B6B48E8-EFF6-E149-5C38-CFEFD9A8F95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BA5BFE93-779B-5E07-7EE9-5E1A570B30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37FAAC6-6956-2356-2306-310B39676A8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66D94F-0769-524C-9298-464BBA347CE1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9990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08FB54-AC98-8AC6-5DC7-F40C6A5F56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2D51187B-8143-20BD-A083-269247E8ED2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B6BC3144-F588-CD7F-A925-A8D98C1357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011CD59-5D61-4ADB-8710-C0E7379C53F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66D94F-0769-524C-9298-464BBA347CE1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4309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4677F-AC25-C140-AB31-CBA1E1A54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5526A2-9F97-21C6-4BFB-2AABF15D0C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2B70A6-1C2F-2179-FBB9-D8932E9EB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E290F-76D8-3944-AB2A-412FA455B194}" type="datetimeFigureOut">
              <a:rPr lang="en-US" smtClean="0"/>
              <a:t>12/16/24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76BE26-EBC0-EA9D-C397-FFD21F2CB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C668F8-4FD1-A1A9-613C-7D51FBF92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481E4-9564-C44F-AEB1-48F1A8C67A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531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565F9-E549-1B33-8355-806874E66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803DA2-D253-7FBA-0841-5C8AE8F8C2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BFD019-41D4-290B-32B2-8843224E7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E290F-76D8-3944-AB2A-412FA455B194}" type="datetimeFigureOut">
              <a:rPr lang="en-US" smtClean="0"/>
              <a:t>12/16/24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6828C3-68DA-2F14-6610-4A0C995E8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48F7E5-A416-5615-2DB7-C6DB6D302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481E4-9564-C44F-AEB1-48F1A8C67A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8411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E52C748-6236-E073-5A0F-97D8C25C77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3B7579-0723-DB7E-31EF-5EED513A5B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CB923D-DF5E-BD87-3E62-41C8C5129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E290F-76D8-3944-AB2A-412FA455B194}" type="datetimeFigureOut">
              <a:rPr lang="en-US" smtClean="0"/>
              <a:t>12/16/24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4140DB-B1D3-0056-4CFE-4250E6C31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8C5351-F187-E808-C7B4-194025DAA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481E4-9564-C44F-AEB1-48F1A8C67A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1401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886E64-115D-AF16-32EA-0E64AA8B3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1A0E29-0758-1737-2EB7-AE7CD85628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FBD89A-4682-DB71-2CB1-F58587EEE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E290F-76D8-3944-AB2A-412FA455B194}" type="datetimeFigureOut">
              <a:rPr lang="en-US" smtClean="0"/>
              <a:t>12/16/24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271696-E753-5E45-8C95-B3CC1FB73D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A597CC-ECC4-293C-4FD5-124675D0D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481E4-9564-C44F-AEB1-48F1A8C67A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7151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E60BBB-F463-7AFD-DE4A-23278EFFFA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F0B5ED-4BD9-EF8E-C2E7-351396E049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3AA961-2854-1873-5E99-B95B468B72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E290F-76D8-3944-AB2A-412FA455B194}" type="datetimeFigureOut">
              <a:rPr lang="en-US" smtClean="0"/>
              <a:t>12/16/24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4C8CDD-FB6B-BB0D-69DF-6AF2E5F1D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F281FF-035E-0E1E-8D9A-1F95A613D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481E4-9564-C44F-AEB1-48F1A8C67A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644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75D60-DEE0-3820-07AF-1C3A26E63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2BD250-250A-FFF9-BAD9-A17AD67224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259B7B-3B4F-8C39-737B-CE1B69D285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DA5400-2713-2E05-0559-574ACDABB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E290F-76D8-3944-AB2A-412FA455B194}" type="datetimeFigureOut">
              <a:rPr lang="en-US" smtClean="0"/>
              <a:t>12/16/24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71909C-C95B-CC34-2355-5A1E80F77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E3F124-A706-953D-6763-D9C887F13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481E4-9564-C44F-AEB1-48F1A8C67A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6089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8CC745-D0FE-C180-52E9-315852DBF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4D4E08-E616-1A9C-5673-EAEC1C5C68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FBDE74-96AE-EB8B-E1BC-6DC5B91BE6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989F63-DBC5-9F1D-70B1-7077C6B4EF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C9282C-9B4A-5FDF-7149-A373E30055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7B182F4-906F-0B47-5896-066E5B5175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E290F-76D8-3944-AB2A-412FA455B194}" type="datetimeFigureOut">
              <a:rPr lang="en-US" smtClean="0"/>
              <a:t>12/16/24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C97CE4-7C23-77DD-AE80-FF90E9178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77EEB12-FC41-67A7-35C3-FABE0167C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481E4-9564-C44F-AEB1-48F1A8C67A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2288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29DFD-ECBC-0B11-09E9-FA3DF1974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CC426A-BC12-2827-8FAB-130E513BB8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E290F-76D8-3944-AB2A-412FA455B194}" type="datetimeFigureOut">
              <a:rPr lang="en-US" smtClean="0"/>
              <a:t>12/16/24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61980B-F835-300F-7877-FA01464AAF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BF4586-925A-741E-E7F7-DC26CA297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481E4-9564-C44F-AEB1-48F1A8C67A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0563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22D3F40-8727-0A59-B472-F4B4C64E8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E290F-76D8-3944-AB2A-412FA455B194}" type="datetimeFigureOut">
              <a:rPr lang="en-US" smtClean="0"/>
              <a:t>12/16/24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E87C362-39D0-8603-ABFE-BF00FEAF9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D4F2B1-DF7F-532F-0744-6EDB3D9D3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481E4-9564-C44F-AEB1-48F1A8C67A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6100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F99AD-A321-CDF7-01A7-FB41D732BA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2E4548-A9A5-1599-6782-E397E027A7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880147-B728-6B70-590E-49A7BB7A92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9E7341-AB4E-5074-3DFB-82A4E938BA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E290F-76D8-3944-AB2A-412FA455B194}" type="datetimeFigureOut">
              <a:rPr lang="en-US" smtClean="0"/>
              <a:t>12/16/24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9656FF-9A75-CF25-987F-772A9A221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1851CF-7C38-6A49-A94E-51D26C439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481E4-9564-C44F-AEB1-48F1A8C67A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9329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EFEB9-A6A3-FA32-1B35-05A6A32548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992F5A-100E-49A1-4120-26F5106A70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F60D37-E650-6500-7004-C7E5E0734F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DD4A9D-0301-17BE-3D34-3233505DB3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E290F-76D8-3944-AB2A-412FA455B194}" type="datetimeFigureOut">
              <a:rPr lang="en-US" smtClean="0"/>
              <a:t>12/16/24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A52B2A-3906-9E69-CE8F-FE24EB00B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309831-A588-5631-C07E-F99E1FA57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481E4-9564-C44F-AEB1-48F1A8C67A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035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AECC5A-0A14-6EB5-2DCC-10B8E9F46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E83E16-499C-AC57-8ECB-B9F50EBC3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4ABCA3-1A92-FEBB-414C-EABF282B59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8AE290F-76D8-3944-AB2A-412FA455B194}" type="datetimeFigureOut">
              <a:rPr lang="en-US" smtClean="0"/>
              <a:t>12/16/24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C9BE58-AD74-8C01-4D24-85C61B08DA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02A928-2100-5EDC-01A3-AAEE5277C0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DC481E4-9564-C44F-AEB1-48F1A8C67A40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A blue and black logo&#10;&#10;Description automatically generated">
            <a:extLst>
              <a:ext uri="{FF2B5EF4-FFF2-40B4-BE49-F238E27FC236}">
                <a16:creationId xmlns:a16="http://schemas.microsoft.com/office/drawing/2014/main" id="{D987537A-D176-E525-3BF6-680B7183601B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9924287" y="136525"/>
            <a:ext cx="2099429" cy="67750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6E8C8EC-C83C-4075-B8AA-1E6E9618AD06}"/>
              </a:ext>
            </a:extLst>
          </p:cNvPr>
          <p:cNvSpPr txBox="1"/>
          <p:nvPr userDrawn="1"/>
        </p:nvSpPr>
        <p:spPr>
          <a:xfrm>
            <a:off x="10449730" y="6538912"/>
            <a:ext cx="136127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2">
                    <a:lumMod val="90000"/>
                  </a:schemeClr>
                </a:solidFill>
              </a:rPr>
              <a:t>Sandro Zangiacomi</a:t>
            </a:r>
          </a:p>
        </p:txBody>
      </p:sp>
    </p:spTree>
    <p:extLst>
      <p:ext uri="{BB962C8B-B14F-4D97-AF65-F5344CB8AC3E}">
        <p14:creationId xmlns:p14="http://schemas.microsoft.com/office/powerpoint/2010/main" val="601215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bert.net/examples/applications/cross-encoder/README.html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7" Type="http://schemas.openxmlformats.org/officeDocument/2006/relationships/hyperlink" Target="https://www.researchgate.net/figure/Visualization-of-the-word-embedding-space_fig4_343595281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60.png"/><Relationship Id="rId4" Type="http://schemas.openxmlformats.org/officeDocument/2006/relationships/image" Target="../media/image5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7" Type="http://schemas.openxmlformats.org/officeDocument/2006/relationships/image" Target="../media/image16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www.researchgate.net/publication/369032868_Snapshot_Ensemble-Based_Residual_Network_SnapEnsemResNet_for_Remote_Sensing_Image_Scene_Classification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15556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15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huggingface.co/docs/transformers/perf_train_gpu_many" TargetMode="External"/><Relationship Id="rId4" Type="http://schemas.openxmlformats.org/officeDocument/2006/relationships/image" Target="../media/image26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sv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sv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0.png"/><Relationship Id="rId7" Type="http://schemas.openxmlformats.org/officeDocument/2006/relationships/image" Target="../media/image25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0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svg"/><Relationship Id="rId4" Type="http://schemas.openxmlformats.org/officeDocument/2006/relationships/image" Target="../media/image33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9.01325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huggingface.co/blog/deep-rl-ppo" TargetMode="External"/><Relationship Id="rId4" Type="http://schemas.openxmlformats.org/officeDocument/2006/relationships/image" Target="../media/image37.sv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sv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sv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huggingface.co/blog/deep-rl-ppo" TargetMode="External"/><Relationship Id="rId4" Type="http://schemas.openxmlformats.org/officeDocument/2006/relationships/image" Target="../media/image37.sv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confident-ai.com/blog/llm-evaluation-metrics-everything-you-need-for-llm-evaluation" TargetMode="Externa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0.png"/><Relationship Id="rId4" Type="http://schemas.openxmlformats.org/officeDocument/2006/relationships/image" Target="../media/image350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9.png"/><Relationship Id="rId4" Type="http://schemas.openxmlformats.org/officeDocument/2006/relationships/image" Target="../media/image380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researchgate.net/figure/SelfCheckGPT-with-Prompt-Each-LLM-generated-sentence-is-compared-against-stochastically_fig1_376402462" TargetMode="Externa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Voyages_of_Christopher_Columbus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Voyages_of_Christopher_Columbus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Voyages_of_Christopher_Columbus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svg"/><Relationship Id="rId3" Type="http://schemas.openxmlformats.org/officeDocument/2006/relationships/image" Target="../media/image2.png"/><Relationship Id="rId7" Type="http://schemas.openxmlformats.org/officeDocument/2006/relationships/image" Target="../media/image49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svg"/><Relationship Id="rId5" Type="http://schemas.openxmlformats.org/officeDocument/2006/relationships/image" Target="../media/image47.png"/><Relationship Id="rId4" Type="http://schemas.openxmlformats.org/officeDocument/2006/relationships/image" Target="../media/image3.svg"/></Relationships>
</file>

<file path=ppt/slides/_rels/slide6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svg"/><Relationship Id="rId3" Type="http://schemas.openxmlformats.org/officeDocument/2006/relationships/image" Target="../media/image2.png"/><Relationship Id="rId7" Type="http://schemas.openxmlformats.org/officeDocument/2006/relationships/image" Target="../media/image49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svg"/><Relationship Id="rId5" Type="http://schemas.openxmlformats.org/officeDocument/2006/relationships/image" Target="../media/image47.png"/><Relationship Id="rId4" Type="http://schemas.openxmlformats.org/officeDocument/2006/relationships/image" Target="../media/image3.svg"/></Relationships>
</file>

<file path=ppt/slides/_rels/slide6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svg"/><Relationship Id="rId3" Type="http://schemas.openxmlformats.org/officeDocument/2006/relationships/image" Target="../media/image51.png"/><Relationship Id="rId7" Type="http://schemas.openxmlformats.org/officeDocument/2006/relationships/image" Target="../media/image47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3.svg"/><Relationship Id="rId5" Type="http://schemas.openxmlformats.org/officeDocument/2006/relationships/image" Target="../media/image52.png"/><Relationship Id="rId10" Type="http://schemas.openxmlformats.org/officeDocument/2006/relationships/image" Target="../media/image3.svg"/><Relationship Id="rId4" Type="http://schemas.microsoft.com/office/2007/relationships/hdphoto" Target="../media/hdphoto1.wdp"/><Relationship Id="rId9" Type="http://schemas.openxmlformats.org/officeDocument/2006/relationships/image" Target="../media/image2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3.sv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3.sv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3.sv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3.sv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7" Type="http://schemas.openxmlformats.org/officeDocument/2006/relationships/image" Target="../media/image58.sv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7.png"/><Relationship Id="rId5" Type="http://schemas.openxmlformats.org/officeDocument/2006/relationships/image" Target="../media/image56.svg"/><Relationship Id="rId4" Type="http://schemas.openxmlformats.org/officeDocument/2006/relationships/image" Target="../media/image55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0.svg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6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6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6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6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6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6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6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6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6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6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8.png"/><Relationship Id="rId5" Type="http://schemas.openxmlformats.org/officeDocument/2006/relationships/image" Target="../media/image67.png"/><Relationship Id="rId4" Type="http://schemas.openxmlformats.org/officeDocument/2006/relationships/image" Target="../media/image66.png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2.png"/><Relationship Id="rId5" Type="http://schemas.openxmlformats.org/officeDocument/2006/relationships/image" Target="../media/image71.png"/><Relationship Id="rId4" Type="http://schemas.openxmlformats.org/officeDocument/2006/relationships/image" Target="../media/image70.png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7" Type="http://schemas.openxmlformats.org/officeDocument/2006/relationships/image" Target="../media/image76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5.png"/><Relationship Id="rId5" Type="http://schemas.openxmlformats.org/officeDocument/2006/relationships/image" Target="../media/image74.png"/><Relationship Id="rId4" Type="http://schemas.openxmlformats.org/officeDocument/2006/relationships/image" Target="../media/image71.png"/></Relationships>
</file>

<file path=ppt/slides/_rels/slide8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2.png"/><Relationship Id="rId3" Type="http://schemas.openxmlformats.org/officeDocument/2006/relationships/image" Target="../media/image77.png"/><Relationship Id="rId7" Type="http://schemas.openxmlformats.org/officeDocument/2006/relationships/image" Target="../media/image81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0.png"/><Relationship Id="rId5" Type="http://schemas.openxmlformats.org/officeDocument/2006/relationships/image" Target="../media/image79.png"/><Relationship Id="rId10" Type="http://schemas.openxmlformats.org/officeDocument/2006/relationships/image" Target="../media/image84.png"/><Relationship Id="rId4" Type="http://schemas.openxmlformats.org/officeDocument/2006/relationships/image" Target="../media/image78.png"/><Relationship Id="rId9" Type="http://schemas.openxmlformats.org/officeDocument/2006/relationships/image" Target="../media/image83.png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kipp.ly/transformer-inference-arithmetic/" TargetMode="External"/><Relationship Id="rId4" Type="http://schemas.openxmlformats.org/officeDocument/2006/relationships/image" Target="../media/image86.png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mYRqvB1_gRk&amp;t=916s" TargetMode="External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0A4466-D9ED-44C7-05D3-0E7E8A39BC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/>
          <a:lstStyle/>
          <a:p>
            <a:r>
              <a:rPr lang="en-US" dirty="0"/>
              <a:t>Retrieval Augmented Generation</a:t>
            </a:r>
          </a:p>
        </p:txBody>
      </p:sp>
    </p:spTree>
    <p:extLst>
      <p:ext uri="{BB962C8B-B14F-4D97-AF65-F5344CB8AC3E}">
        <p14:creationId xmlns:p14="http://schemas.microsoft.com/office/powerpoint/2010/main" val="42198905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CDD9F3-AF65-8256-EC4F-87D1263491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0E3B26-4ABC-ED2F-B901-F45A3C184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 Example (Ingestion)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B0C08701-A08B-3156-BC12-2F51C7EF1B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570" y="1566729"/>
            <a:ext cx="10946860" cy="3879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316F7C9-0043-86DD-4942-64758962D7CD}"/>
              </a:ext>
            </a:extLst>
          </p:cNvPr>
          <p:cNvSpPr txBox="1"/>
          <p:nvPr/>
        </p:nvSpPr>
        <p:spPr>
          <a:xfrm>
            <a:off x="9520136" y="6215876"/>
            <a:ext cx="22966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*this is a simplified architecture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F623173-CB44-968C-8E39-0D984ABA8CDC}"/>
              </a:ext>
            </a:extLst>
          </p:cNvPr>
          <p:cNvSpPr txBox="1"/>
          <p:nvPr/>
        </p:nvSpPr>
        <p:spPr>
          <a:xfrm>
            <a:off x="464765" y="5384879"/>
            <a:ext cx="358842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u="sng" dirty="0"/>
              <a:t>Caveats</a:t>
            </a:r>
          </a:p>
          <a:p>
            <a:pPr marL="171450" indent="-171450">
              <a:buFontTx/>
              <a:buChar char="-"/>
            </a:pPr>
            <a:r>
              <a:rPr lang="en-US" sz="1200" dirty="0"/>
              <a:t>Payload limitations</a:t>
            </a:r>
          </a:p>
          <a:p>
            <a:pPr marL="171450" indent="-171450">
              <a:buFontTx/>
              <a:buChar char="-"/>
            </a:pPr>
            <a:r>
              <a:rPr lang="en-US" sz="1200" dirty="0" err="1"/>
              <a:t>VectorDB</a:t>
            </a:r>
            <a:r>
              <a:rPr lang="en-US" sz="1200" dirty="0"/>
              <a:t> Throttle</a:t>
            </a:r>
          </a:p>
        </p:txBody>
      </p:sp>
    </p:spTree>
    <p:extLst>
      <p:ext uri="{BB962C8B-B14F-4D97-AF65-F5344CB8AC3E}">
        <p14:creationId xmlns:p14="http://schemas.microsoft.com/office/powerpoint/2010/main" val="1257248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18E1A5-213B-7D1B-4EF6-E695EE2145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5A7BA-FBD4-2A38-5FEC-C862348ABD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Re-Ranking</a:t>
            </a:r>
          </a:p>
        </p:txBody>
      </p:sp>
      <p:pic>
        <p:nvPicPr>
          <p:cNvPr id="3074" name="Picture 2" descr="BiEncoder">
            <a:extLst>
              <a:ext uri="{FF2B5EF4-FFF2-40B4-BE49-F238E27FC236}">
                <a16:creationId xmlns:a16="http://schemas.microsoft.com/office/drawing/2014/main" id="{58F1471F-BF12-5E46-6D7B-DEF08ECBF4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4350" y="1690688"/>
            <a:ext cx="6083300" cy="3390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639735A-3D0C-8AEE-8FD7-9EBAED9DAD9A}"/>
              </a:ext>
            </a:extLst>
          </p:cNvPr>
          <p:cNvSpPr txBox="1"/>
          <p:nvPr/>
        </p:nvSpPr>
        <p:spPr>
          <a:xfrm>
            <a:off x="4039812" y="5396671"/>
            <a:ext cx="1505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Top K Results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DBFDF08-2896-4B9B-1998-8BB4F2A6E12F}"/>
              </a:ext>
            </a:extLst>
          </p:cNvPr>
          <p:cNvSpPr txBox="1"/>
          <p:nvPr/>
        </p:nvSpPr>
        <p:spPr>
          <a:xfrm>
            <a:off x="7539838" y="5396671"/>
            <a:ext cx="1150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Re-ranker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C18FA99-8EC6-867C-2FB8-1AE8FCA01061}"/>
              </a:ext>
            </a:extLst>
          </p:cNvPr>
          <p:cNvSpPr txBox="1"/>
          <p:nvPr/>
        </p:nvSpPr>
        <p:spPr>
          <a:xfrm>
            <a:off x="500052" y="6222781"/>
            <a:ext cx="7264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Tradeoff between accuracy (cross-encoder) and efficiency (Bi-Encoder) 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9A1A080-E064-7AEC-9F91-88DA561A90E1}"/>
              </a:ext>
            </a:extLst>
          </p:cNvPr>
          <p:cNvSpPr/>
          <p:nvPr/>
        </p:nvSpPr>
        <p:spPr>
          <a:xfrm>
            <a:off x="2878100" y="1513929"/>
            <a:ext cx="6435799" cy="3830141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8F4B71-F4F1-C12A-EC7D-F1B166673FEE}"/>
              </a:ext>
            </a:extLst>
          </p:cNvPr>
          <p:cNvSpPr txBox="1"/>
          <p:nvPr/>
        </p:nvSpPr>
        <p:spPr>
          <a:xfrm>
            <a:off x="8789059" y="5644926"/>
            <a:ext cx="6426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hlinkClick r:id="rId3"/>
              </a:rPr>
              <a:t>source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81416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17D67D-B311-6386-9CBE-7FC3316220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2BE79-AAA9-0C1B-D513-F8DA14976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Cosine-Similarity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989DAC4-2B77-159E-1088-442AF66B650A}"/>
                  </a:ext>
                </a:extLst>
              </p:cNvPr>
              <p:cNvSpPr txBox="1"/>
              <p:nvPr/>
            </p:nvSpPr>
            <p:spPr>
              <a:xfrm>
                <a:off x="726339" y="1745910"/>
                <a:ext cx="7528077" cy="9580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sz="2800" b="0" i="1" smtClean="0">
                          <a:latin typeface="Cambria Math" panose="02040503050406030204" pitchFamily="18" charset="0"/>
                        </a:rPr>
                        <m:t>𝑐𝑜𝑠𝑖𝑛𝑒𝑆𝑖𝑚𝑖𝑙𝑎𝑟𝑖𝑡𝑦</m:t>
                      </m:r>
                      <m:d>
                        <m:dPr>
                          <m:ctrlPr>
                            <a:rPr lang="fr-FR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sz="2800" b="1" i="1" smtClean="0">
                              <a:latin typeface="Cambria Math" panose="02040503050406030204" pitchFamily="18" charset="0"/>
                            </a:rPr>
                            <m:t>𝑨</m:t>
                          </m:r>
                          <m:r>
                            <a:rPr lang="fr-FR" sz="28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fr-FR" sz="2800" b="1" i="1" smtClean="0">
                              <a:latin typeface="Cambria Math" panose="02040503050406030204" pitchFamily="18" charset="0"/>
                            </a:rPr>
                            <m:t>𝑩</m:t>
                          </m:r>
                        </m:e>
                      </m:d>
                      <m:r>
                        <a:rPr lang="fr-FR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fr-FR" sz="2800" b="0" i="0" smtClean="0">
                          <a:latin typeface="Cambria Math" panose="02040503050406030204" pitchFamily="18" charset="0"/>
                        </a:rPr>
                        <m:t>cos</m:t>
                      </m:r>
                      <m:r>
                        <a:rPr lang="fr-FR" sz="2800" b="0" i="1" smtClean="0">
                          <a:latin typeface="Cambria Math" panose="02040503050406030204" pitchFamily="18" charset="0"/>
                        </a:rPr>
                        <m:t>⁡(</m:t>
                      </m:r>
                      <m:r>
                        <a:rPr lang="fr-FR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𝜃</m:t>
                      </m:r>
                      <m:r>
                        <a:rPr lang="fr-FR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)=</m:t>
                      </m:r>
                      <m:f>
                        <m:fPr>
                          <m:ctrlPr>
                            <a:rPr lang="fr-FR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sz="2800" b="1" i="1" smtClean="0">
                              <a:latin typeface="Cambria Math" panose="02040503050406030204" pitchFamily="18" charset="0"/>
                            </a:rPr>
                            <m:t>𝑨</m:t>
                          </m:r>
                          <m:r>
                            <a:rPr lang="fr-FR" sz="2800" b="0" i="1" smtClean="0">
                              <a:latin typeface="Cambria Math" panose="02040503050406030204" pitchFamily="18" charset="0"/>
                            </a:rPr>
                            <m:t>.</m:t>
                          </m:r>
                          <m:r>
                            <a:rPr lang="fr-FR" sz="2800" b="1" i="1" smtClean="0">
                              <a:latin typeface="Cambria Math" panose="02040503050406030204" pitchFamily="18" charset="0"/>
                            </a:rPr>
                            <m:t>𝑩</m:t>
                          </m:r>
                        </m:num>
                        <m:den>
                          <m:d>
                            <m:dPr>
                              <m:begChr m:val="‖"/>
                              <m:endChr m:val="‖"/>
                              <m:ctrlPr>
                                <a:rPr lang="fr-FR" sz="2800" b="1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fr-FR" sz="2800" b="1" i="1" smtClean="0">
                                  <a:latin typeface="Cambria Math" panose="02040503050406030204" pitchFamily="18" charset="0"/>
                                </a:rPr>
                                <m:t>𝑨</m:t>
                              </m:r>
                            </m:e>
                          </m:d>
                          <m:d>
                            <m:dPr>
                              <m:begChr m:val="‖"/>
                              <m:endChr m:val="‖"/>
                              <m:ctrlPr>
                                <a:rPr lang="fr-FR" sz="2800" b="1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fr-FR" sz="2800" b="1" i="1" smtClean="0"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</m:d>
                        </m:den>
                      </m:f>
                      <m:r>
                        <a:rPr lang="fr-FR" sz="2800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989DAC4-2B77-159E-1088-442AF66B650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6339" y="1745910"/>
                <a:ext cx="7528077" cy="958019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F48936E-6C69-3726-E4B8-74F3C59BBEA3}"/>
              </a:ext>
            </a:extLst>
          </p:cNvPr>
          <p:cNvCxnSpPr>
            <a:cxnSpLocks/>
          </p:cNvCxnSpPr>
          <p:nvPr/>
        </p:nvCxnSpPr>
        <p:spPr>
          <a:xfrm flipV="1">
            <a:off x="9541483" y="2119506"/>
            <a:ext cx="1552354" cy="54403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3E8F55D-8E6D-304A-DB9C-D651CB155B87}"/>
              </a:ext>
            </a:extLst>
          </p:cNvPr>
          <p:cNvCxnSpPr>
            <a:cxnSpLocks/>
          </p:cNvCxnSpPr>
          <p:nvPr/>
        </p:nvCxnSpPr>
        <p:spPr>
          <a:xfrm flipV="1">
            <a:off x="9541483" y="969473"/>
            <a:ext cx="659219" cy="168254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4B756F0-3C65-8EBC-5838-1DA00A21F82A}"/>
              </a:ext>
            </a:extLst>
          </p:cNvPr>
          <p:cNvCxnSpPr>
            <a:cxnSpLocks/>
          </p:cNvCxnSpPr>
          <p:nvPr/>
        </p:nvCxnSpPr>
        <p:spPr>
          <a:xfrm flipV="1">
            <a:off x="9541483" y="797668"/>
            <a:ext cx="21153" cy="1877390"/>
          </a:xfrm>
          <a:prstGeom prst="straightConnector1">
            <a:avLst/>
          </a:prstGeom>
          <a:ln w="127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C1E58E5-07E6-AA7F-008B-2C62C047B05A}"/>
              </a:ext>
            </a:extLst>
          </p:cNvPr>
          <p:cNvCxnSpPr>
            <a:cxnSpLocks/>
          </p:cNvCxnSpPr>
          <p:nvPr/>
        </p:nvCxnSpPr>
        <p:spPr>
          <a:xfrm flipV="1">
            <a:off x="9541483" y="2652020"/>
            <a:ext cx="2010002" cy="2303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16439EDC-1FD2-D1A6-4511-EE030F281848}"/>
                  </a:ext>
                </a:extLst>
              </p:cNvPr>
              <p:cNvSpPr txBox="1"/>
              <p:nvPr/>
            </p:nvSpPr>
            <p:spPr>
              <a:xfrm>
                <a:off x="9779561" y="2242281"/>
                <a:ext cx="18306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𝜃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16439EDC-1FD2-D1A6-4511-EE030F28184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79561" y="2242281"/>
                <a:ext cx="183062" cy="276999"/>
              </a:xfrm>
              <a:prstGeom prst="rect">
                <a:avLst/>
              </a:prstGeom>
              <a:blipFill>
                <a:blip r:embed="rId3"/>
                <a:stretch>
                  <a:fillRect l="-25000" r="-25000" b="-43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" name="Arc 29">
            <a:extLst>
              <a:ext uri="{FF2B5EF4-FFF2-40B4-BE49-F238E27FC236}">
                <a16:creationId xmlns:a16="http://schemas.microsoft.com/office/drawing/2014/main" id="{0933EFE8-24BE-3530-FDC8-DB814AFC2527}"/>
              </a:ext>
            </a:extLst>
          </p:cNvPr>
          <p:cNvSpPr/>
          <p:nvPr/>
        </p:nvSpPr>
        <p:spPr>
          <a:xfrm>
            <a:off x="9562636" y="2372404"/>
            <a:ext cx="200493" cy="410670"/>
          </a:xfrm>
          <a:prstGeom prst="arc">
            <a:avLst/>
          </a:prstGeom>
          <a:ln w="127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E696C28A-AA3E-4951-3DEC-CB5A23F524EF}"/>
                  </a:ext>
                </a:extLst>
              </p:cNvPr>
              <p:cNvSpPr txBox="1"/>
              <p:nvPr/>
            </p:nvSpPr>
            <p:spPr>
              <a:xfrm>
                <a:off x="10125720" y="644723"/>
                <a:ext cx="38343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sz="1800" b="1" i="1" smtClean="0">
                          <a:latin typeface="Cambria Math" panose="02040503050406030204" pitchFamily="18" charset="0"/>
                        </a:rPr>
                        <m:t>𝑨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E696C28A-AA3E-4951-3DEC-CB5A23F524E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25720" y="644723"/>
                <a:ext cx="383438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AF41EDBA-6F63-404C-7483-695C193D5E59}"/>
                  </a:ext>
                </a:extLst>
              </p:cNvPr>
              <p:cNvSpPr txBox="1"/>
              <p:nvPr/>
            </p:nvSpPr>
            <p:spPr>
              <a:xfrm>
                <a:off x="11067796" y="1851505"/>
                <a:ext cx="39786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sz="1800" b="1" i="1" smtClean="0">
                          <a:latin typeface="Cambria Math" panose="02040503050406030204" pitchFamily="18" charset="0"/>
                        </a:rPr>
                        <m:t>𝑩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AF41EDBA-6F63-404C-7483-695C193D5E5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067796" y="1851505"/>
                <a:ext cx="397865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8" name="Picture 4" descr="Visualization of the word embedding space">
            <a:extLst>
              <a:ext uri="{FF2B5EF4-FFF2-40B4-BE49-F238E27FC236}">
                <a16:creationId xmlns:a16="http://schemas.microsoft.com/office/drawing/2014/main" id="{9981FEE4-1E72-E9E7-455F-2F7803F519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3662" y="2945618"/>
            <a:ext cx="3654824" cy="35472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A228189-0501-56B1-238F-D666120F6C02}"/>
              </a:ext>
            </a:extLst>
          </p:cNvPr>
          <p:cNvSpPr txBox="1"/>
          <p:nvPr/>
        </p:nvSpPr>
        <p:spPr>
          <a:xfrm>
            <a:off x="3973833" y="6492875"/>
            <a:ext cx="60465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i="1" dirty="0">
                <a:hlinkClick r:id="rId7"/>
              </a:rPr>
              <a:t>source</a:t>
            </a:r>
            <a:endParaRPr lang="en-US" sz="1100" i="1" dirty="0"/>
          </a:p>
        </p:txBody>
      </p:sp>
    </p:spTree>
    <p:extLst>
      <p:ext uri="{BB962C8B-B14F-4D97-AF65-F5344CB8AC3E}">
        <p14:creationId xmlns:p14="http://schemas.microsoft.com/office/powerpoint/2010/main" val="31581436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E84DC5-37D8-95F5-4696-A01AF6562E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85655-A439-10CE-6D53-9A0AB7AFD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Chunking strategy: Fixed-size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1EDCBEF-8B2F-5A06-972E-5A9D56BA60C8}"/>
              </a:ext>
            </a:extLst>
          </p:cNvPr>
          <p:cNvSpPr txBox="1"/>
          <p:nvPr/>
        </p:nvSpPr>
        <p:spPr>
          <a:xfrm>
            <a:off x="588336" y="1899684"/>
            <a:ext cx="112563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u="none" strike="noStrike" dirty="0">
                <a:solidFill>
                  <a:srgbClr val="161616"/>
                </a:solidFill>
                <a:effectLst/>
                <a:highlight>
                  <a:srgbClr val="FFFF00"/>
                </a:highlight>
                <a:latin typeface="IBM Plex Sans" panose="020F0502020204030204" pitchFamily="34" charset="0"/>
              </a:rPr>
              <a:t>Artificial intelligence is a technology </a:t>
            </a:r>
            <a:r>
              <a:rPr lang="en-US" b="0" i="0" u="none" strike="noStrike" dirty="0">
                <a:solidFill>
                  <a:srgbClr val="161616"/>
                </a:solidFill>
                <a:effectLst/>
                <a:highlight>
                  <a:srgbClr val="00FF00"/>
                </a:highlight>
                <a:latin typeface="IBM Plex Sans" panose="020F0502020204030204" pitchFamily="34" charset="0"/>
              </a:rPr>
              <a:t>that enables computers and </a:t>
            </a:r>
            <a:r>
              <a:rPr lang="en-US" b="0" i="0" u="none" strike="noStrike" dirty="0">
                <a:solidFill>
                  <a:srgbClr val="161616"/>
                </a:solidFill>
                <a:effectLst/>
                <a:highlight>
                  <a:srgbClr val="FF00FF"/>
                </a:highlight>
                <a:latin typeface="IBM Plex Sans" panose="020F0502020204030204" pitchFamily="34" charset="0"/>
              </a:rPr>
              <a:t>machines to simulate human learning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C4F519-BC8D-2CE5-E5D2-2654C30AA2C5}"/>
              </a:ext>
            </a:extLst>
          </p:cNvPr>
          <p:cNvSpPr txBox="1"/>
          <p:nvPr/>
        </p:nvSpPr>
        <p:spPr>
          <a:xfrm>
            <a:off x="588336" y="3758978"/>
            <a:ext cx="38879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u="none" strike="noStrike" dirty="0">
                <a:solidFill>
                  <a:srgbClr val="161616"/>
                </a:solidFill>
                <a:effectLst/>
                <a:highlight>
                  <a:srgbClr val="FFFF00"/>
                </a:highlight>
                <a:latin typeface="IBM Plex Sans" panose="020F0502020204030204" pitchFamily="34" charset="0"/>
              </a:rPr>
              <a:t>Artificial intelligence is a technology </a:t>
            </a:r>
            <a:br>
              <a:rPr lang="en-US" b="0" i="0" u="none" strike="noStrike" dirty="0">
                <a:solidFill>
                  <a:srgbClr val="161616"/>
                </a:solidFill>
                <a:effectLst/>
                <a:highlight>
                  <a:srgbClr val="FFFF00"/>
                </a:highlight>
                <a:latin typeface="IBM Plex Sans" panose="020F0502020204030204" pitchFamily="34" charset="0"/>
              </a:rPr>
            </a:br>
            <a:r>
              <a:rPr lang="en-US" b="0" i="0" u="none" strike="noStrike" dirty="0">
                <a:solidFill>
                  <a:srgbClr val="161616"/>
                </a:solidFill>
                <a:effectLst/>
                <a:highlight>
                  <a:srgbClr val="00FF00"/>
                </a:highlight>
                <a:latin typeface="IBM Plex Sans" panose="020F0502020204030204" pitchFamily="34" charset="0"/>
              </a:rPr>
              <a:t>that enables computers and</a:t>
            </a:r>
            <a:r>
              <a:rPr lang="en-US" b="0" i="0" u="none" strike="noStrike" dirty="0">
                <a:solidFill>
                  <a:srgbClr val="161616"/>
                </a:solidFill>
                <a:effectLst/>
                <a:latin typeface="IBM Plex Sans" panose="020F0502020204030204" pitchFamily="34" charset="0"/>
              </a:rPr>
              <a:t>.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9E2C93-337B-968B-F062-D6A621AF4662}"/>
              </a:ext>
            </a:extLst>
          </p:cNvPr>
          <p:cNvSpPr txBox="1"/>
          <p:nvPr/>
        </p:nvSpPr>
        <p:spPr>
          <a:xfrm>
            <a:off x="6797750" y="3794788"/>
            <a:ext cx="41041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u="none" strike="noStrike" dirty="0">
                <a:solidFill>
                  <a:srgbClr val="161616"/>
                </a:solidFill>
                <a:effectLst/>
                <a:highlight>
                  <a:srgbClr val="00FF00"/>
                </a:highlight>
                <a:latin typeface="IBM Plex Sans" panose="020F0502020204030204" pitchFamily="34" charset="0"/>
              </a:rPr>
              <a:t>that enables computers and </a:t>
            </a:r>
            <a:br>
              <a:rPr lang="en-US" b="0" i="0" u="none" strike="noStrike" dirty="0">
                <a:solidFill>
                  <a:srgbClr val="161616"/>
                </a:solidFill>
                <a:effectLst/>
                <a:highlight>
                  <a:srgbClr val="00FF00"/>
                </a:highlight>
                <a:latin typeface="IBM Plex Sans" panose="020F0502020204030204" pitchFamily="34" charset="0"/>
              </a:rPr>
            </a:br>
            <a:r>
              <a:rPr lang="en-US" b="0" i="0" u="none" strike="noStrike" dirty="0">
                <a:solidFill>
                  <a:srgbClr val="161616"/>
                </a:solidFill>
                <a:effectLst/>
                <a:highlight>
                  <a:srgbClr val="FF00FF"/>
                </a:highlight>
                <a:latin typeface="IBM Plex Sans" panose="020F0502020204030204" pitchFamily="34" charset="0"/>
              </a:rPr>
              <a:t>machines to simulate human learning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4F66C9-D405-0234-E91D-917C72817D38}"/>
              </a:ext>
            </a:extLst>
          </p:cNvPr>
          <p:cNvSpPr txBox="1"/>
          <p:nvPr/>
        </p:nvSpPr>
        <p:spPr>
          <a:xfrm>
            <a:off x="2028017" y="3425456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Chunk 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06B8DDA-4435-A552-BAE0-76583984C502}"/>
              </a:ext>
            </a:extLst>
          </p:cNvPr>
          <p:cNvSpPr txBox="1"/>
          <p:nvPr/>
        </p:nvSpPr>
        <p:spPr>
          <a:xfrm>
            <a:off x="8345529" y="3455949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Chunk 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8D6AED-A5B0-A998-986A-6A360ED30534}"/>
              </a:ext>
            </a:extLst>
          </p:cNvPr>
          <p:cNvSpPr txBox="1"/>
          <p:nvPr/>
        </p:nvSpPr>
        <p:spPr>
          <a:xfrm>
            <a:off x="5454884" y="1648626"/>
            <a:ext cx="7616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/>
              <a:t>overlap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9DAA694-274E-564E-0AD7-381B0167D3B7}"/>
              </a:ext>
            </a:extLst>
          </p:cNvPr>
          <p:cNvCxnSpPr/>
          <p:nvPr/>
        </p:nvCxnSpPr>
        <p:spPr>
          <a:xfrm flipH="1">
            <a:off x="3144064" y="2354651"/>
            <a:ext cx="1973741" cy="107080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C50BAC1-D346-8CF7-F50D-B06E68BB24AE}"/>
              </a:ext>
            </a:extLst>
          </p:cNvPr>
          <p:cNvCxnSpPr>
            <a:cxnSpLocks/>
          </p:cNvCxnSpPr>
          <p:nvPr/>
        </p:nvCxnSpPr>
        <p:spPr>
          <a:xfrm>
            <a:off x="6541537" y="2404131"/>
            <a:ext cx="1872361" cy="94158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7279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DC0395-D5C0-867C-094C-924AFB67DD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CC4E1-CA1E-CB50-4C29-10A791215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Chunking strategy: Semantic Chunking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12A483C0-AF93-5FF1-7049-F10C8DAD13F5}"/>
              </a:ext>
            </a:extLst>
          </p:cNvPr>
          <p:cNvSpPr/>
          <p:nvPr/>
        </p:nvSpPr>
        <p:spPr>
          <a:xfrm>
            <a:off x="1462391" y="1935829"/>
            <a:ext cx="1400783" cy="80415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160F0A-F178-0AA1-539B-5F4A363C1E6A}"/>
              </a:ext>
            </a:extLst>
          </p:cNvPr>
          <p:cNvSpPr txBox="1"/>
          <p:nvPr/>
        </p:nvSpPr>
        <p:spPr>
          <a:xfrm>
            <a:off x="1640731" y="1968573"/>
            <a:ext cx="104410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-----------</a:t>
            </a:r>
          </a:p>
          <a:p>
            <a:r>
              <a:rPr lang="en-US" sz="1400" dirty="0"/>
              <a:t>--------------</a:t>
            </a:r>
          </a:p>
          <a:p>
            <a:r>
              <a:rPr lang="en-US" sz="1400" dirty="0"/>
              <a:t>------------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9161F8B0-5023-745B-6103-A423C8EC3588}"/>
              </a:ext>
            </a:extLst>
          </p:cNvPr>
          <p:cNvSpPr/>
          <p:nvPr/>
        </p:nvSpPr>
        <p:spPr>
          <a:xfrm>
            <a:off x="5018944" y="1927149"/>
            <a:ext cx="1400783" cy="220175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-----------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0087C01C-0241-BFC8-967B-EC3275C4DCD3}"/>
              </a:ext>
            </a:extLst>
          </p:cNvPr>
          <p:cNvSpPr/>
          <p:nvPr/>
        </p:nvSpPr>
        <p:spPr>
          <a:xfrm>
            <a:off x="5018944" y="2219137"/>
            <a:ext cx="1400783" cy="220175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--------------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F42CDAB7-D589-6595-6A53-0CBD05A3C124}"/>
              </a:ext>
            </a:extLst>
          </p:cNvPr>
          <p:cNvSpPr/>
          <p:nvPr/>
        </p:nvSpPr>
        <p:spPr>
          <a:xfrm>
            <a:off x="5018944" y="2507739"/>
            <a:ext cx="1400783" cy="220175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------------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EDCAFD2-1F6D-60E0-A693-4259F999BBC9}"/>
              </a:ext>
            </a:extLst>
          </p:cNvPr>
          <p:cNvCxnSpPr>
            <a:cxnSpLocks/>
            <a:stCxn id="3" idx="3"/>
            <a:endCxn id="21" idx="3"/>
          </p:cNvCxnSpPr>
          <p:nvPr/>
        </p:nvCxnSpPr>
        <p:spPr>
          <a:xfrm flipV="1">
            <a:off x="2863174" y="2335911"/>
            <a:ext cx="2033335" cy="199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9196A0D8-CC99-771B-1109-17D1F0C6D4C1}"/>
              </a:ext>
            </a:extLst>
          </p:cNvPr>
          <p:cNvSpPr txBox="1"/>
          <p:nvPr/>
        </p:nvSpPr>
        <p:spPr>
          <a:xfrm>
            <a:off x="3041514" y="1966579"/>
            <a:ext cx="1854995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/>
              <a:t>Segment Doc</a:t>
            </a:r>
          </a:p>
          <a:p>
            <a:endParaRPr lang="en-US" sz="1400" i="1" dirty="0"/>
          </a:p>
          <a:p>
            <a:r>
              <a:rPr lang="en-US" sz="1400" i="1" dirty="0"/>
              <a:t>(sentence/paragraph)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A449F94-C96C-2075-88A5-897C32A1E3E8}"/>
              </a:ext>
            </a:extLst>
          </p:cNvPr>
          <p:cNvCxnSpPr>
            <a:cxnSpLocks/>
          </p:cNvCxnSpPr>
          <p:nvPr/>
        </p:nvCxnSpPr>
        <p:spPr>
          <a:xfrm>
            <a:off x="6653644" y="2335911"/>
            <a:ext cx="70408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E202BBDF-D6CA-5AF6-42CD-26F5ED92B7F6}"/>
              </a:ext>
            </a:extLst>
          </p:cNvPr>
          <p:cNvSpPr/>
          <p:nvPr/>
        </p:nvSpPr>
        <p:spPr>
          <a:xfrm>
            <a:off x="7563294" y="2219136"/>
            <a:ext cx="1400783" cy="220175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-----------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C4915F4-E946-59A9-B40F-336D92F0CDD8}"/>
              </a:ext>
            </a:extLst>
          </p:cNvPr>
          <p:cNvSpPr txBox="1"/>
          <p:nvPr/>
        </p:nvSpPr>
        <p:spPr>
          <a:xfrm>
            <a:off x="7283726" y="1729881"/>
            <a:ext cx="20403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Initial First </a:t>
            </a:r>
            <a:r>
              <a:rPr lang="en-US" dirty="0" err="1"/>
              <a:t>Chunck</a:t>
            </a:r>
            <a:endParaRPr lang="en-US" dirty="0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B258C325-4329-34F3-3728-666049642E2B}"/>
              </a:ext>
            </a:extLst>
          </p:cNvPr>
          <p:cNvCxnSpPr>
            <a:cxnSpLocks/>
          </p:cNvCxnSpPr>
          <p:nvPr/>
        </p:nvCxnSpPr>
        <p:spPr>
          <a:xfrm>
            <a:off x="8247128" y="2507739"/>
            <a:ext cx="0" cy="55776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803F13BE-1DF2-91A0-AFCD-36E724034CEA}"/>
              </a:ext>
            </a:extLst>
          </p:cNvPr>
          <p:cNvSpPr/>
          <p:nvPr/>
        </p:nvSpPr>
        <p:spPr>
          <a:xfrm>
            <a:off x="7603486" y="3137012"/>
            <a:ext cx="1400783" cy="220175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-----------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F214D3EB-9A59-D40F-86FE-2C240EE2A3D3}"/>
              </a:ext>
            </a:extLst>
          </p:cNvPr>
          <p:cNvSpPr/>
          <p:nvPr/>
        </p:nvSpPr>
        <p:spPr>
          <a:xfrm>
            <a:off x="7603486" y="3429000"/>
            <a:ext cx="1400783" cy="220175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--------------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0569F4C-953A-0B3B-62AB-5A655F123EF5}"/>
              </a:ext>
            </a:extLst>
          </p:cNvPr>
          <p:cNvSpPr txBox="1"/>
          <p:nvPr/>
        </p:nvSpPr>
        <p:spPr>
          <a:xfrm>
            <a:off x="9215308" y="3105834"/>
            <a:ext cx="21793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Keep adding chunks</a:t>
            </a:r>
          </a:p>
          <a:p>
            <a:r>
              <a:rPr lang="en-US" dirty="0"/>
              <a:t>until cosine drops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9D0FB00-84CC-2EC6-9DEA-E408AEFF7FC5}"/>
              </a:ext>
            </a:extLst>
          </p:cNvPr>
          <p:cNvSpPr txBox="1"/>
          <p:nvPr/>
        </p:nvSpPr>
        <p:spPr>
          <a:xfrm>
            <a:off x="5528417" y="2696172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324193A-43D8-9A06-2AF3-D56FC6120302}"/>
              </a:ext>
            </a:extLst>
          </p:cNvPr>
          <p:cNvSpPr txBox="1"/>
          <p:nvPr/>
        </p:nvSpPr>
        <p:spPr>
          <a:xfrm>
            <a:off x="1424535" y="4649972"/>
            <a:ext cx="147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Final Chunks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69211ADC-3EF9-A6B8-6FC2-CF6131EE58BD}"/>
              </a:ext>
            </a:extLst>
          </p:cNvPr>
          <p:cNvSpPr/>
          <p:nvPr/>
        </p:nvSpPr>
        <p:spPr>
          <a:xfrm>
            <a:off x="1567737" y="5297190"/>
            <a:ext cx="1400783" cy="220175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-----------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19D45C5C-92A3-F41E-F7C4-47B96A09EF96}"/>
              </a:ext>
            </a:extLst>
          </p:cNvPr>
          <p:cNvSpPr/>
          <p:nvPr/>
        </p:nvSpPr>
        <p:spPr>
          <a:xfrm>
            <a:off x="1567737" y="5589178"/>
            <a:ext cx="1400783" cy="220175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--------------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1BDF9A35-0730-799B-A029-8FED6DB8883A}"/>
              </a:ext>
            </a:extLst>
          </p:cNvPr>
          <p:cNvSpPr/>
          <p:nvPr/>
        </p:nvSpPr>
        <p:spPr>
          <a:xfrm>
            <a:off x="3370897" y="5479090"/>
            <a:ext cx="1400783" cy="220175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------------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799748B6-E870-274D-B837-65A9125E0E1B}"/>
              </a:ext>
            </a:extLst>
          </p:cNvPr>
          <p:cNvSpPr/>
          <p:nvPr/>
        </p:nvSpPr>
        <p:spPr>
          <a:xfrm>
            <a:off x="5159352" y="5297190"/>
            <a:ext cx="1400783" cy="220175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-----------</a:t>
            </a:r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17771625-E0A9-BD52-6EEA-7ACE403F469C}"/>
              </a:ext>
            </a:extLst>
          </p:cNvPr>
          <p:cNvSpPr/>
          <p:nvPr/>
        </p:nvSpPr>
        <p:spPr>
          <a:xfrm>
            <a:off x="5159352" y="5589178"/>
            <a:ext cx="1400783" cy="220175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--------------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2F373C84-F070-DA60-04AA-2AD33B78F485}"/>
              </a:ext>
            </a:extLst>
          </p:cNvPr>
          <p:cNvSpPr/>
          <p:nvPr/>
        </p:nvSpPr>
        <p:spPr>
          <a:xfrm>
            <a:off x="5159352" y="5877780"/>
            <a:ext cx="1400783" cy="220175"/>
          </a:xfrm>
          <a:prstGeom prst="roundRect">
            <a:avLst/>
          </a:prstGeom>
          <a:solidFill>
            <a:schemeClr val="tx2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--------------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69F6EFFC-D3CB-1B9E-7AA0-27D52969ACDB}"/>
              </a:ext>
            </a:extLst>
          </p:cNvPr>
          <p:cNvSpPr/>
          <p:nvPr/>
        </p:nvSpPr>
        <p:spPr>
          <a:xfrm>
            <a:off x="1424535" y="5149174"/>
            <a:ext cx="1688316" cy="821614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14FC0ED-3C41-1C20-1F80-644112F95EF5}"/>
              </a:ext>
            </a:extLst>
          </p:cNvPr>
          <p:cNvSpPr/>
          <p:nvPr/>
        </p:nvSpPr>
        <p:spPr>
          <a:xfrm>
            <a:off x="3208193" y="5149174"/>
            <a:ext cx="1688316" cy="823609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5B60D9A-7A56-D5A4-7FFA-AECDDE03149E}"/>
              </a:ext>
            </a:extLst>
          </p:cNvPr>
          <p:cNvSpPr/>
          <p:nvPr/>
        </p:nvSpPr>
        <p:spPr>
          <a:xfrm>
            <a:off x="5059213" y="5164258"/>
            <a:ext cx="1688316" cy="1048469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29E428-4905-33AF-86EB-E32154E41F7B}"/>
              </a:ext>
            </a:extLst>
          </p:cNvPr>
          <p:cNvSpPr txBox="1"/>
          <p:nvPr/>
        </p:nvSpPr>
        <p:spPr>
          <a:xfrm>
            <a:off x="1854156" y="6319713"/>
            <a:ext cx="8306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Chunk 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BB8F21-9B7C-A3C1-202F-C639D856CBDA}"/>
              </a:ext>
            </a:extLst>
          </p:cNvPr>
          <p:cNvSpPr txBox="1"/>
          <p:nvPr/>
        </p:nvSpPr>
        <p:spPr>
          <a:xfrm>
            <a:off x="3655949" y="6326040"/>
            <a:ext cx="8306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Chunk 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5743FF3-E2DD-CFD8-2DB4-71B836DE8B34}"/>
              </a:ext>
            </a:extLst>
          </p:cNvPr>
          <p:cNvSpPr txBox="1"/>
          <p:nvPr/>
        </p:nvSpPr>
        <p:spPr>
          <a:xfrm>
            <a:off x="5444404" y="6319714"/>
            <a:ext cx="8306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Chunk 3</a:t>
            </a:r>
          </a:p>
        </p:txBody>
      </p:sp>
    </p:spTree>
    <p:extLst>
      <p:ext uri="{BB962C8B-B14F-4D97-AF65-F5344CB8AC3E}">
        <p14:creationId xmlns:p14="http://schemas.microsoft.com/office/powerpoint/2010/main" val="3355993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  <p:bldP spid="11" grpId="0" animBg="1"/>
      <p:bldP spid="14" grpId="0" animBg="1"/>
      <p:bldP spid="15" grpId="0" animBg="1"/>
      <p:bldP spid="21" grpId="0"/>
      <p:bldP spid="26" grpId="0" animBg="1"/>
      <p:bldP spid="27" grpId="0"/>
      <p:bldP spid="31" grpId="0" animBg="1"/>
      <p:bldP spid="32" grpId="0" animBg="1"/>
      <p:bldP spid="33" grpId="0"/>
      <p:bldP spid="34" grpId="0"/>
      <p:bldP spid="35" grpId="0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5" grpId="0" animBg="1"/>
      <p:bldP spid="6" grpId="0" animBg="1"/>
      <p:bldP spid="7" grpId="0" animBg="1"/>
      <p:bldP spid="8" grpId="0"/>
      <p:bldP spid="9" grpId="0"/>
      <p:bldP spid="1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FD3AAD-E428-8921-338D-6ADF07F6C0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F0D9C-C1F7-1BF6-EFC5-A333C0A9A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/>
              <a:t>Chunking strategy: Other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C1FB6234-8922-32B1-7561-ABA234CF6C40}"/>
              </a:ext>
            </a:extLst>
          </p:cNvPr>
          <p:cNvSpPr/>
          <p:nvPr/>
        </p:nvSpPr>
        <p:spPr>
          <a:xfrm>
            <a:off x="1536706" y="2278972"/>
            <a:ext cx="1887187" cy="1887187"/>
          </a:xfrm>
          <a:prstGeom prst="ellipse">
            <a:avLst/>
          </a:prstGeom>
        </p:spPr>
        <p:style>
          <a:lnRef idx="0">
            <a:schemeClr val="accent2">
              <a:hueOff val="0"/>
              <a:satOff val="0"/>
              <a:lumOff val="0"/>
              <a:alphaOff val="0"/>
            </a:schemeClr>
          </a:lnRef>
          <a:fillRef idx="1">
            <a:schemeClr val="accent2"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2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US"/>
          </a:p>
        </p:txBody>
      </p:sp>
      <p:sp>
        <p:nvSpPr>
          <p:cNvPr id="22" name="Rectangle 21" descr="Document">
            <a:extLst>
              <a:ext uri="{FF2B5EF4-FFF2-40B4-BE49-F238E27FC236}">
                <a16:creationId xmlns:a16="http://schemas.microsoft.com/office/drawing/2014/main" id="{020A5622-3BCB-B850-BAFC-97C323EDFE90}"/>
              </a:ext>
            </a:extLst>
          </p:cNvPr>
          <p:cNvSpPr/>
          <p:nvPr/>
        </p:nvSpPr>
        <p:spPr>
          <a:xfrm>
            <a:off x="1938893" y="2681159"/>
            <a:ext cx="1082812" cy="1082812"/>
          </a:xfrm>
          <a:prstGeom prst="rect">
            <a:avLst/>
          </a:prstGeo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1FAA042-5493-8BF8-F02B-638CAD1C0542}"/>
              </a:ext>
            </a:extLst>
          </p:cNvPr>
          <p:cNvGrpSpPr/>
          <p:nvPr/>
        </p:nvGrpSpPr>
        <p:grpSpPr>
          <a:xfrm>
            <a:off x="933424" y="4753972"/>
            <a:ext cx="3093750" cy="720000"/>
            <a:chOff x="75768" y="3053169"/>
            <a:chExt cx="3093750" cy="720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91C3053-FB95-C6C2-E192-1D05F329269A}"/>
                </a:ext>
              </a:extLst>
            </p:cNvPr>
            <p:cNvSpPr/>
            <p:nvPr/>
          </p:nvSpPr>
          <p:spPr>
            <a:xfrm>
              <a:off x="75768" y="3053169"/>
              <a:ext cx="3093750" cy="720000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8A45EB01-B184-8735-9C1A-EA3DF95183CF}"/>
                </a:ext>
              </a:extLst>
            </p:cNvPr>
            <p:cNvSpPr txBox="1"/>
            <p:nvPr/>
          </p:nvSpPr>
          <p:spPr>
            <a:xfrm>
              <a:off x="75768" y="3053169"/>
              <a:ext cx="3093750" cy="7200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2100" kern="1200"/>
                <a:t>Document structure-based chunking</a:t>
              </a:r>
            </a:p>
          </p:txBody>
        </p:sp>
      </p:grpSp>
      <p:sp>
        <p:nvSpPr>
          <p:cNvPr id="24" name="Oval 23">
            <a:extLst>
              <a:ext uri="{FF2B5EF4-FFF2-40B4-BE49-F238E27FC236}">
                <a16:creationId xmlns:a16="http://schemas.microsoft.com/office/drawing/2014/main" id="{09996A1A-0277-98CE-41FE-6532FBFCF151}"/>
              </a:ext>
            </a:extLst>
          </p:cNvPr>
          <p:cNvSpPr/>
          <p:nvPr/>
        </p:nvSpPr>
        <p:spPr>
          <a:xfrm>
            <a:off x="5171862" y="2278972"/>
            <a:ext cx="1887187" cy="1887187"/>
          </a:xfrm>
          <a:prstGeom prst="ellipse">
            <a:avLst/>
          </a:prstGeom>
        </p:spPr>
        <p:style>
          <a:lnRef idx="0">
            <a:schemeClr val="accent2">
              <a:hueOff val="0"/>
              <a:satOff val="0"/>
              <a:lumOff val="0"/>
              <a:alphaOff val="0"/>
            </a:schemeClr>
          </a:lnRef>
          <a:fillRef idx="1">
            <a:schemeClr val="accent2"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2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US"/>
          </a:p>
        </p:txBody>
      </p:sp>
      <p:sp>
        <p:nvSpPr>
          <p:cNvPr id="25" name="Rectangle 24" descr="Puzzle">
            <a:extLst>
              <a:ext uri="{FF2B5EF4-FFF2-40B4-BE49-F238E27FC236}">
                <a16:creationId xmlns:a16="http://schemas.microsoft.com/office/drawing/2014/main" id="{5516BB56-9A30-6DFC-79BB-A90791F9D1B8}"/>
              </a:ext>
            </a:extLst>
          </p:cNvPr>
          <p:cNvSpPr/>
          <p:nvPr/>
        </p:nvSpPr>
        <p:spPr>
          <a:xfrm>
            <a:off x="5574049" y="2681159"/>
            <a:ext cx="1082812" cy="1082812"/>
          </a:xfrm>
          <a:prstGeom prst="rect">
            <a:avLst/>
          </a:prstGeom>
          <a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62FD1EE0-CF6C-488E-EAF5-76387ADB742C}"/>
              </a:ext>
            </a:extLst>
          </p:cNvPr>
          <p:cNvGrpSpPr/>
          <p:nvPr/>
        </p:nvGrpSpPr>
        <p:grpSpPr>
          <a:xfrm>
            <a:off x="4568581" y="4753972"/>
            <a:ext cx="3093750" cy="720000"/>
            <a:chOff x="3710925" y="3053169"/>
            <a:chExt cx="3093750" cy="720000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D3C0F06C-ADED-2910-D5FE-A8712A04BA73}"/>
                </a:ext>
              </a:extLst>
            </p:cNvPr>
            <p:cNvSpPr/>
            <p:nvPr/>
          </p:nvSpPr>
          <p:spPr>
            <a:xfrm>
              <a:off x="3710925" y="3053169"/>
              <a:ext cx="3093750" cy="720000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0BD2A52-5DF7-F17B-4217-B842724A9C55}"/>
                </a:ext>
              </a:extLst>
            </p:cNvPr>
            <p:cNvSpPr txBox="1"/>
            <p:nvPr/>
          </p:nvSpPr>
          <p:spPr>
            <a:xfrm>
              <a:off x="3710925" y="3053169"/>
              <a:ext cx="3093750" cy="7200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2100" kern="1200"/>
                <a:t>Recursive chunking</a:t>
              </a:r>
            </a:p>
          </p:txBody>
        </p:sp>
      </p:grpSp>
      <p:sp>
        <p:nvSpPr>
          <p:cNvPr id="27" name="Oval 26">
            <a:extLst>
              <a:ext uri="{FF2B5EF4-FFF2-40B4-BE49-F238E27FC236}">
                <a16:creationId xmlns:a16="http://schemas.microsoft.com/office/drawing/2014/main" id="{8EB5B508-D255-A2BC-3E9F-5F35401F0CD4}"/>
              </a:ext>
            </a:extLst>
          </p:cNvPr>
          <p:cNvSpPr/>
          <p:nvPr/>
        </p:nvSpPr>
        <p:spPr>
          <a:xfrm>
            <a:off x="8807018" y="2278972"/>
            <a:ext cx="1887187" cy="1887187"/>
          </a:xfrm>
          <a:prstGeom prst="ellipse">
            <a:avLst/>
          </a:prstGeom>
        </p:spPr>
        <p:style>
          <a:lnRef idx="0">
            <a:schemeClr val="accent2">
              <a:hueOff val="0"/>
              <a:satOff val="0"/>
              <a:lumOff val="0"/>
              <a:alphaOff val="0"/>
            </a:schemeClr>
          </a:lnRef>
          <a:fillRef idx="1">
            <a:schemeClr val="accent2"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2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US"/>
          </a:p>
        </p:txBody>
      </p:sp>
      <p:sp>
        <p:nvSpPr>
          <p:cNvPr id="28" name="Rectangle 27" descr="Head with Gears">
            <a:extLst>
              <a:ext uri="{FF2B5EF4-FFF2-40B4-BE49-F238E27FC236}">
                <a16:creationId xmlns:a16="http://schemas.microsoft.com/office/drawing/2014/main" id="{6734A1DF-DAFC-7320-46EE-5E1467C12F21}"/>
              </a:ext>
            </a:extLst>
          </p:cNvPr>
          <p:cNvSpPr/>
          <p:nvPr/>
        </p:nvSpPr>
        <p:spPr>
          <a:xfrm>
            <a:off x="9209206" y="2681159"/>
            <a:ext cx="1082812" cy="1082812"/>
          </a:xfrm>
          <a:prstGeom prst="rect">
            <a:avLst/>
          </a:prstGeom>
          <a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FC3B99A2-AAAF-0DF2-05C0-4BCBEAD5EE80}"/>
              </a:ext>
            </a:extLst>
          </p:cNvPr>
          <p:cNvGrpSpPr/>
          <p:nvPr/>
        </p:nvGrpSpPr>
        <p:grpSpPr>
          <a:xfrm>
            <a:off x="8203737" y="4753972"/>
            <a:ext cx="3093750" cy="720000"/>
            <a:chOff x="7346081" y="3053169"/>
            <a:chExt cx="3093750" cy="720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0984CEB7-02BC-E805-FF45-11D5148FAB0E}"/>
                </a:ext>
              </a:extLst>
            </p:cNvPr>
            <p:cNvSpPr/>
            <p:nvPr/>
          </p:nvSpPr>
          <p:spPr>
            <a:xfrm>
              <a:off x="7346081" y="3053169"/>
              <a:ext cx="3093750" cy="720000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68B08AD5-F076-44E4-00B3-01EB89F1920E}"/>
                </a:ext>
              </a:extLst>
            </p:cNvPr>
            <p:cNvSpPr txBox="1"/>
            <p:nvPr/>
          </p:nvSpPr>
          <p:spPr>
            <a:xfrm>
              <a:off x="7346081" y="3053169"/>
              <a:ext cx="3093750" cy="7200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2100" kern="1200"/>
                <a:t>LLM Based chunking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30726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24" grpId="0" animBg="1"/>
      <p:bldP spid="25" grpId="0" animBg="1"/>
      <p:bldP spid="27" grpId="0" animBg="1"/>
      <p:bldP spid="2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01D201-3A50-BEB6-3F2C-BAD251C2BE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C9F1B-9093-CAF6-8BFC-A2B9EC068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Amazon Bedrock Presentation</a:t>
            </a:r>
          </a:p>
        </p:txBody>
      </p:sp>
    </p:spTree>
    <p:extLst>
      <p:ext uri="{BB962C8B-B14F-4D97-AF65-F5344CB8AC3E}">
        <p14:creationId xmlns:p14="http://schemas.microsoft.com/office/powerpoint/2010/main" val="6980659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3F3637-AD83-19C2-1358-6A1598CBBE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CDD8F-ED13-BBA9-B7DA-213E6F81D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Exercises</a:t>
            </a:r>
          </a:p>
        </p:txBody>
      </p:sp>
    </p:spTree>
    <p:extLst>
      <p:ext uri="{BB962C8B-B14F-4D97-AF65-F5344CB8AC3E}">
        <p14:creationId xmlns:p14="http://schemas.microsoft.com/office/powerpoint/2010/main" val="21764594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7C25D7-5DB3-9534-E515-F5E62D2FD9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95B99-BFA0-EEC0-1F7C-1AF51C91DB4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Fine-Tuning </a:t>
            </a:r>
          </a:p>
        </p:txBody>
      </p:sp>
      <p:pic>
        <p:nvPicPr>
          <p:cNvPr id="4" name="Picture 3" descr="A blue and black logo&#10;&#10;Description automatically generated">
            <a:extLst>
              <a:ext uri="{FF2B5EF4-FFF2-40B4-BE49-F238E27FC236}">
                <a16:creationId xmlns:a16="http://schemas.microsoft.com/office/drawing/2014/main" id="{AED26199-B0B0-A366-A4DC-9263A8CD87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465" y="93663"/>
            <a:ext cx="3187700" cy="102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7447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DD59EA-0AC9-0926-FC80-80972C6717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F0AC13-06F4-5B44-3AD3-A3F9B8D10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872701" cy="1325563"/>
          </a:xfrm>
        </p:spPr>
        <p:txBody>
          <a:bodyPr/>
          <a:lstStyle/>
          <a:p>
            <a:r>
              <a:rPr lang="en-US" dirty="0"/>
              <a:t>Pretraining vs Fine-tuning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E456AB8-9125-0028-9E1F-A0DE45EBC6C7}"/>
              </a:ext>
            </a:extLst>
          </p:cNvPr>
          <p:cNvSpPr txBox="1"/>
          <p:nvPr/>
        </p:nvSpPr>
        <p:spPr>
          <a:xfrm>
            <a:off x="838200" y="2709839"/>
            <a:ext cx="418835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u="sng" dirty="0">
                <a:solidFill>
                  <a:schemeClr val="tx1"/>
                </a:solidFill>
              </a:rPr>
              <a:t>Pretraining</a:t>
            </a:r>
            <a:r>
              <a:rPr lang="en-US" dirty="0">
                <a:solidFill>
                  <a:schemeClr val="tx1"/>
                </a:solidFill>
              </a:rPr>
              <a:t>: self-supervised learning on vast amount of raw text.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5B720A5-A0B3-CA53-3A6F-3AA2E388773D}"/>
              </a:ext>
            </a:extLst>
          </p:cNvPr>
          <p:cNvSpPr txBox="1"/>
          <p:nvPr/>
        </p:nvSpPr>
        <p:spPr>
          <a:xfrm>
            <a:off x="838200" y="3810778"/>
            <a:ext cx="418834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u="sng" dirty="0">
                <a:solidFill>
                  <a:schemeClr val="tx1"/>
                </a:solidFill>
              </a:rPr>
              <a:t>Supervised Fine Tuning</a:t>
            </a:r>
            <a:r>
              <a:rPr lang="en-US" dirty="0">
                <a:solidFill>
                  <a:schemeClr val="tx1"/>
                </a:solidFill>
              </a:rPr>
              <a:t>: labeled data to train domain-specific application 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5CA623CC-9A97-09DD-7371-E815BF953A21}"/>
              </a:ext>
            </a:extLst>
          </p:cNvPr>
          <p:cNvSpPr txBox="1"/>
          <p:nvPr/>
        </p:nvSpPr>
        <p:spPr>
          <a:xfrm>
            <a:off x="6450092" y="5472112"/>
            <a:ext cx="5152373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700" b="1" dirty="0">
                <a:hlinkClick r:id="rId2"/>
              </a:rPr>
              <a:t>Source: Snapshot Ensemble‑Based Residual Network (SnapEnsemResNet) for Remote Sensing Image Scene Classification</a:t>
            </a:r>
            <a:endParaRPr lang="fr-FR" sz="700" b="1" dirty="0"/>
          </a:p>
        </p:txBody>
      </p:sp>
      <p:sp>
        <p:nvSpPr>
          <p:cNvPr id="4" name="AutoShape 2" descr="Training from scratch vs fine-tuning pretrained network. Utilizing fine-tuning approach using ImageNet weights has resulted into substantial improvement in classification performance as shown in the graph">
            <a:extLst>
              <a:ext uri="{FF2B5EF4-FFF2-40B4-BE49-F238E27FC236}">
                <a16:creationId xmlns:a16="http://schemas.microsoft.com/office/drawing/2014/main" id="{1E7E47D9-535D-3019-1ADE-D1E78F01004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5A7FD1FD-BE3B-46D6-30A8-E5ABBA4B16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6782" y="2119607"/>
            <a:ext cx="5363269" cy="2923586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16B4F09C-3363-1EA2-A38B-FBAF0EB7DE45}"/>
              </a:ext>
            </a:extLst>
          </p:cNvPr>
          <p:cNvSpPr txBox="1"/>
          <p:nvPr/>
        </p:nvSpPr>
        <p:spPr>
          <a:xfrm>
            <a:off x="5836618" y="4962241"/>
            <a:ext cx="55660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/>
              <a:t>Training </a:t>
            </a:r>
            <a:r>
              <a:rPr lang="fr-FR" sz="1400" dirty="0" err="1"/>
              <a:t>from</a:t>
            </a:r>
            <a:r>
              <a:rPr lang="fr-FR" sz="1400" dirty="0"/>
              <a:t> scratch vs fine-tuning </a:t>
            </a:r>
            <a:r>
              <a:rPr lang="fr-FR" sz="1400" dirty="0" err="1"/>
              <a:t>pretrained</a:t>
            </a:r>
            <a:r>
              <a:rPr lang="fr-FR" sz="1400" dirty="0"/>
              <a:t> network (classification)</a:t>
            </a:r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2873640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7BFE6-EBE1-6750-96DD-1718A938A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using RAG ?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C4456C6-7360-10EB-A166-918A8E777F7E}"/>
              </a:ext>
            </a:extLst>
          </p:cNvPr>
          <p:cNvSpPr/>
          <p:nvPr/>
        </p:nvSpPr>
        <p:spPr>
          <a:xfrm>
            <a:off x="2345068" y="2230838"/>
            <a:ext cx="450014" cy="460482"/>
          </a:xfrm>
          <a:prstGeom prst="ellipse">
            <a:avLst/>
          </a:prstGeom>
          <a:solidFill>
            <a:schemeClr val="accent5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CCADEF6-71AA-6929-EEE1-41A8FB38EA28}"/>
              </a:ext>
            </a:extLst>
          </p:cNvPr>
          <p:cNvSpPr txBox="1"/>
          <p:nvPr/>
        </p:nvSpPr>
        <p:spPr>
          <a:xfrm>
            <a:off x="3005470" y="2276412"/>
            <a:ext cx="4947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Up-to-date  Information &amp; Reduce Information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C70A0CE-71FC-C685-9770-B67F197CE686}"/>
              </a:ext>
            </a:extLst>
          </p:cNvPr>
          <p:cNvSpPr txBox="1"/>
          <p:nvPr/>
        </p:nvSpPr>
        <p:spPr>
          <a:xfrm>
            <a:off x="3005470" y="3117715"/>
            <a:ext cx="4947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Domain Adaptation and Customization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B8B3B6-1B31-AA0D-9249-5B62DEE689CD}"/>
              </a:ext>
            </a:extLst>
          </p:cNvPr>
          <p:cNvSpPr txBox="1"/>
          <p:nvPr/>
        </p:nvSpPr>
        <p:spPr>
          <a:xfrm>
            <a:off x="3005470" y="3941728"/>
            <a:ext cx="4947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Control and Transparency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27EB371-179D-33DC-C75C-23BBF4AD39CD}"/>
              </a:ext>
            </a:extLst>
          </p:cNvPr>
          <p:cNvSpPr/>
          <p:nvPr/>
        </p:nvSpPr>
        <p:spPr>
          <a:xfrm>
            <a:off x="2345068" y="3072140"/>
            <a:ext cx="450014" cy="460482"/>
          </a:xfrm>
          <a:prstGeom prst="ellipse">
            <a:avLst/>
          </a:prstGeom>
          <a:solidFill>
            <a:schemeClr val="accent5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0D97ED9-E07D-4D12-8BEF-18EB5C7B8A80}"/>
              </a:ext>
            </a:extLst>
          </p:cNvPr>
          <p:cNvSpPr/>
          <p:nvPr/>
        </p:nvSpPr>
        <p:spPr>
          <a:xfrm>
            <a:off x="2340556" y="3896153"/>
            <a:ext cx="450014" cy="460482"/>
          </a:xfrm>
          <a:prstGeom prst="ellipse">
            <a:avLst/>
          </a:prstGeom>
          <a:solidFill>
            <a:schemeClr val="accent5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pic>
        <p:nvPicPr>
          <p:cNvPr id="12" name="Graphic 11" descr="Books with solid fill">
            <a:extLst>
              <a:ext uri="{FF2B5EF4-FFF2-40B4-BE49-F238E27FC236}">
                <a16:creationId xmlns:a16="http://schemas.microsoft.com/office/drawing/2014/main" id="{6703E7FC-29D0-8059-86C9-7646788AC9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97091" y="2552540"/>
            <a:ext cx="1499681" cy="1499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717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/>
      <p:bldP spid="8" grpId="0"/>
      <p:bldP spid="9" grpId="0"/>
      <p:bldP spid="3" grpId="0" animBg="1"/>
      <p:bldP spid="10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BD8925-292A-D76C-E9F5-F38CB4F77D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127EF-6912-B429-E144-397B7352F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872701" cy="1325563"/>
          </a:xfrm>
        </p:spPr>
        <p:txBody>
          <a:bodyPr/>
          <a:lstStyle/>
          <a:p>
            <a:r>
              <a:rPr lang="en-US" dirty="0"/>
              <a:t>Pre-trained models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91A1856-CC8F-F9BC-3FFC-68FA644F9FE3}"/>
              </a:ext>
            </a:extLst>
          </p:cNvPr>
          <p:cNvSpPr txBox="1"/>
          <p:nvPr/>
        </p:nvSpPr>
        <p:spPr>
          <a:xfrm>
            <a:off x="838200" y="2043486"/>
            <a:ext cx="48964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Base models are not answer questions oriented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A3E8892-B2AD-EF03-CDA7-7AB97C821EC0}"/>
              </a:ext>
            </a:extLst>
          </p:cNvPr>
          <p:cNvSpPr txBox="1"/>
          <p:nvPr/>
        </p:nvSpPr>
        <p:spPr>
          <a:xfrm>
            <a:off x="838200" y="2558882"/>
            <a:ext cx="39549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ym typeface="Wingdings" pitchFamily="2" charset="2"/>
              </a:rPr>
              <a:t> They only want to complete the text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1E71622-2E37-C895-C8D4-EDAB7D08C4BE}"/>
              </a:ext>
            </a:extLst>
          </p:cNvPr>
          <p:cNvSpPr txBox="1"/>
          <p:nvPr/>
        </p:nvSpPr>
        <p:spPr>
          <a:xfrm>
            <a:off x="6944597" y="2521082"/>
            <a:ext cx="40121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Assistant: “ Write poem about summer</a:t>
            </a:r>
          </a:p>
          <a:p>
            <a:r>
              <a:rPr lang="en-US" i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	Write poem about water…”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947EFC-6F83-B278-FA72-1E7980EB2436}"/>
              </a:ext>
            </a:extLst>
          </p:cNvPr>
          <p:cNvSpPr txBox="1"/>
          <p:nvPr/>
        </p:nvSpPr>
        <p:spPr>
          <a:xfrm>
            <a:off x="1235214" y="3650425"/>
            <a:ext cx="97215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Pre-trained models are used as the raw material to build Fine-tuned models for specific use case</a:t>
            </a:r>
          </a:p>
        </p:txBody>
      </p:sp>
      <p:pic>
        <p:nvPicPr>
          <p:cNvPr id="3074" name="Picture 2" descr="Consignes relatives aux logos et à la marque | NVIDIA">
            <a:extLst>
              <a:ext uri="{FF2B5EF4-FFF2-40B4-BE49-F238E27FC236}">
                <a16:creationId xmlns:a16="http://schemas.microsoft.com/office/drawing/2014/main" id="{D1700C04-7606-855C-0EE3-D3789A3E58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1336" y="5018968"/>
            <a:ext cx="2636957" cy="1476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La start-up d'IA Hugging Face lève 235 millions de dollars auprès de  Google, Amazon,">
            <a:extLst>
              <a:ext uri="{FF2B5EF4-FFF2-40B4-BE49-F238E27FC236}">
                <a16:creationId xmlns:a16="http://schemas.microsoft.com/office/drawing/2014/main" id="{A9874954-37AD-F9AC-943F-90F240701B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3550" y="5176291"/>
            <a:ext cx="1746250" cy="1162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Facebook devient Meta pour refléter sa vision du futur">
            <a:extLst>
              <a:ext uri="{FF2B5EF4-FFF2-40B4-BE49-F238E27FC236}">
                <a16:creationId xmlns:a16="http://schemas.microsoft.com/office/drawing/2014/main" id="{BF208BAC-4910-B36B-A878-B05133F64E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2549" y="5018968"/>
            <a:ext cx="2198255" cy="1462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F34B47F-060E-BFE0-5982-E6BEAF7868D8}"/>
              </a:ext>
            </a:extLst>
          </p:cNvPr>
          <p:cNvSpPr txBox="1"/>
          <p:nvPr/>
        </p:nvSpPr>
        <p:spPr>
          <a:xfrm>
            <a:off x="4636351" y="4470385"/>
            <a:ext cx="26906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/>
              <a:t>Fondation</a:t>
            </a:r>
            <a:r>
              <a:rPr lang="en-US" sz="2400" b="1" dirty="0"/>
              <a:t> Models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280FDB-EE48-29EB-B852-76EA93A3FC70}"/>
              </a:ext>
            </a:extLst>
          </p:cNvPr>
          <p:cNvSpPr txBox="1"/>
          <p:nvPr/>
        </p:nvSpPr>
        <p:spPr>
          <a:xfrm>
            <a:off x="6978101" y="2005686"/>
            <a:ext cx="3672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accent5"/>
                </a:solidFill>
              </a:rPr>
              <a:t>User: “Write a poem about flowers”</a:t>
            </a:r>
          </a:p>
        </p:txBody>
      </p:sp>
    </p:spTree>
    <p:extLst>
      <p:ext uri="{BB962C8B-B14F-4D97-AF65-F5344CB8AC3E}">
        <p14:creationId xmlns:p14="http://schemas.microsoft.com/office/powerpoint/2010/main" val="2801313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4639A5-DD29-B94D-9018-1C58FF1446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BF6606-22AF-066F-8ADF-665CF69D64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384523" cy="1325563"/>
          </a:xfrm>
        </p:spPr>
        <p:txBody>
          <a:bodyPr/>
          <a:lstStyle/>
          <a:p>
            <a:r>
              <a:rPr lang="en-US" dirty="0"/>
              <a:t>Challenges of Training LLMs models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721569A8-A296-D309-52CB-A9CA83BC0503}"/>
              </a:ext>
            </a:extLst>
          </p:cNvPr>
          <p:cNvSpPr txBox="1"/>
          <p:nvPr/>
        </p:nvSpPr>
        <p:spPr>
          <a:xfrm>
            <a:off x="932567" y="2325362"/>
            <a:ext cx="31323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 parameter = 4 bytes (32-bit)</a:t>
            </a:r>
          </a:p>
        </p:txBody>
      </p:sp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id="{02CD04F2-E5AB-AC32-E6BF-5E99B274D971}"/>
              </a:ext>
            </a:extLst>
          </p:cNvPr>
          <p:cNvCxnSpPr/>
          <p:nvPr/>
        </p:nvCxnSpPr>
        <p:spPr>
          <a:xfrm>
            <a:off x="4500593" y="2543364"/>
            <a:ext cx="105973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ZoneTexte 10">
            <a:extLst>
              <a:ext uri="{FF2B5EF4-FFF2-40B4-BE49-F238E27FC236}">
                <a16:creationId xmlns:a16="http://schemas.microsoft.com/office/drawing/2014/main" id="{5F6149BB-472A-4BE4-7FF7-75E3DF2A9C25}"/>
              </a:ext>
            </a:extLst>
          </p:cNvPr>
          <p:cNvSpPr txBox="1"/>
          <p:nvPr/>
        </p:nvSpPr>
        <p:spPr>
          <a:xfrm>
            <a:off x="5826525" y="2358698"/>
            <a:ext cx="22220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1B parameter = 4 GB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049346A1-76D7-087B-6119-B5218E294348}"/>
              </a:ext>
            </a:extLst>
          </p:cNvPr>
          <p:cNvSpPr txBox="1"/>
          <p:nvPr/>
        </p:nvSpPr>
        <p:spPr>
          <a:xfrm>
            <a:off x="932567" y="2867703"/>
            <a:ext cx="292047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+ 8 bytes for Optimizer</a:t>
            </a:r>
          </a:p>
          <a:p>
            <a:r>
              <a:rPr lang="en-US" dirty="0"/>
              <a:t>+ 4 bytes for Gradient</a:t>
            </a:r>
            <a:br>
              <a:rPr lang="en-US" dirty="0"/>
            </a:br>
            <a:r>
              <a:rPr lang="en-US" dirty="0"/>
              <a:t>+ 8  bytes for Temp Memory 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E49748DF-1471-B3D1-F1C7-8A7E1ACD1F72}"/>
              </a:ext>
            </a:extLst>
          </p:cNvPr>
          <p:cNvSpPr txBox="1"/>
          <p:nvPr/>
        </p:nvSpPr>
        <p:spPr>
          <a:xfrm>
            <a:off x="2392806" y="4638550"/>
            <a:ext cx="7032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Training requires  </a:t>
            </a:r>
            <a:r>
              <a:rPr lang="en-US" b="1" dirty="0"/>
              <a:t>6 times </a:t>
            </a:r>
            <a:r>
              <a:rPr lang="en-US" dirty="0"/>
              <a:t>more memory than actual size of the mode</a:t>
            </a:r>
          </a:p>
        </p:txBody>
      </p:sp>
      <p:sp>
        <p:nvSpPr>
          <p:cNvPr id="14" name="Rectangle : coins arrondis 13">
            <a:extLst>
              <a:ext uri="{FF2B5EF4-FFF2-40B4-BE49-F238E27FC236}">
                <a16:creationId xmlns:a16="http://schemas.microsoft.com/office/drawing/2014/main" id="{1AE7D732-2220-53A0-1D45-4DC0340A0555}"/>
              </a:ext>
            </a:extLst>
          </p:cNvPr>
          <p:cNvSpPr/>
          <p:nvPr/>
        </p:nvSpPr>
        <p:spPr>
          <a:xfrm>
            <a:off x="2289028" y="4487221"/>
            <a:ext cx="7127475" cy="611619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546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/>
      <p:bldP spid="12" grpId="0"/>
      <p:bldP spid="13" grpId="0"/>
      <p:bldP spid="14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C5C5A5-27C6-8214-45FF-28FC9D9A66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00B304-A9EB-690B-4E49-CA8214ADB9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068809" cy="1325563"/>
          </a:xfrm>
        </p:spPr>
        <p:txBody>
          <a:bodyPr/>
          <a:lstStyle/>
          <a:p>
            <a:r>
              <a:rPr lang="en-US" dirty="0"/>
              <a:t>Scaling Law (Chinchilla Scaling Law)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8102ABF9-BC0A-64D7-E179-3BA344FA36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285" y="1518275"/>
            <a:ext cx="10432585" cy="3259615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27258544-3A32-6444-7F6A-8CFDAEDF4ADA}"/>
              </a:ext>
            </a:extLst>
          </p:cNvPr>
          <p:cNvSpPr txBox="1"/>
          <p:nvPr/>
        </p:nvSpPr>
        <p:spPr>
          <a:xfrm>
            <a:off x="5298676" y="5561708"/>
            <a:ext cx="6021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Source: </a:t>
            </a:r>
            <a:r>
              <a:rPr lang="fr-FR" dirty="0">
                <a:hlinkClick r:id="rId3"/>
              </a:rPr>
              <a:t>Training Compute-Optimal Large Language Models</a:t>
            </a:r>
            <a:r>
              <a:rPr lang="en-US" dirty="0">
                <a:hlinkClick r:id="rId3"/>
              </a:rPr>
              <a:t> </a:t>
            </a:r>
            <a:endParaRPr lang="en-US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D2DC97FC-36FA-C107-DF8E-E8E96ADA011C}"/>
              </a:ext>
            </a:extLst>
          </p:cNvPr>
          <p:cNvSpPr txBox="1"/>
          <p:nvPr/>
        </p:nvSpPr>
        <p:spPr>
          <a:xfrm>
            <a:off x="920455" y="6049574"/>
            <a:ext cx="30022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Dataset Size = 20 x # Params</a:t>
            </a:r>
          </a:p>
        </p:txBody>
      </p:sp>
    </p:spTree>
    <p:extLst>
      <p:ext uri="{BB962C8B-B14F-4D97-AF65-F5344CB8AC3E}">
        <p14:creationId xmlns:p14="http://schemas.microsoft.com/office/powerpoint/2010/main" val="20085076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4B65EA-BC35-AE0E-B8C5-7086FF2BE6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D15BE-BD02-4D4F-4BEE-43BECC7DC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384523" cy="1325563"/>
          </a:xfrm>
        </p:spPr>
        <p:txBody>
          <a:bodyPr/>
          <a:lstStyle/>
          <a:p>
            <a:r>
              <a:rPr lang="en-US" dirty="0"/>
              <a:t>Challenges of Training LLMs models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8FC99A16-43A6-56E2-9CBD-6602842F74B5}"/>
              </a:ext>
            </a:extLst>
          </p:cNvPr>
          <p:cNvSpPr txBox="1"/>
          <p:nvPr/>
        </p:nvSpPr>
        <p:spPr>
          <a:xfrm>
            <a:off x="793287" y="1690688"/>
            <a:ext cx="230249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Example (simplified)</a:t>
            </a:r>
            <a:r>
              <a:rPr lang="en-US" dirty="0"/>
              <a:t>  </a:t>
            </a:r>
          </a:p>
          <a:p>
            <a:br>
              <a:rPr lang="en-US" dirty="0"/>
            </a:br>
            <a:r>
              <a:rPr lang="en-US" dirty="0"/>
              <a:t>- Llama 40B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1E7D7F94-7239-281E-8BAB-F6CA2253D6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7008" y="1326688"/>
            <a:ext cx="1794161" cy="1004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Connecteur droit avec flèche 4">
            <a:extLst>
              <a:ext uri="{FF2B5EF4-FFF2-40B4-BE49-F238E27FC236}">
                <a16:creationId xmlns:a16="http://schemas.microsoft.com/office/drawing/2014/main" id="{3F1572C1-FBB0-86E6-5E78-FE9F4FEC14C3}"/>
              </a:ext>
            </a:extLst>
          </p:cNvPr>
          <p:cNvCxnSpPr/>
          <p:nvPr/>
        </p:nvCxnSpPr>
        <p:spPr>
          <a:xfrm>
            <a:off x="2314511" y="2429352"/>
            <a:ext cx="105973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ZoneTexte 5">
            <a:extLst>
              <a:ext uri="{FF2B5EF4-FFF2-40B4-BE49-F238E27FC236}">
                <a16:creationId xmlns:a16="http://schemas.microsoft.com/office/drawing/2014/main" id="{3DDF07F0-E647-6B04-12CD-6798C0607CC7}"/>
              </a:ext>
            </a:extLst>
          </p:cNvPr>
          <p:cNvSpPr txBox="1"/>
          <p:nvPr/>
        </p:nvSpPr>
        <p:spPr>
          <a:xfrm>
            <a:off x="3640443" y="2244686"/>
            <a:ext cx="35878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Memory Required to train </a:t>
            </a:r>
            <a:br>
              <a:rPr lang="en-US" dirty="0"/>
            </a:br>
            <a:r>
              <a:rPr lang="en-US" dirty="0"/>
              <a:t>40B parameter = 6*40 GB = 240GB</a:t>
            </a:r>
          </a:p>
        </p:txBody>
      </p:sp>
      <p:cxnSp>
        <p:nvCxnSpPr>
          <p:cNvPr id="9" name="Connecteur droit avec flèche 8">
            <a:extLst>
              <a:ext uri="{FF2B5EF4-FFF2-40B4-BE49-F238E27FC236}">
                <a16:creationId xmlns:a16="http://schemas.microsoft.com/office/drawing/2014/main" id="{DE6C21DE-2D2D-3969-60CF-482E22A6983E}"/>
              </a:ext>
            </a:extLst>
          </p:cNvPr>
          <p:cNvCxnSpPr/>
          <p:nvPr/>
        </p:nvCxnSpPr>
        <p:spPr>
          <a:xfrm>
            <a:off x="2314511" y="3219090"/>
            <a:ext cx="105973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ZoneTexte 14">
            <a:extLst>
              <a:ext uri="{FF2B5EF4-FFF2-40B4-BE49-F238E27FC236}">
                <a16:creationId xmlns:a16="http://schemas.microsoft.com/office/drawing/2014/main" id="{552B6959-5616-A993-A3F3-92AF848731C6}"/>
              </a:ext>
            </a:extLst>
          </p:cNvPr>
          <p:cNvSpPr txBox="1"/>
          <p:nvPr/>
        </p:nvSpPr>
        <p:spPr>
          <a:xfrm>
            <a:off x="3640443" y="3034424"/>
            <a:ext cx="3674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Dataset Size = 20 x 40 = 800B Token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ZoneTexte 15">
                <a:extLst>
                  <a:ext uri="{FF2B5EF4-FFF2-40B4-BE49-F238E27FC236}">
                    <a16:creationId xmlns:a16="http://schemas.microsoft.com/office/drawing/2014/main" id="{B1E21BF7-3259-CAC5-F09D-AA76AE71364C}"/>
                  </a:ext>
                </a:extLst>
              </p:cNvPr>
              <p:cNvSpPr txBox="1"/>
              <p:nvPr/>
            </p:nvSpPr>
            <p:spPr>
              <a:xfrm>
                <a:off x="1174793" y="4008827"/>
                <a:ext cx="5775684" cy="94699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Compute in Total of floating points for training the model </a:t>
                </a:r>
                <a:br>
                  <a:rPr lang="en-US" dirty="0"/>
                </a:br>
                <a:r>
                  <a:rPr lang="en-US" dirty="0"/>
                  <a:t>	= 4 x 40B x 800B = 128 000 x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fr-FR" i="1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9+9</m:t>
                        </m:r>
                      </m:sup>
                    </m:sSup>
                  </m:oMath>
                </a14:m>
                <a:r>
                  <a:rPr lang="en-US" dirty="0"/>
                  <a:t> </a:t>
                </a:r>
                <a:br>
                  <a:rPr lang="en-US" dirty="0"/>
                </a:br>
                <a:r>
                  <a:rPr lang="en-US" dirty="0"/>
                  <a:t>	= 128 x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21</m:t>
                        </m:r>
                      </m:sup>
                    </m:sSup>
                    <m:r>
                      <a:rPr lang="fr-FR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FR" b="0" i="1" smtClean="0">
                        <a:latin typeface="Cambria Math" panose="02040503050406030204" pitchFamily="18" charset="0"/>
                      </a:rPr>
                      <m:t>𝐹𝐿𝑂𝑃𝑆</m:t>
                    </m:r>
                    <m:r>
                      <a:rPr lang="fr-FR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FR" b="1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fr-FR" b="1" i="1" smtClean="0">
                        <a:latin typeface="Cambria Math" panose="02040503050406030204" pitchFamily="18" charset="0"/>
                      </a:rPr>
                      <m:t>𝑨</m:t>
                    </m:r>
                    <m:r>
                      <a:rPr lang="fr-FR" b="1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b="1" dirty="0"/>
                  <a:t> </a:t>
                </a:r>
              </a:p>
            </p:txBody>
          </p:sp>
        </mc:Choice>
        <mc:Fallback xmlns="">
          <p:sp>
            <p:nvSpPr>
              <p:cNvPr id="16" name="ZoneTexte 15">
                <a:extLst>
                  <a:ext uri="{FF2B5EF4-FFF2-40B4-BE49-F238E27FC236}">
                    <a16:creationId xmlns:a16="http://schemas.microsoft.com/office/drawing/2014/main" id="{B1E21BF7-3259-CAC5-F09D-AA76AE71364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74793" y="4008827"/>
                <a:ext cx="5775684" cy="946991"/>
              </a:xfrm>
              <a:prstGeom prst="rect">
                <a:avLst/>
              </a:prstGeom>
              <a:blipFill>
                <a:blip r:embed="rId3"/>
                <a:stretch>
                  <a:fillRect l="-877" t="-2632" b="-65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ZoneTexte 16">
                <a:extLst>
                  <a:ext uri="{FF2B5EF4-FFF2-40B4-BE49-F238E27FC236}">
                    <a16:creationId xmlns:a16="http://schemas.microsoft.com/office/drawing/2014/main" id="{B9C4D21C-2D09-D373-A705-45FA67B90D0B}"/>
                  </a:ext>
                </a:extLst>
              </p:cNvPr>
              <p:cNvSpPr txBox="1"/>
              <p:nvPr/>
            </p:nvSpPr>
            <p:spPr>
              <a:xfrm>
                <a:off x="6667247" y="5158462"/>
                <a:ext cx="1957331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i="1" dirty="0"/>
                  <a:t>(1 TFLOP = 1 x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2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fr-FR" sz="1200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fr-FR" sz="1200" b="0" i="1" smtClean="0">
                            <a:latin typeface="Cambria Math" panose="02040503050406030204" pitchFamily="18" charset="0"/>
                          </a:rPr>
                          <m:t>12</m:t>
                        </m:r>
                      </m:sup>
                    </m:sSup>
                  </m:oMath>
                </a14:m>
                <a:r>
                  <a:rPr lang="en-US" sz="1200" i="1" dirty="0"/>
                  <a:t> FLOPS) </a:t>
                </a:r>
              </a:p>
            </p:txBody>
          </p:sp>
        </mc:Choice>
        <mc:Fallback xmlns="">
          <p:sp>
            <p:nvSpPr>
              <p:cNvPr id="17" name="ZoneTexte 16">
                <a:extLst>
                  <a:ext uri="{FF2B5EF4-FFF2-40B4-BE49-F238E27FC236}">
                    <a16:creationId xmlns:a16="http://schemas.microsoft.com/office/drawing/2014/main" id="{B9C4D21C-2D09-D373-A705-45FA67B90D0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67247" y="5158462"/>
                <a:ext cx="1957331" cy="276999"/>
              </a:xfrm>
              <a:prstGeom prst="rect">
                <a:avLst/>
              </a:prstGeom>
              <a:blipFill>
                <a:blip r:embed="rId4"/>
                <a:stretch>
                  <a:fillRect b="-130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8" name="ZoneTexte 17">
                <a:extLst>
                  <a:ext uri="{FF2B5EF4-FFF2-40B4-BE49-F238E27FC236}">
                    <a16:creationId xmlns:a16="http://schemas.microsoft.com/office/drawing/2014/main" id="{53C8C31F-4AEA-C69B-73C8-D1E87284637F}"/>
                  </a:ext>
                </a:extLst>
              </p:cNvPr>
              <p:cNvSpPr txBox="1"/>
              <p:nvPr/>
            </p:nvSpPr>
            <p:spPr>
              <a:xfrm>
                <a:off x="2549420" y="6073628"/>
                <a:ext cx="704173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Total Time to train = </a:t>
                </a:r>
                <a:r>
                  <a:rPr lang="en-US" b="1" dirty="0"/>
                  <a:t>A</a:t>
                </a:r>
                <a:r>
                  <a:rPr lang="en-US" dirty="0"/>
                  <a:t> / </a:t>
                </a:r>
                <a:r>
                  <a:rPr lang="en-US" b="1" dirty="0"/>
                  <a:t>B</a:t>
                </a:r>
                <a:r>
                  <a:rPr lang="en-US" dirty="0"/>
                  <a:t> = 82 x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7</m:t>
                        </m:r>
                      </m:sup>
                    </m:sSup>
                    <m:r>
                      <a:rPr lang="fr-FR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FR" b="0" i="1" smtClean="0">
                        <a:latin typeface="Cambria Math" panose="02040503050406030204" pitchFamily="18" charset="0"/>
                      </a:rPr>
                      <m:t>𝑠𝑒𝑐𝑜𝑛𝑑𝑠</m:t>
                    </m:r>
                    <m:r>
                      <a:rPr lang="fr-FR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 9 490 Days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  <m:r>
                      <a:rPr lang="fr-F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26 </m:t>
                    </m:r>
                    <m:r>
                      <a:rPr lang="fr-F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𝑌𝑒𝑎𝑟𝑠</m:t>
                    </m:r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>
          <p:sp>
            <p:nvSpPr>
              <p:cNvPr id="18" name="ZoneTexte 17">
                <a:extLst>
                  <a:ext uri="{FF2B5EF4-FFF2-40B4-BE49-F238E27FC236}">
                    <a16:creationId xmlns:a16="http://schemas.microsoft.com/office/drawing/2014/main" id="{53C8C31F-4AEA-C69B-73C8-D1E8728463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49420" y="6073628"/>
                <a:ext cx="7041736" cy="369332"/>
              </a:xfrm>
              <a:prstGeom prst="rect">
                <a:avLst/>
              </a:prstGeom>
              <a:blipFill>
                <a:blip r:embed="rId5"/>
                <a:stretch>
                  <a:fillRect l="-719" t="-6667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ZoneTexte 18">
                <a:extLst>
                  <a:ext uri="{FF2B5EF4-FFF2-40B4-BE49-F238E27FC236}">
                    <a16:creationId xmlns:a16="http://schemas.microsoft.com/office/drawing/2014/main" id="{06CF7F9A-1065-C81A-2FD0-D732D3EC01E8}"/>
                  </a:ext>
                </a:extLst>
              </p:cNvPr>
              <p:cNvSpPr txBox="1"/>
              <p:nvPr/>
            </p:nvSpPr>
            <p:spPr>
              <a:xfrm>
                <a:off x="1174793" y="5112296"/>
                <a:ext cx="374634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FR" dirty="0"/>
                  <a:t>1 </a:t>
                </a:r>
                <a:r>
                  <a:rPr lang="fr-FR" dirty="0" err="1"/>
                  <a:t>Nvidia</a:t>
                </a:r>
                <a:r>
                  <a:rPr lang="fr-FR" dirty="0"/>
                  <a:t> A100 = 156 </a:t>
                </a:r>
                <a:r>
                  <a:rPr lang="en-US" dirty="0"/>
                  <a:t>x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fr-FR" i="1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12</m:t>
                        </m:r>
                      </m:sup>
                    </m:sSup>
                    <m:r>
                      <a:rPr lang="fr-FR" i="1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fr-FR" i="0" smtClean="0">
                        <a:latin typeface="Cambria Math" panose="02040503050406030204" pitchFamily="18" charset="0"/>
                      </a:rPr>
                      <m:t>FLOP</m:t>
                    </m:r>
                    <m:r>
                      <m:rPr>
                        <m:sty m:val="p"/>
                      </m:rPr>
                      <a:rPr lang="fr-FR" b="0" i="0" smtClean="0">
                        <a:latin typeface="Cambria Math" panose="02040503050406030204" pitchFamily="18" charset="0"/>
                      </a:rPr>
                      <m:t>S</m:t>
                    </m:r>
                    <m:r>
                      <m:rPr>
                        <m:nor/>
                      </m:rPr>
                      <a:rPr lang="fr-FR" b="1" i="0" dirty="0" smtClean="0"/>
                      <m:t> </m:t>
                    </m:r>
                    <m:r>
                      <m:rPr>
                        <m:nor/>
                      </m:rPr>
                      <a:rPr lang="fr-FR" b="1" dirty="0"/>
                      <m:t>(</m:t>
                    </m:r>
                    <m:r>
                      <m:rPr>
                        <m:nor/>
                      </m:rPr>
                      <a:rPr lang="fr-FR" b="1" dirty="0"/>
                      <m:t>B</m:t>
                    </m:r>
                    <m:r>
                      <m:rPr>
                        <m:nor/>
                      </m:rPr>
                      <a:rPr lang="fr-FR" b="1" dirty="0"/>
                      <m:t>)</m:t>
                    </m:r>
                  </m:oMath>
                </a14:m>
                <a:endParaRPr lang="en-US" b="1" dirty="0"/>
              </a:p>
            </p:txBody>
          </p:sp>
        </mc:Choice>
        <mc:Fallback xmlns="">
          <p:sp>
            <p:nvSpPr>
              <p:cNvPr id="19" name="ZoneTexte 18">
                <a:extLst>
                  <a:ext uri="{FF2B5EF4-FFF2-40B4-BE49-F238E27FC236}">
                    <a16:creationId xmlns:a16="http://schemas.microsoft.com/office/drawing/2014/main" id="{06CF7F9A-1065-C81A-2FD0-D732D3EC01E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74793" y="5112296"/>
                <a:ext cx="3746347" cy="369332"/>
              </a:xfrm>
              <a:prstGeom prst="rect">
                <a:avLst/>
              </a:prstGeom>
              <a:blipFill>
                <a:blip r:embed="rId6"/>
                <a:stretch>
                  <a:fillRect l="-1351" t="-6667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0BEF0B3B-BB1D-9925-FE80-F2CBF4539B20}"/>
              </a:ext>
            </a:extLst>
          </p:cNvPr>
          <p:cNvSpPr txBox="1"/>
          <p:nvPr/>
        </p:nvSpPr>
        <p:spPr>
          <a:xfrm>
            <a:off x="7772951" y="2534062"/>
            <a:ext cx="31243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(1 single A100 GPU cannot host such model)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9A5DBFC-E199-E3FE-9476-DA5F835A3C43}"/>
              </a:ext>
            </a:extLst>
          </p:cNvPr>
          <p:cNvSpPr txBox="1"/>
          <p:nvPr/>
        </p:nvSpPr>
        <p:spPr>
          <a:xfrm>
            <a:off x="7772950" y="4288768"/>
            <a:ext cx="316439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(Assuming 4</a:t>
            </a:r>
            <a:r>
              <a:rPr lang="en-US" sz="1200" dirty="0"/>
              <a:t> FLOPs per parameter per token</a:t>
            </a:r>
            <a:r>
              <a:rPr lang="en-US" sz="1200" i="1" dirty="0"/>
              <a:t> )</a:t>
            </a:r>
          </a:p>
        </p:txBody>
      </p:sp>
    </p:spTree>
    <p:extLst>
      <p:ext uri="{BB962C8B-B14F-4D97-AF65-F5344CB8AC3E}">
        <p14:creationId xmlns:p14="http://schemas.microsoft.com/office/powerpoint/2010/main" val="151926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  <p:bldP spid="15" grpId="0"/>
      <p:bldP spid="16" grpId="0"/>
      <p:bldP spid="17" grpId="0"/>
      <p:bldP spid="18" grpId="0"/>
      <p:bldP spid="19" grpId="0"/>
      <p:bldP spid="4" grpId="0"/>
      <p:bldP spid="7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C97326-2929-BBBC-B057-C939F0C347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1E333-42A6-7F3C-6D7E-37A0DEA205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384523" cy="1325563"/>
          </a:xfrm>
        </p:spPr>
        <p:txBody>
          <a:bodyPr/>
          <a:lstStyle/>
          <a:p>
            <a:r>
              <a:rPr lang="en-US" dirty="0"/>
              <a:t>Challenges of Training LLMs models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27E579D4-3CB2-933C-000A-77605DE8DEDC}"/>
              </a:ext>
            </a:extLst>
          </p:cNvPr>
          <p:cNvSpPr txBox="1"/>
          <p:nvPr/>
        </p:nvSpPr>
        <p:spPr>
          <a:xfrm>
            <a:off x="793287" y="1690688"/>
            <a:ext cx="136127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Example</a:t>
            </a:r>
            <a:r>
              <a:rPr lang="en-US" dirty="0"/>
              <a:t>  </a:t>
            </a:r>
          </a:p>
          <a:p>
            <a:br>
              <a:rPr lang="en-US" dirty="0"/>
            </a:br>
            <a:r>
              <a:rPr lang="en-US" dirty="0"/>
              <a:t>- Llama 40B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1C6A1429-044F-3EE2-B318-F1BC5CBB71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7008" y="1326688"/>
            <a:ext cx="1794161" cy="1004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Connecteur droit avec flèche 4">
            <a:extLst>
              <a:ext uri="{FF2B5EF4-FFF2-40B4-BE49-F238E27FC236}">
                <a16:creationId xmlns:a16="http://schemas.microsoft.com/office/drawing/2014/main" id="{7911C73A-B592-CB55-8DA5-17715A7E12BC}"/>
              </a:ext>
            </a:extLst>
          </p:cNvPr>
          <p:cNvCxnSpPr/>
          <p:nvPr/>
        </p:nvCxnSpPr>
        <p:spPr>
          <a:xfrm>
            <a:off x="2314511" y="2429352"/>
            <a:ext cx="105973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ZoneTexte 5">
            <a:extLst>
              <a:ext uri="{FF2B5EF4-FFF2-40B4-BE49-F238E27FC236}">
                <a16:creationId xmlns:a16="http://schemas.microsoft.com/office/drawing/2014/main" id="{12BE4156-5ED8-00F9-2C83-E50C5AB77C11}"/>
              </a:ext>
            </a:extLst>
          </p:cNvPr>
          <p:cNvSpPr txBox="1"/>
          <p:nvPr/>
        </p:nvSpPr>
        <p:spPr>
          <a:xfrm>
            <a:off x="3640443" y="2244686"/>
            <a:ext cx="35878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Memory Required to train </a:t>
            </a:r>
            <a:br>
              <a:rPr lang="en-US" dirty="0"/>
            </a:br>
            <a:r>
              <a:rPr lang="en-US" dirty="0"/>
              <a:t>40B parameter = 6*40 GB = 240GB</a:t>
            </a:r>
          </a:p>
        </p:txBody>
      </p:sp>
      <p:cxnSp>
        <p:nvCxnSpPr>
          <p:cNvPr id="9" name="Connecteur droit avec flèche 8">
            <a:extLst>
              <a:ext uri="{FF2B5EF4-FFF2-40B4-BE49-F238E27FC236}">
                <a16:creationId xmlns:a16="http://schemas.microsoft.com/office/drawing/2014/main" id="{94CDDD56-E118-4FB4-9FE7-99599E16961D}"/>
              </a:ext>
            </a:extLst>
          </p:cNvPr>
          <p:cNvCxnSpPr/>
          <p:nvPr/>
        </p:nvCxnSpPr>
        <p:spPr>
          <a:xfrm>
            <a:off x="2314511" y="3219090"/>
            <a:ext cx="105973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ZoneTexte 14">
            <a:extLst>
              <a:ext uri="{FF2B5EF4-FFF2-40B4-BE49-F238E27FC236}">
                <a16:creationId xmlns:a16="http://schemas.microsoft.com/office/drawing/2014/main" id="{4970E742-F995-447A-0204-B27C59FD9F4F}"/>
              </a:ext>
            </a:extLst>
          </p:cNvPr>
          <p:cNvSpPr txBox="1"/>
          <p:nvPr/>
        </p:nvSpPr>
        <p:spPr>
          <a:xfrm>
            <a:off x="3640443" y="3034424"/>
            <a:ext cx="3674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Dataset Size = 20 x 40 = 800B Token</a:t>
            </a:r>
          </a:p>
        </p:txBody>
      </p:sp>
      <p:pic>
        <p:nvPicPr>
          <p:cNvPr id="3074" name="Picture 2" descr="dp-pp-tp-3d">
            <a:extLst>
              <a:ext uri="{FF2B5EF4-FFF2-40B4-BE49-F238E27FC236}">
                <a16:creationId xmlns:a16="http://schemas.microsoft.com/office/drawing/2014/main" id="{E5F6FB75-4DF9-FFB9-888C-50DA4A28C4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287" y="4124306"/>
            <a:ext cx="2972052" cy="1716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2D14A593-1538-92AC-0523-DE31DB0310C5}"/>
              </a:ext>
            </a:extLst>
          </p:cNvPr>
          <p:cNvSpPr txBox="1"/>
          <p:nvPr/>
        </p:nvSpPr>
        <p:spPr>
          <a:xfrm>
            <a:off x="1282994" y="5865484"/>
            <a:ext cx="15854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Parallelization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0A0E57D0-F543-C12E-FF15-208ED6F8102F}"/>
              </a:ext>
            </a:extLst>
          </p:cNvPr>
          <p:cNvSpPr txBox="1"/>
          <p:nvPr/>
        </p:nvSpPr>
        <p:spPr>
          <a:xfrm>
            <a:off x="1490946" y="6335452"/>
            <a:ext cx="150714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Source: </a:t>
            </a:r>
            <a:r>
              <a:rPr lang="en-US" sz="1100" dirty="0">
                <a:hlinkClick r:id="rId5"/>
              </a:rPr>
              <a:t>Hugging Face</a:t>
            </a:r>
            <a:endParaRPr lang="en-US" sz="1100" dirty="0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147472D4-D628-361B-9009-240B976517B1}"/>
              </a:ext>
            </a:extLst>
          </p:cNvPr>
          <p:cNvSpPr txBox="1"/>
          <p:nvPr/>
        </p:nvSpPr>
        <p:spPr>
          <a:xfrm>
            <a:off x="6295461" y="3852365"/>
            <a:ext cx="24250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32 Bytes floating point </a:t>
            </a:r>
            <a:br>
              <a:rPr lang="en-US" dirty="0"/>
            </a:br>
            <a:r>
              <a:rPr lang="en-US" dirty="0"/>
              <a:t>(32 FP)</a:t>
            </a:r>
          </a:p>
        </p:txBody>
      </p:sp>
      <p:sp>
        <p:nvSpPr>
          <p:cNvPr id="11" name="Trapèze 10">
            <a:extLst>
              <a:ext uri="{FF2B5EF4-FFF2-40B4-BE49-F238E27FC236}">
                <a16:creationId xmlns:a16="http://schemas.microsoft.com/office/drawing/2014/main" id="{0762F842-6765-DE4B-DF4D-D516871C2056}"/>
              </a:ext>
            </a:extLst>
          </p:cNvPr>
          <p:cNvSpPr/>
          <p:nvPr/>
        </p:nvSpPr>
        <p:spPr>
          <a:xfrm rot="10800000">
            <a:off x="6919817" y="4626501"/>
            <a:ext cx="1188670" cy="926511"/>
          </a:xfrm>
          <a:prstGeom prst="trapezoid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7EFE324F-FA63-AF83-6729-475473BBC5DB}"/>
              </a:ext>
            </a:extLst>
          </p:cNvPr>
          <p:cNvSpPr txBox="1"/>
          <p:nvPr/>
        </p:nvSpPr>
        <p:spPr>
          <a:xfrm>
            <a:off x="7161564" y="5680818"/>
            <a:ext cx="692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16FB</a:t>
            </a:r>
          </a:p>
        </p:txBody>
      </p:sp>
      <p:cxnSp>
        <p:nvCxnSpPr>
          <p:cNvPr id="14" name="Connecteur droit avec flèche 13">
            <a:extLst>
              <a:ext uri="{FF2B5EF4-FFF2-40B4-BE49-F238E27FC236}">
                <a16:creationId xmlns:a16="http://schemas.microsoft.com/office/drawing/2014/main" id="{E3B9B940-AABA-1F85-36CA-2A87272D15E9}"/>
              </a:ext>
            </a:extLst>
          </p:cNvPr>
          <p:cNvCxnSpPr>
            <a:endCxn id="12" idx="0"/>
          </p:cNvCxnSpPr>
          <p:nvPr/>
        </p:nvCxnSpPr>
        <p:spPr>
          <a:xfrm flipH="1">
            <a:off x="7507973" y="4481166"/>
            <a:ext cx="6178" cy="119965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0" name="ZoneTexte 19">
            <a:extLst>
              <a:ext uri="{FF2B5EF4-FFF2-40B4-BE49-F238E27FC236}">
                <a16:creationId xmlns:a16="http://schemas.microsoft.com/office/drawing/2014/main" id="{6499879E-770C-040B-DC70-8BD31459FCB4}"/>
              </a:ext>
            </a:extLst>
          </p:cNvPr>
          <p:cNvSpPr txBox="1"/>
          <p:nvPr/>
        </p:nvSpPr>
        <p:spPr>
          <a:xfrm>
            <a:off x="8835163" y="3806198"/>
            <a:ext cx="23661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 parameter = 4 bytes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60B9EC94-285B-521D-D6CB-E21A6DC2BDDC}"/>
              </a:ext>
            </a:extLst>
          </p:cNvPr>
          <p:cNvSpPr txBox="1"/>
          <p:nvPr/>
        </p:nvSpPr>
        <p:spPr>
          <a:xfrm>
            <a:off x="8845008" y="5650310"/>
            <a:ext cx="2319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 parameter = 2 bytes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4851323D-02B7-308F-FD2B-0FA8BADF4D9C}"/>
              </a:ext>
            </a:extLst>
          </p:cNvPr>
          <p:cNvSpPr txBox="1"/>
          <p:nvPr/>
        </p:nvSpPr>
        <p:spPr>
          <a:xfrm>
            <a:off x="6775239" y="6050150"/>
            <a:ext cx="1465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Quantization</a:t>
            </a:r>
          </a:p>
        </p:txBody>
      </p:sp>
    </p:spTree>
    <p:extLst>
      <p:ext uri="{BB962C8B-B14F-4D97-AF65-F5344CB8AC3E}">
        <p14:creationId xmlns:p14="http://schemas.microsoft.com/office/powerpoint/2010/main" val="41501849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D72C96-E4FD-70A7-B0A4-91C007697E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B0E8D-A0B7-CA39-2B64-208D4E5AB0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384523" cy="1325563"/>
          </a:xfrm>
        </p:spPr>
        <p:txBody>
          <a:bodyPr/>
          <a:lstStyle/>
          <a:p>
            <a:r>
              <a:rPr lang="en-US" dirty="0"/>
              <a:t>Scaling Choices for Pre-training</a:t>
            </a: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4D998170-8D97-668F-E600-89096B66B7F8}"/>
              </a:ext>
            </a:extLst>
          </p:cNvPr>
          <p:cNvSpPr/>
          <p:nvPr/>
        </p:nvSpPr>
        <p:spPr>
          <a:xfrm>
            <a:off x="2967256" y="4786901"/>
            <a:ext cx="1459407" cy="114451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Dataset Size</a:t>
            </a:r>
          </a:p>
        </p:txBody>
      </p:sp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5FFFECF3-A4BB-6D87-401B-4183CC6A78F4}"/>
              </a:ext>
            </a:extLst>
          </p:cNvPr>
          <p:cNvSpPr/>
          <p:nvPr/>
        </p:nvSpPr>
        <p:spPr>
          <a:xfrm>
            <a:off x="7507213" y="4786901"/>
            <a:ext cx="1459407" cy="114451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 </a:t>
            </a:r>
            <a:br>
              <a:rPr lang="en-US" dirty="0"/>
            </a:br>
            <a:r>
              <a:rPr lang="en-US" dirty="0"/>
              <a:t>Size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E5D11F4A-66B5-C0C6-B234-28A59E8C1147}"/>
              </a:ext>
            </a:extLst>
          </p:cNvPr>
          <p:cNvSpPr/>
          <p:nvPr/>
        </p:nvSpPr>
        <p:spPr>
          <a:xfrm>
            <a:off x="5258430" y="1690688"/>
            <a:ext cx="1459407" cy="1144514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Compute Budget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EB8B07D-1018-A332-CD93-9B7480F6E585}"/>
              </a:ext>
            </a:extLst>
          </p:cNvPr>
          <p:cNvSpPr txBox="1"/>
          <p:nvPr/>
        </p:nvSpPr>
        <p:spPr>
          <a:xfrm>
            <a:off x="5056660" y="2831585"/>
            <a:ext cx="18629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Cost/Time/GPUs</a:t>
            </a:r>
          </a:p>
        </p:txBody>
      </p:sp>
      <p:sp>
        <p:nvSpPr>
          <p:cNvPr id="9" name="Triangle 8">
            <a:extLst>
              <a:ext uri="{FF2B5EF4-FFF2-40B4-BE49-F238E27FC236}">
                <a16:creationId xmlns:a16="http://schemas.microsoft.com/office/drawing/2014/main" id="{2BE3B0C3-6D85-82F7-D3E1-8CBC39FDFF9A}"/>
              </a:ext>
            </a:extLst>
          </p:cNvPr>
          <p:cNvSpPr/>
          <p:nvPr/>
        </p:nvSpPr>
        <p:spPr>
          <a:xfrm>
            <a:off x="4469054" y="3212512"/>
            <a:ext cx="3038159" cy="1558378"/>
          </a:xfrm>
          <a:prstGeom prst="triangle">
            <a:avLst/>
          </a:prstGeom>
          <a:noFill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52851856-6150-6A5E-FF15-6F23D98300C4}"/>
              </a:ext>
            </a:extLst>
          </p:cNvPr>
          <p:cNvSpPr txBox="1"/>
          <p:nvPr/>
        </p:nvSpPr>
        <p:spPr>
          <a:xfrm>
            <a:off x="5253862" y="3917910"/>
            <a:ext cx="14685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Model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Performance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57300C6C-64D1-E19B-53B7-DAF66AD15BC4}"/>
              </a:ext>
            </a:extLst>
          </p:cNvPr>
          <p:cNvSpPr txBox="1"/>
          <p:nvPr/>
        </p:nvSpPr>
        <p:spPr>
          <a:xfrm>
            <a:off x="5370913" y="1355098"/>
            <a:ext cx="12344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Constraint</a:t>
            </a:r>
          </a:p>
        </p:txBody>
      </p:sp>
    </p:spTree>
    <p:extLst>
      <p:ext uri="{BB962C8B-B14F-4D97-AF65-F5344CB8AC3E}">
        <p14:creationId xmlns:p14="http://schemas.microsoft.com/office/powerpoint/2010/main" val="1787260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/>
      <p:bldP spid="9" grpId="0" animBg="1"/>
      <p:bldP spid="18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BE0E60-22AF-BE74-FC3E-F714AF9D73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BAFB5E-B3D3-781E-715C-8B3B73EE0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872701" cy="1325563"/>
          </a:xfrm>
        </p:spPr>
        <p:txBody>
          <a:bodyPr/>
          <a:lstStyle/>
          <a:p>
            <a:r>
              <a:rPr lang="en-US" dirty="0"/>
              <a:t>Fine-tuning</a:t>
            </a: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8787F088-189A-D5C5-D708-F841554B9D98}"/>
              </a:ext>
            </a:extLst>
          </p:cNvPr>
          <p:cNvSpPr/>
          <p:nvPr/>
        </p:nvSpPr>
        <p:spPr>
          <a:xfrm>
            <a:off x="7340433" y="1690688"/>
            <a:ext cx="1877245" cy="1338294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Pre-trained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LLM</a:t>
            </a:r>
          </a:p>
        </p:txBody>
      </p:sp>
      <p:pic>
        <p:nvPicPr>
          <p:cNvPr id="5" name="Graphique 4" descr="Liste de contrôle avec un remplissage uni">
            <a:extLst>
              <a:ext uri="{FF2B5EF4-FFF2-40B4-BE49-F238E27FC236}">
                <a16:creationId xmlns:a16="http://schemas.microsoft.com/office/drawing/2014/main" id="{80A811A2-E739-7628-58CA-ABDA4A55B4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873712" y="1862769"/>
            <a:ext cx="1166213" cy="1166213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BC96F6CC-6D4D-137A-572E-0B409C2ED860}"/>
              </a:ext>
            </a:extLst>
          </p:cNvPr>
          <p:cNvSpPr txBox="1"/>
          <p:nvPr/>
        </p:nvSpPr>
        <p:spPr>
          <a:xfrm>
            <a:off x="3124705" y="1558475"/>
            <a:ext cx="3034229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Prompt: […], Completion:[…]</a:t>
            </a:r>
          </a:p>
          <a:p>
            <a:r>
              <a:rPr lang="en-US" dirty="0"/>
              <a:t>Prompt: […], Completion:[…]</a:t>
            </a:r>
          </a:p>
          <a:p>
            <a:r>
              <a:rPr lang="en-US" dirty="0"/>
              <a:t>Prompt: […], Completion:[…]</a:t>
            </a:r>
          </a:p>
          <a:p>
            <a:r>
              <a:rPr lang="en-US" dirty="0"/>
              <a:t>Prompt: […], Completion:[…]</a:t>
            </a:r>
          </a:p>
          <a:p>
            <a:r>
              <a:rPr lang="en-US" dirty="0"/>
              <a:t>Prompt: […], Completion:[…]</a:t>
            </a:r>
          </a:p>
          <a:p>
            <a:r>
              <a:rPr lang="en-US" dirty="0"/>
              <a:t>Prompt: […], Completion:[…]</a:t>
            </a:r>
          </a:p>
          <a:p>
            <a:endParaRPr lang="en-US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9559F304-2A24-F46E-45FD-34AC282F9EEA}"/>
              </a:ext>
            </a:extLst>
          </p:cNvPr>
          <p:cNvSpPr txBox="1"/>
          <p:nvPr/>
        </p:nvSpPr>
        <p:spPr>
          <a:xfrm>
            <a:off x="6400801" y="2085876"/>
            <a:ext cx="45878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+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9CE3092C-8A39-5704-4851-B65352677077}"/>
              </a:ext>
            </a:extLst>
          </p:cNvPr>
          <p:cNvSpPr txBox="1"/>
          <p:nvPr/>
        </p:nvSpPr>
        <p:spPr>
          <a:xfrm>
            <a:off x="5512572" y="4064239"/>
            <a:ext cx="9528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Training</a:t>
            </a:r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AAB4B09E-7554-078E-FE16-2FB284DAFDDE}"/>
              </a:ext>
            </a:extLst>
          </p:cNvPr>
          <p:cNvSpPr/>
          <p:nvPr/>
        </p:nvSpPr>
        <p:spPr>
          <a:xfrm>
            <a:off x="5050394" y="5167313"/>
            <a:ext cx="1877245" cy="1338294"/>
          </a:xfrm>
          <a:prstGeom prst="roundRect">
            <a:avLst/>
          </a:prstGeom>
          <a:gradFill flip="none" rotWithShape="1">
            <a:gsLst>
              <a:gs pos="0">
                <a:schemeClr val="accent5">
                  <a:tint val="66000"/>
                  <a:satMod val="160000"/>
                </a:schemeClr>
              </a:gs>
              <a:gs pos="50000">
                <a:schemeClr val="accent5">
                  <a:tint val="44500"/>
                  <a:satMod val="160000"/>
                </a:schemeClr>
              </a:gs>
              <a:gs pos="100000">
                <a:schemeClr val="accent5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50800"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Fine-tuned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LLM</a:t>
            </a:r>
          </a:p>
        </p:txBody>
      </p:sp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1093506A-ED8F-35E4-D44C-D7E7601CEE18}"/>
              </a:ext>
            </a:extLst>
          </p:cNvPr>
          <p:cNvCxnSpPr>
            <a:endCxn id="11" idx="0"/>
          </p:cNvCxnSpPr>
          <p:nvPr/>
        </p:nvCxnSpPr>
        <p:spPr>
          <a:xfrm>
            <a:off x="5989016" y="3429000"/>
            <a:ext cx="1" cy="63523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avec flèche 15">
            <a:extLst>
              <a:ext uri="{FF2B5EF4-FFF2-40B4-BE49-F238E27FC236}">
                <a16:creationId xmlns:a16="http://schemas.microsoft.com/office/drawing/2014/main" id="{34E514C1-DD86-C06B-FCB1-AD77E9FD80DA}"/>
              </a:ext>
            </a:extLst>
          </p:cNvPr>
          <p:cNvCxnSpPr>
            <a:stCxn id="11" idx="2"/>
          </p:cNvCxnSpPr>
          <p:nvPr/>
        </p:nvCxnSpPr>
        <p:spPr>
          <a:xfrm flipH="1">
            <a:off x="5989016" y="4433571"/>
            <a:ext cx="1" cy="64104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1466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/>
      <p:bldP spid="7" grpId="0"/>
      <p:bldP spid="11" grpId="0"/>
      <p:bldP spid="12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807DB7-1FB3-E543-BFBA-431F25AF3B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82AEB-27E4-2309-3995-99C44B9636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872701" cy="1325563"/>
          </a:xfrm>
        </p:spPr>
        <p:txBody>
          <a:bodyPr/>
          <a:lstStyle/>
          <a:p>
            <a:r>
              <a:rPr lang="en-US" dirty="0"/>
              <a:t>Fine-tuning</a:t>
            </a: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2B2D4D3D-8136-FF13-BA60-2C90958B40AF}"/>
              </a:ext>
            </a:extLst>
          </p:cNvPr>
          <p:cNvSpPr/>
          <p:nvPr/>
        </p:nvSpPr>
        <p:spPr>
          <a:xfrm>
            <a:off x="4933825" y="2031063"/>
            <a:ext cx="1877245" cy="1338294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Pre-trained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LLM</a:t>
            </a:r>
          </a:p>
        </p:txBody>
      </p:sp>
      <p:pic>
        <p:nvPicPr>
          <p:cNvPr id="5" name="Graphique 4" descr="Liste de contrôle avec un remplissage uni">
            <a:extLst>
              <a:ext uri="{FF2B5EF4-FFF2-40B4-BE49-F238E27FC236}">
                <a16:creationId xmlns:a16="http://schemas.microsoft.com/office/drawing/2014/main" id="{B7376F28-4B8D-A6E1-47B3-1A1D28A21D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2123161"/>
            <a:ext cx="1166213" cy="1166213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0F29E460-3BD2-D8E4-60D5-92FB00829BC7}"/>
              </a:ext>
            </a:extLst>
          </p:cNvPr>
          <p:cNvSpPr txBox="1"/>
          <p:nvPr/>
        </p:nvSpPr>
        <p:spPr>
          <a:xfrm>
            <a:off x="1237304" y="2100046"/>
            <a:ext cx="2984984" cy="1200329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Classify this product review:</a:t>
            </a:r>
          </a:p>
          <a:p>
            <a:r>
              <a:rPr lang="en-US" dirty="0">
                <a:solidFill>
                  <a:schemeClr val="accent2"/>
                </a:solidFill>
              </a:rPr>
              <a:t>“Really bad product”</a:t>
            </a:r>
          </a:p>
          <a:p>
            <a:endParaRPr lang="en-US" dirty="0">
              <a:solidFill>
                <a:schemeClr val="accent2"/>
              </a:solidFill>
            </a:endParaRPr>
          </a:p>
          <a:p>
            <a:r>
              <a:rPr lang="en-US" dirty="0"/>
              <a:t>Sentiment: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5CE4DE9F-EFCF-20BB-CC4F-E37BE76C5552}"/>
              </a:ext>
            </a:extLst>
          </p:cNvPr>
          <p:cNvSpPr txBox="1"/>
          <p:nvPr/>
        </p:nvSpPr>
        <p:spPr>
          <a:xfrm>
            <a:off x="1166213" y="1792269"/>
            <a:ext cx="7561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/>
              <a:t>Prompt</a:t>
            </a:r>
            <a:endParaRPr lang="en-US" i="1" dirty="0"/>
          </a:p>
        </p:txBody>
      </p:sp>
      <p:cxnSp>
        <p:nvCxnSpPr>
          <p:cNvPr id="9" name="Connecteur droit avec flèche 8">
            <a:extLst>
              <a:ext uri="{FF2B5EF4-FFF2-40B4-BE49-F238E27FC236}">
                <a16:creationId xmlns:a16="http://schemas.microsoft.com/office/drawing/2014/main" id="{48C11737-BA59-E500-B612-31267062B110}"/>
              </a:ext>
            </a:extLst>
          </p:cNvPr>
          <p:cNvCxnSpPr>
            <a:stCxn id="6" idx="3"/>
            <a:endCxn id="3" idx="1"/>
          </p:cNvCxnSpPr>
          <p:nvPr/>
        </p:nvCxnSpPr>
        <p:spPr>
          <a:xfrm flipV="1">
            <a:off x="4222288" y="2700210"/>
            <a:ext cx="711537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ZoneTexte 12">
            <a:extLst>
              <a:ext uri="{FF2B5EF4-FFF2-40B4-BE49-F238E27FC236}">
                <a16:creationId xmlns:a16="http://schemas.microsoft.com/office/drawing/2014/main" id="{8575E716-E8AE-4266-A7B2-DE67ED05F4BD}"/>
              </a:ext>
            </a:extLst>
          </p:cNvPr>
          <p:cNvSpPr txBox="1"/>
          <p:nvPr/>
        </p:nvSpPr>
        <p:spPr>
          <a:xfrm>
            <a:off x="7440854" y="1690688"/>
            <a:ext cx="14590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/>
              <a:t>LLM Completion</a:t>
            </a:r>
            <a:endParaRPr lang="en-US" i="1" dirty="0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6EF7A2E6-1918-4197-0DAC-DDB6E7F63F12}"/>
              </a:ext>
            </a:extLst>
          </p:cNvPr>
          <p:cNvSpPr txBox="1"/>
          <p:nvPr/>
        </p:nvSpPr>
        <p:spPr>
          <a:xfrm>
            <a:off x="7522607" y="2031063"/>
            <a:ext cx="2984984" cy="1200329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Classify this product review:</a:t>
            </a:r>
          </a:p>
          <a:p>
            <a:r>
              <a:rPr lang="en-US" dirty="0">
                <a:solidFill>
                  <a:schemeClr val="accent2"/>
                </a:solidFill>
              </a:rPr>
              <a:t>“Really bad product”</a:t>
            </a:r>
          </a:p>
          <a:p>
            <a:endParaRPr lang="en-US" dirty="0">
              <a:solidFill>
                <a:schemeClr val="accent2"/>
              </a:solidFill>
            </a:endParaRPr>
          </a:p>
          <a:p>
            <a:r>
              <a:rPr lang="en-US" dirty="0"/>
              <a:t>Sentiment: </a:t>
            </a:r>
            <a:r>
              <a:rPr lang="en-US" dirty="0">
                <a:solidFill>
                  <a:schemeClr val="accent2"/>
                </a:solidFill>
              </a:rPr>
              <a:t>Neutral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A4DC197D-37B2-8D1D-1397-2E030C64002B}"/>
              </a:ext>
            </a:extLst>
          </p:cNvPr>
          <p:cNvSpPr txBox="1"/>
          <p:nvPr/>
        </p:nvSpPr>
        <p:spPr>
          <a:xfrm>
            <a:off x="7440854" y="3401149"/>
            <a:ext cx="18589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/>
              <a:t>Expected Completion</a:t>
            </a:r>
            <a:endParaRPr lang="en-US" i="1" dirty="0"/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33FD47EF-40DD-8CA1-0C73-4E03879401E6}"/>
              </a:ext>
            </a:extLst>
          </p:cNvPr>
          <p:cNvSpPr txBox="1"/>
          <p:nvPr/>
        </p:nvSpPr>
        <p:spPr>
          <a:xfrm>
            <a:off x="7522607" y="3741524"/>
            <a:ext cx="2984984" cy="1200329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Classify this product review:</a:t>
            </a:r>
          </a:p>
          <a:p>
            <a:r>
              <a:rPr lang="en-US" dirty="0">
                <a:solidFill>
                  <a:schemeClr val="accent2"/>
                </a:solidFill>
              </a:rPr>
              <a:t>“Really bad product”</a:t>
            </a:r>
          </a:p>
          <a:p>
            <a:endParaRPr lang="en-US" dirty="0">
              <a:solidFill>
                <a:schemeClr val="accent2"/>
              </a:solidFill>
            </a:endParaRPr>
          </a:p>
          <a:p>
            <a:r>
              <a:rPr lang="en-US" dirty="0"/>
              <a:t>Sentiment: </a:t>
            </a:r>
            <a:r>
              <a:rPr lang="en-US" dirty="0">
                <a:solidFill>
                  <a:schemeClr val="accent2"/>
                </a:solidFill>
              </a:rPr>
              <a:t>Negative</a:t>
            </a:r>
          </a:p>
        </p:txBody>
      </p:sp>
      <p:sp>
        <p:nvSpPr>
          <p:cNvPr id="19" name="Accolade fermante 18">
            <a:extLst>
              <a:ext uri="{FF2B5EF4-FFF2-40B4-BE49-F238E27FC236}">
                <a16:creationId xmlns:a16="http://schemas.microsoft.com/office/drawing/2014/main" id="{96F2C26F-67F0-211A-100D-4B0D12C7147F}"/>
              </a:ext>
            </a:extLst>
          </p:cNvPr>
          <p:cNvSpPr/>
          <p:nvPr/>
        </p:nvSpPr>
        <p:spPr>
          <a:xfrm rot="5400000">
            <a:off x="8766596" y="3944297"/>
            <a:ext cx="538951" cy="2984982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7E8F3088-F04F-D3BC-E5C6-AFEDFD689EE7}"/>
              </a:ext>
            </a:extLst>
          </p:cNvPr>
          <p:cNvSpPr txBox="1"/>
          <p:nvPr/>
        </p:nvSpPr>
        <p:spPr>
          <a:xfrm>
            <a:off x="7869742" y="5747057"/>
            <a:ext cx="2294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Loss = Cross-Entropy</a:t>
            </a:r>
          </a:p>
        </p:txBody>
      </p:sp>
      <p:cxnSp>
        <p:nvCxnSpPr>
          <p:cNvPr id="24" name="Connecteur en angle 23">
            <a:extLst>
              <a:ext uri="{FF2B5EF4-FFF2-40B4-BE49-F238E27FC236}">
                <a16:creationId xmlns:a16="http://schemas.microsoft.com/office/drawing/2014/main" id="{C5937448-5929-76F6-5A71-AD9B31C0214E}"/>
              </a:ext>
            </a:extLst>
          </p:cNvPr>
          <p:cNvCxnSpPr>
            <a:cxnSpLocks/>
            <a:endCxn id="26" idx="2"/>
          </p:cNvCxnSpPr>
          <p:nvPr/>
        </p:nvCxnSpPr>
        <p:spPr>
          <a:xfrm rot="16200000" flipV="1">
            <a:off x="5522862" y="4084879"/>
            <a:ext cx="2135301" cy="1558385"/>
          </a:xfrm>
          <a:prstGeom prst="bentConnector3">
            <a:avLst>
              <a:gd name="adj1" fmla="val 87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ZoneTexte 25">
            <a:extLst>
              <a:ext uri="{FF2B5EF4-FFF2-40B4-BE49-F238E27FC236}">
                <a16:creationId xmlns:a16="http://schemas.microsoft.com/office/drawing/2014/main" id="{09478AC0-7F7A-09D0-051A-A81488E0B14F}"/>
              </a:ext>
            </a:extLst>
          </p:cNvPr>
          <p:cNvSpPr txBox="1"/>
          <p:nvPr/>
        </p:nvSpPr>
        <p:spPr>
          <a:xfrm>
            <a:off x="4988658" y="3488644"/>
            <a:ext cx="16453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/>
              <a:t>Update All Weights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172094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4" grpId="0"/>
      <p:bldP spid="13" grpId="0"/>
      <p:bldP spid="15" grpId="0" animBg="1"/>
      <p:bldP spid="17" grpId="0"/>
      <p:bldP spid="18" grpId="0" animBg="1"/>
      <p:bldP spid="19" grpId="0" animBg="1"/>
      <p:bldP spid="20" grpId="0"/>
      <p:bldP spid="26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2BA5C5-C336-9247-6C56-48C1903326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21E8F-D0BC-497E-378D-A1EE3DB963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872701" cy="1325563"/>
          </a:xfrm>
        </p:spPr>
        <p:txBody>
          <a:bodyPr/>
          <a:lstStyle/>
          <a:p>
            <a:r>
              <a:rPr lang="en-US" dirty="0"/>
              <a:t>Cross Entropy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ZoneTexte 6">
                <a:extLst>
                  <a:ext uri="{FF2B5EF4-FFF2-40B4-BE49-F238E27FC236}">
                    <a16:creationId xmlns:a16="http://schemas.microsoft.com/office/drawing/2014/main" id="{A973FE19-632A-06BE-1F91-6B802C707FE3}"/>
                  </a:ext>
                </a:extLst>
              </p:cNvPr>
              <p:cNvSpPr txBox="1"/>
              <p:nvPr/>
            </p:nvSpPr>
            <p:spPr>
              <a:xfrm>
                <a:off x="1374983" y="2149748"/>
                <a:ext cx="4799134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fr-FR" sz="2800" b="0" i="1" smtClean="0">
                        <a:latin typeface="Cambria Math" panose="02040503050406030204" pitchFamily="18" charset="0"/>
                      </a:rPr>
                      <m:t>𝐻</m:t>
                    </m:r>
                    <m:d>
                      <m:dPr>
                        <m:ctrlPr>
                          <a:rPr lang="fr-FR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fr-FR" sz="28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fr-FR" sz="2800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fr-FR" sz="2800" b="0" i="1" smtClean="0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</m:d>
                    <m:r>
                      <a:rPr lang="fr-FR" sz="2800" b="0" i="1" smtClean="0">
                        <a:latin typeface="Cambria Math" panose="02040503050406030204" pitchFamily="18" charset="0"/>
                      </a:rPr>
                      <m:t>=−</m:t>
                    </m:r>
                    <m:nary>
                      <m:naryPr>
                        <m:chr m:val="∑"/>
                        <m:supHide m:val="on"/>
                        <m:ctrlPr>
                          <a:rPr lang="fr-FR" sz="28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fr-FR" sz="2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  <m:sup/>
                      <m:e>
                        <m:r>
                          <a:rPr lang="fr-FR" sz="28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fr-FR" sz="2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fr-FR" sz="28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fr-FR" sz="2800" b="0" i="1" smtClean="0">
                            <a:latin typeface="Cambria Math" panose="02040503050406030204" pitchFamily="18" charset="0"/>
                          </a:rPr>
                          <m:t>𝑙𝑜𝑔𝑄</m:t>
                        </m:r>
                        <m:r>
                          <a:rPr lang="fr-FR" sz="28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fr-FR" sz="2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fr-FR" sz="28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r>
                  <a:rPr lang="en-US" sz="2800" dirty="0"/>
                  <a:t>  </a:t>
                </a:r>
              </a:p>
            </p:txBody>
          </p:sp>
        </mc:Choice>
        <mc:Fallback xmlns="">
          <p:sp>
            <p:nvSpPr>
              <p:cNvPr id="7" name="ZoneTexte 6">
                <a:extLst>
                  <a:ext uri="{FF2B5EF4-FFF2-40B4-BE49-F238E27FC236}">
                    <a16:creationId xmlns:a16="http://schemas.microsoft.com/office/drawing/2014/main" id="{A973FE19-632A-06BE-1F91-6B802C707FE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74983" y="2149748"/>
                <a:ext cx="4799134" cy="523220"/>
              </a:xfrm>
              <a:prstGeom prst="rect">
                <a:avLst/>
              </a:prstGeom>
              <a:blipFill>
                <a:blip r:embed="rId3"/>
                <a:stretch>
                  <a:fillRect l="-792" t="-128571" b="-1904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ZoneTexte 7">
            <a:extLst>
              <a:ext uri="{FF2B5EF4-FFF2-40B4-BE49-F238E27FC236}">
                <a16:creationId xmlns:a16="http://schemas.microsoft.com/office/drawing/2014/main" id="{F02BB0BB-A01F-084D-6A32-01FDEDAFAC37}"/>
              </a:ext>
            </a:extLst>
          </p:cNvPr>
          <p:cNvSpPr txBox="1"/>
          <p:nvPr/>
        </p:nvSpPr>
        <p:spPr>
          <a:xfrm>
            <a:off x="7551369" y="2088192"/>
            <a:ext cx="31280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P: true distribution of the date</a:t>
            </a:r>
          </a:p>
          <a:p>
            <a:r>
              <a:rPr lang="en-US" dirty="0"/>
              <a:t>Q: distribution of the model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3F84BD5F-1BF0-F4FE-D992-AC385872D0FB}"/>
              </a:ext>
            </a:extLst>
          </p:cNvPr>
          <p:cNvSpPr txBox="1"/>
          <p:nvPr/>
        </p:nvSpPr>
        <p:spPr>
          <a:xfrm>
            <a:off x="1253516" y="3132028"/>
            <a:ext cx="11114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Example: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081AF014-7ED8-71A9-CDCB-12486CF877BA}"/>
              </a:ext>
            </a:extLst>
          </p:cNvPr>
          <p:cNvSpPr txBox="1"/>
          <p:nvPr/>
        </p:nvSpPr>
        <p:spPr>
          <a:xfrm>
            <a:off x="1877245" y="3905881"/>
            <a:ext cx="27949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Pre-trained model output: 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DB80E35C-D590-DC44-3E2A-4CBAEED0B974}"/>
              </a:ext>
            </a:extLst>
          </p:cNvPr>
          <p:cNvSpPr txBox="1"/>
          <p:nvPr/>
        </p:nvSpPr>
        <p:spPr>
          <a:xfrm>
            <a:off x="1877245" y="4452679"/>
            <a:ext cx="19371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Expected output: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6" name="ZoneTexte 15">
                <a:extLst>
                  <a:ext uri="{FF2B5EF4-FFF2-40B4-BE49-F238E27FC236}">
                    <a16:creationId xmlns:a16="http://schemas.microsoft.com/office/drawing/2014/main" id="{C1F026C7-5A84-4231-5D6A-E43E81DD8B03}"/>
                  </a:ext>
                </a:extLst>
              </p:cNvPr>
              <p:cNvSpPr txBox="1"/>
              <p:nvPr/>
            </p:nvSpPr>
            <p:spPr>
              <a:xfrm>
                <a:off x="4578055" y="3934099"/>
                <a:ext cx="6521529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[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𝑅𝑒𝑎𝑙𝑙𝑦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𝑁𝑒𝑔𝑎𝑡𝑖𝑣𝑒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𝑁𝑒𝑔𝑎𝑡𝑖𝑣𝑒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𝑁𝑒𝑢𝑡𝑟𝑎𝑙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𝑃𝑜𝑠𝑖𝑡𝑖𝑣𝑒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𝑅𝑒𝑎𝑙𝑙𝑦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𝑃𝑜𝑠𝑖𝑡𝑖𝑣𝑒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16" name="ZoneTexte 15">
                <a:extLst>
                  <a:ext uri="{FF2B5EF4-FFF2-40B4-BE49-F238E27FC236}">
                    <a16:creationId xmlns:a16="http://schemas.microsoft.com/office/drawing/2014/main" id="{C1F026C7-5A84-4231-5D6A-E43E81DD8B0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8055" y="3934099"/>
                <a:ext cx="6521529" cy="276999"/>
              </a:xfrm>
              <a:prstGeom prst="rect">
                <a:avLst/>
              </a:prstGeom>
              <a:blipFill>
                <a:blip r:embed="rId4"/>
                <a:stretch>
                  <a:fillRect l="-971" t="-4348" r="-777" b="-347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1" name="ZoneTexte 20">
                <a:extLst>
                  <a:ext uri="{FF2B5EF4-FFF2-40B4-BE49-F238E27FC236}">
                    <a16:creationId xmlns:a16="http://schemas.microsoft.com/office/drawing/2014/main" id="{2E9AE145-7F2B-6930-FC7E-C49E06BCD36F}"/>
                  </a:ext>
                </a:extLst>
              </p:cNvPr>
              <p:cNvSpPr txBox="1"/>
              <p:nvPr/>
            </p:nvSpPr>
            <p:spPr>
              <a:xfrm>
                <a:off x="4578055" y="4498845"/>
                <a:ext cx="6521529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[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𝑅𝑒𝑎𝑙𝑙𝑦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𝑁𝑒𝑔𝑎𝑡𝑖𝑣𝑒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𝑁𝑒𝑔𝑎𝑡𝑖𝑣𝑒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𝑁𝑒𝑢𝑡𝑟𝑎𝑙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𝑃𝑜𝑠𝑖𝑡𝑖𝑣𝑒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𝑅𝑒𝑎𝑙𝑙𝑦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𝑃𝑜𝑠𝑖𝑡𝑖𝑣𝑒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21" name="ZoneTexte 20">
                <a:extLst>
                  <a:ext uri="{FF2B5EF4-FFF2-40B4-BE49-F238E27FC236}">
                    <a16:creationId xmlns:a16="http://schemas.microsoft.com/office/drawing/2014/main" id="{2E9AE145-7F2B-6930-FC7E-C49E06BCD3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8055" y="4498845"/>
                <a:ext cx="6521529" cy="276999"/>
              </a:xfrm>
              <a:prstGeom prst="rect">
                <a:avLst/>
              </a:prstGeom>
              <a:blipFill>
                <a:blip r:embed="rId5"/>
                <a:stretch>
                  <a:fillRect l="-971" t="-9091" r="-777" b="-409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ZoneTexte 22">
            <a:extLst>
              <a:ext uri="{FF2B5EF4-FFF2-40B4-BE49-F238E27FC236}">
                <a16:creationId xmlns:a16="http://schemas.microsoft.com/office/drawing/2014/main" id="{08732D0F-5DC1-7A57-E068-844F8ACC4222}"/>
              </a:ext>
            </a:extLst>
          </p:cNvPr>
          <p:cNvSpPr txBox="1"/>
          <p:nvPr/>
        </p:nvSpPr>
        <p:spPr>
          <a:xfrm>
            <a:off x="5474288" y="3488978"/>
            <a:ext cx="4972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0.1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B4AA877B-9F7F-3CF7-5636-81484A4E8EE9}"/>
              </a:ext>
            </a:extLst>
          </p:cNvPr>
          <p:cNvSpPr txBox="1"/>
          <p:nvPr/>
        </p:nvSpPr>
        <p:spPr>
          <a:xfrm>
            <a:off x="6831758" y="3476524"/>
            <a:ext cx="4972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0.1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1E5AF39C-25DF-B434-EBF5-1977F82DC29D}"/>
              </a:ext>
            </a:extLst>
          </p:cNvPr>
          <p:cNvSpPr txBox="1"/>
          <p:nvPr/>
        </p:nvSpPr>
        <p:spPr>
          <a:xfrm>
            <a:off x="7674499" y="3476524"/>
            <a:ext cx="4972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0.6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68A1A131-4CB1-DCED-1386-9CE849BC7D35}"/>
              </a:ext>
            </a:extLst>
          </p:cNvPr>
          <p:cNvSpPr txBox="1"/>
          <p:nvPr/>
        </p:nvSpPr>
        <p:spPr>
          <a:xfrm>
            <a:off x="8626898" y="3476524"/>
            <a:ext cx="62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0.15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F4154ED5-08B2-D6FA-7300-4C3A7C4E66F6}"/>
              </a:ext>
            </a:extLst>
          </p:cNvPr>
          <p:cNvSpPr txBox="1"/>
          <p:nvPr/>
        </p:nvSpPr>
        <p:spPr>
          <a:xfrm>
            <a:off x="9941072" y="3476524"/>
            <a:ext cx="62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0.05</a:t>
            </a: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20AB7E76-27B1-E469-53CA-2E1C3FC50F2C}"/>
              </a:ext>
            </a:extLst>
          </p:cNvPr>
          <p:cNvSpPr txBox="1"/>
          <p:nvPr/>
        </p:nvSpPr>
        <p:spPr>
          <a:xfrm>
            <a:off x="5488098" y="4208590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0</a:t>
            </a: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E950787C-4A8A-D610-8974-AC45814B346F}"/>
              </a:ext>
            </a:extLst>
          </p:cNvPr>
          <p:cNvSpPr txBox="1"/>
          <p:nvPr/>
        </p:nvSpPr>
        <p:spPr>
          <a:xfrm>
            <a:off x="6845568" y="4196136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1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A28BA68F-788B-E48A-8774-C6EC89BC5C57}"/>
              </a:ext>
            </a:extLst>
          </p:cNvPr>
          <p:cNvSpPr txBox="1"/>
          <p:nvPr/>
        </p:nvSpPr>
        <p:spPr>
          <a:xfrm>
            <a:off x="7688309" y="4196136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0</a:t>
            </a: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9F24BA67-3FD7-0515-D7C3-6BF5F183D84E}"/>
              </a:ext>
            </a:extLst>
          </p:cNvPr>
          <p:cNvSpPr txBox="1"/>
          <p:nvPr/>
        </p:nvSpPr>
        <p:spPr>
          <a:xfrm>
            <a:off x="8640708" y="4196136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0</a:t>
            </a:r>
          </a:p>
        </p:txBody>
      </p:sp>
      <p:sp>
        <p:nvSpPr>
          <p:cNvPr id="34" name="ZoneTexte 33">
            <a:extLst>
              <a:ext uri="{FF2B5EF4-FFF2-40B4-BE49-F238E27FC236}">
                <a16:creationId xmlns:a16="http://schemas.microsoft.com/office/drawing/2014/main" id="{680FF31E-E791-7A25-343C-A42826B2856D}"/>
              </a:ext>
            </a:extLst>
          </p:cNvPr>
          <p:cNvSpPr txBox="1"/>
          <p:nvPr/>
        </p:nvSpPr>
        <p:spPr>
          <a:xfrm>
            <a:off x="9954882" y="4196136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0</a:t>
            </a: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17DA9890-200F-70BF-9681-039024669346}"/>
              </a:ext>
            </a:extLst>
          </p:cNvPr>
          <p:cNvSpPr txBox="1"/>
          <p:nvPr/>
        </p:nvSpPr>
        <p:spPr>
          <a:xfrm>
            <a:off x="1363674" y="4454471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P</a:t>
            </a:r>
          </a:p>
        </p:txBody>
      </p:sp>
      <p:sp>
        <p:nvSpPr>
          <p:cNvPr id="36" name="ZoneTexte 35">
            <a:extLst>
              <a:ext uri="{FF2B5EF4-FFF2-40B4-BE49-F238E27FC236}">
                <a16:creationId xmlns:a16="http://schemas.microsoft.com/office/drawing/2014/main" id="{BB4424F3-D7FE-B39C-2DA8-71F2E9DB3AB0}"/>
              </a:ext>
            </a:extLst>
          </p:cNvPr>
          <p:cNvSpPr txBox="1"/>
          <p:nvPr/>
        </p:nvSpPr>
        <p:spPr>
          <a:xfrm>
            <a:off x="1342602" y="3909096"/>
            <a:ext cx="352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Q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7" name="ZoneTexte 36">
                <a:extLst>
                  <a:ext uri="{FF2B5EF4-FFF2-40B4-BE49-F238E27FC236}">
                    <a16:creationId xmlns:a16="http://schemas.microsoft.com/office/drawing/2014/main" id="{27B3BDEB-056E-087A-796D-474E88FEAC4A}"/>
                  </a:ext>
                </a:extLst>
              </p:cNvPr>
              <p:cNvSpPr txBox="1"/>
              <p:nvPr/>
            </p:nvSpPr>
            <p:spPr>
              <a:xfrm>
                <a:off x="1363674" y="5508126"/>
                <a:ext cx="8464690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fr-FR" sz="2800" b="0" i="1" smtClean="0">
                        <a:latin typeface="Cambria Math" panose="02040503050406030204" pitchFamily="18" charset="0"/>
                      </a:rPr>
                      <m:t>𝐻</m:t>
                    </m:r>
                    <m:d>
                      <m:dPr>
                        <m:ctrlPr>
                          <a:rPr lang="fr-FR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fr-FR" sz="28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fr-FR" sz="2800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fr-FR" sz="2800" b="0" i="1" smtClean="0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</m:d>
                    <m:r>
                      <a:rPr lang="fr-FR" sz="2800" b="0" i="1" smtClean="0">
                        <a:latin typeface="Cambria Math" panose="02040503050406030204" pitchFamily="18" charset="0"/>
                      </a:rPr>
                      <m:t>=0</m:t>
                    </m:r>
                    <m:r>
                      <a:rPr lang="fr-FR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func>
                      <m:funcPr>
                        <m:ctrlPr>
                          <a:rPr lang="fr-FR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fr-FR" sz="28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d>
                          <m:dPr>
                            <m:ctrlPr>
                              <a:rPr lang="fr-FR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fr-FR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0.1</m:t>
                            </m:r>
                          </m:e>
                        </m:d>
                      </m:e>
                    </m:func>
                    <m:r>
                      <a:rPr lang="fr-FR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+0.2</m:t>
                    </m:r>
                    <m:r>
                      <a:rPr lang="fr-FR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lang="en-US" sz="2800" dirty="0"/>
                  <a:t>log(1) + …+ </a:t>
                </a:r>
                <a14:m>
                  <m:oMath xmlns:m="http://schemas.openxmlformats.org/officeDocument/2006/math">
                    <m:r>
                      <a:rPr lang="fr-FR" sz="2800" i="1">
                        <a:latin typeface="Cambria Math" panose="02040503050406030204" pitchFamily="18" charset="0"/>
                      </a:rPr>
                      <m:t>0</m:t>
                    </m:r>
                    <m:r>
                      <a:rPr lang="fr-FR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func>
                      <m:funcPr>
                        <m:ctrlPr>
                          <a:rPr lang="fr-FR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fr-FR" sz="28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d>
                          <m:dPr>
                            <m:ctrlPr>
                              <a:rPr lang="fr-FR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fr-FR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  <m:r>
                              <a:rPr lang="fr-FR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.05</m:t>
                            </m:r>
                          </m:e>
                        </m:d>
                      </m:e>
                    </m:func>
                  </m:oMath>
                </a14:m>
                <a:endParaRPr lang="en-US" sz="2800" dirty="0"/>
              </a:p>
            </p:txBody>
          </p:sp>
        </mc:Choice>
        <mc:Fallback xmlns="">
          <p:sp>
            <p:nvSpPr>
              <p:cNvPr id="37" name="ZoneTexte 36">
                <a:extLst>
                  <a:ext uri="{FF2B5EF4-FFF2-40B4-BE49-F238E27FC236}">
                    <a16:creationId xmlns:a16="http://schemas.microsoft.com/office/drawing/2014/main" id="{27B3BDEB-056E-087A-796D-474E88FEAC4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63674" y="5508126"/>
                <a:ext cx="8464690" cy="523220"/>
              </a:xfrm>
              <a:prstGeom prst="rect">
                <a:avLst/>
              </a:prstGeom>
              <a:blipFill>
                <a:blip r:embed="rId6"/>
                <a:stretch>
                  <a:fillRect l="-450" t="-11905" b="-3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8" name="ZoneTexte 37">
                <a:extLst>
                  <a:ext uri="{FF2B5EF4-FFF2-40B4-BE49-F238E27FC236}">
                    <a16:creationId xmlns:a16="http://schemas.microsoft.com/office/drawing/2014/main" id="{B758D551-15FC-3B8D-E544-9D43ABB0E901}"/>
                  </a:ext>
                </a:extLst>
              </p:cNvPr>
              <p:cNvSpPr txBox="1"/>
              <p:nvPr/>
            </p:nvSpPr>
            <p:spPr>
              <a:xfrm>
                <a:off x="1298828" y="6031346"/>
                <a:ext cx="2384499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sz="2800" b="0" i="1" smtClean="0">
                          <a:latin typeface="Cambria Math" panose="02040503050406030204" pitchFamily="18" charset="0"/>
                        </a:rPr>
                        <m:t>𝐻</m:t>
                      </m:r>
                      <m:d>
                        <m:dPr>
                          <m:ctrlPr>
                            <a:rPr lang="fr-FR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sz="28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fr-FR" sz="28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fr-FR" sz="2800" b="0" i="1" smtClean="0">
                              <a:latin typeface="Cambria Math" panose="02040503050406030204" pitchFamily="18" charset="0"/>
                            </a:rPr>
                            <m:t>𝑄</m:t>
                          </m:r>
                        </m:e>
                      </m:d>
                      <m:r>
                        <a:rPr lang="fr-FR" sz="2800" b="0" i="1" smtClean="0">
                          <a:latin typeface="Cambria Math" panose="02040503050406030204" pitchFamily="18" charset="0"/>
                        </a:rPr>
                        <m:t>=2.3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38" name="ZoneTexte 37">
                <a:extLst>
                  <a:ext uri="{FF2B5EF4-FFF2-40B4-BE49-F238E27FC236}">
                    <a16:creationId xmlns:a16="http://schemas.microsoft.com/office/drawing/2014/main" id="{B758D551-15FC-3B8D-E544-9D43ABB0E90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8828" y="6031346"/>
                <a:ext cx="2384499" cy="523220"/>
              </a:xfrm>
              <a:prstGeom prst="rect">
                <a:avLst/>
              </a:prstGeom>
              <a:blipFill>
                <a:blip r:embed="rId7"/>
                <a:stretch>
                  <a:fillRect b="-142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64451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0" grpId="0"/>
      <p:bldP spid="11" grpId="0"/>
      <p:bldP spid="12" grpId="0"/>
      <p:bldP spid="16" grpId="0"/>
      <p:bldP spid="21" grpId="0"/>
      <p:bldP spid="23" grpId="0"/>
      <p:bldP spid="25" grpId="0"/>
      <p:bldP spid="27" grpId="0"/>
      <p:bldP spid="28" grpId="0"/>
      <p:bldP spid="29" grpId="0"/>
      <p:bldP spid="30" grpId="0"/>
      <p:bldP spid="31" grpId="0"/>
      <p:bldP spid="32" grpId="0"/>
      <p:bldP spid="33" grpId="0"/>
      <p:bldP spid="34" grpId="0"/>
      <p:bldP spid="35" grpId="0"/>
      <p:bldP spid="36" grpId="0"/>
      <p:bldP spid="37" grpId="0"/>
      <p:bldP spid="38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A1681C-9F22-4E20-35EE-FE24A8F5F1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89384-89EC-0542-9060-DD571440EF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872701" cy="1325563"/>
          </a:xfrm>
        </p:spPr>
        <p:txBody>
          <a:bodyPr/>
          <a:lstStyle/>
          <a:p>
            <a:r>
              <a:rPr lang="en-US" dirty="0"/>
              <a:t>Fine-Tuning Risks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ECC9B97B-9E2C-F301-E592-BD7C7B68C617}"/>
              </a:ext>
            </a:extLst>
          </p:cNvPr>
          <p:cNvSpPr txBox="1"/>
          <p:nvPr/>
        </p:nvSpPr>
        <p:spPr>
          <a:xfrm>
            <a:off x="935090" y="2556643"/>
            <a:ext cx="95519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Catastrophic Forgetting </a:t>
            </a:r>
            <a:r>
              <a:rPr lang="en-US" dirty="0"/>
              <a:t>: LLM learns better the task you ask it to complete, but then degrades </a:t>
            </a:r>
          </a:p>
          <a:p>
            <a:r>
              <a:rPr lang="en-US" dirty="0"/>
              <a:t>its performance on non-related tasks 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57AE9376-D64D-8D60-3220-09264E6350C2}"/>
              </a:ext>
            </a:extLst>
          </p:cNvPr>
          <p:cNvSpPr txBox="1"/>
          <p:nvPr/>
        </p:nvSpPr>
        <p:spPr>
          <a:xfrm>
            <a:off x="999179" y="3882206"/>
            <a:ext cx="423513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Solutions: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Mutli</a:t>
            </a:r>
            <a:r>
              <a:rPr lang="en-US" dirty="0"/>
              <a:t>-task Fine-Tuning</a:t>
            </a:r>
          </a:p>
          <a:p>
            <a:pPr marL="285750" indent="-285750">
              <a:buFontTx/>
              <a:buChar char="-"/>
            </a:pPr>
            <a:r>
              <a:rPr lang="en-US" dirty="0"/>
              <a:t>Parameter Efficient Fine-Tuning (PEFT)</a:t>
            </a:r>
          </a:p>
        </p:txBody>
      </p:sp>
    </p:spTree>
    <p:extLst>
      <p:ext uri="{BB962C8B-B14F-4D97-AF65-F5344CB8AC3E}">
        <p14:creationId xmlns:p14="http://schemas.microsoft.com/office/powerpoint/2010/main" val="3989826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AADFD0-A540-1A35-4D7B-5CBCA26AFD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E125A-FF5D-1990-D7DA-E6953D1D2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Retrieval Augmented Generation Phases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ECE1D22-A399-E5F3-5EBF-90D424C2206C}"/>
              </a:ext>
            </a:extLst>
          </p:cNvPr>
          <p:cNvGrpSpPr/>
          <p:nvPr/>
        </p:nvGrpSpPr>
        <p:grpSpPr>
          <a:xfrm>
            <a:off x="3106366" y="2609499"/>
            <a:ext cx="1376653" cy="1639002"/>
            <a:chOff x="3171217" y="2794165"/>
            <a:chExt cx="1376653" cy="163900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B033262-F965-AB24-D21B-9FD8D21F6467}"/>
                </a:ext>
              </a:extLst>
            </p:cNvPr>
            <p:cNvSpPr txBox="1"/>
            <p:nvPr/>
          </p:nvSpPr>
          <p:spPr>
            <a:xfrm>
              <a:off x="3171217" y="4063835"/>
              <a:ext cx="13766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INGESTION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C703576F-13C8-BD46-130C-B82102B870CA}"/>
                </a:ext>
              </a:extLst>
            </p:cNvPr>
            <p:cNvSpPr/>
            <p:nvPr/>
          </p:nvSpPr>
          <p:spPr>
            <a:xfrm>
              <a:off x="3207790" y="2794165"/>
              <a:ext cx="1303507" cy="1269670"/>
            </a:xfrm>
            <a:prstGeom prst="ellipse">
              <a:avLst/>
            </a:prstGeom>
          </p:spPr>
          <p:style>
            <a:lnRef idx="2">
              <a:schemeClr val="accent5">
                <a:shade val="15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/>
                <a:t>1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B5287A4-71F4-210A-268F-806A3EC30140}"/>
              </a:ext>
            </a:extLst>
          </p:cNvPr>
          <p:cNvGrpSpPr/>
          <p:nvPr/>
        </p:nvGrpSpPr>
        <p:grpSpPr>
          <a:xfrm>
            <a:off x="7217018" y="2609499"/>
            <a:ext cx="1376653" cy="1639002"/>
            <a:chOff x="7281869" y="2794165"/>
            <a:chExt cx="1376653" cy="163900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2FE8D5A-9469-DADE-BFFC-022CA81BB7E2}"/>
                </a:ext>
              </a:extLst>
            </p:cNvPr>
            <p:cNvSpPr txBox="1"/>
            <p:nvPr/>
          </p:nvSpPr>
          <p:spPr>
            <a:xfrm>
              <a:off x="7281869" y="4063835"/>
              <a:ext cx="13766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RETRIEVAL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EC86DFF0-631C-FE5E-16B7-E71A34112FBD}"/>
                </a:ext>
              </a:extLst>
            </p:cNvPr>
            <p:cNvSpPr/>
            <p:nvPr/>
          </p:nvSpPr>
          <p:spPr>
            <a:xfrm>
              <a:off x="7318442" y="2794165"/>
              <a:ext cx="1303507" cy="1269670"/>
            </a:xfrm>
            <a:prstGeom prst="ellipse">
              <a:avLst/>
            </a:prstGeom>
          </p:spPr>
          <p:style>
            <a:lnRef idx="2">
              <a:schemeClr val="accent5">
                <a:shade val="15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/>
                <a:t>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07268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250EF6-D2A2-1827-2AD6-05F10C9C54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26287C-441A-D0ED-2626-4FD6DEC0E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872701" cy="1325563"/>
          </a:xfrm>
        </p:spPr>
        <p:txBody>
          <a:bodyPr/>
          <a:lstStyle/>
          <a:p>
            <a:r>
              <a:rPr lang="en-US" dirty="0"/>
              <a:t>PEFT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72B9F2AB-9D34-C5BC-0B8E-C621372588E6}"/>
              </a:ext>
            </a:extLst>
          </p:cNvPr>
          <p:cNvSpPr/>
          <p:nvPr/>
        </p:nvSpPr>
        <p:spPr>
          <a:xfrm>
            <a:off x="3174161" y="2941522"/>
            <a:ext cx="1877245" cy="1338294"/>
          </a:xfrm>
          <a:prstGeom prst="roundRect">
            <a:avLst/>
          </a:prstGeom>
          <a:solidFill>
            <a:schemeClr val="bg2"/>
          </a:solidFill>
          <a:ln w="142875"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Pre-trained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LLM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4A8092C-CBCC-2B19-3D9C-40FDCC20FC65}"/>
              </a:ext>
            </a:extLst>
          </p:cNvPr>
          <p:cNvSpPr/>
          <p:nvPr/>
        </p:nvSpPr>
        <p:spPr>
          <a:xfrm>
            <a:off x="3174161" y="2391974"/>
            <a:ext cx="884122" cy="127168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3360A2C5-006D-3FF0-7B45-1A9CA6BBBAB3}"/>
              </a:ext>
            </a:extLst>
          </p:cNvPr>
          <p:cNvSpPr txBox="1"/>
          <p:nvPr/>
        </p:nvSpPr>
        <p:spPr>
          <a:xfrm>
            <a:off x="4160217" y="2270892"/>
            <a:ext cx="25260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Additional Weight Layer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45F374E-22D2-DDDF-F810-A15E0F374BB2}"/>
              </a:ext>
            </a:extLst>
          </p:cNvPr>
          <p:cNvSpPr/>
          <p:nvPr/>
        </p:nvSpPr>
        <p:spPr>
          <a:xfrm>
            <a:off x="3174161" y="2117200"/>
            <a:ext cx="884122" cy="127168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FEB3A823-EB1E-E74E-6851-2BE9B7EA2E75}"/>
              </a:ext>
            </a:extLst>
          </p:cNvPr>
          <p:cNvSpPr txBox="1"/>
          <p:nvPr/>
        </p:nvSpPr>
        <p:spPr>
          <a:xfrm>
            <a:off x="4160217" y="1996118"/>
            <a:ext cx="18082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Original Weights</a:t>
            </a:r>
          </a:p>
        </p:txBody>
      </p:sp>
      <p:cxnSp>
        <p:nvCxnSpPr>
          <p:cNvPr id="13" name="Connecteur droit avec flèche 12">
            <a:extLst>
              <a:ext uri="{FF2B5EF4-FFF2-40B4-BE49-F238E27FC236}">
                <a16:creationId xmlns:a16="http://schemas.microsoft.com/office/drawing/2014/main" id="{3402F900-3D1B-DEB3-D8F5-3C480B8C5D18}"/>
              </a:ext>
            </a:extLst>
          </p:cNvPr>
          <p:cNvCxnSpPr/>
          <p:nvPr/>
        </p:nvCxnSpPr>
        <p:spPr>
          <a:xfrm flipH="1">
            <a:off x="5159396" y="3610669"/>
            <a:ext cx="189541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ZoneTexte 13">
            <a:extLst>
              <a:ext uri="{FF2B5EF4-FFF2-40B4-BE49-F238E27FC236}">
                <a16:creationId xmlns:a16="http://schemas.microsoft.com/office/drawing/2014/main" id="{014C9BF6-E246-46AC-F04D-D6DE430E3A5D}"/>
              </a:ext>
            </a:extLst>
          </p:cNvPr>
          <p:cNvSpPr txBox="1"/>
          <p:nvPr/>
        </p:nvSpPr>
        <p:spPr>
          <a:xfrm>
            <a:off x="7054808" y="3426003"/>
            <a:ext cx="30487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New layer to train on the task</a:t>
            </a:r>
          </a:p>
        </p:txBody>
      </p:sp>
    </p:spTree>
    <p:extLst>
      <p:ext uri="{BB962C8B-B14F-4D97-AF65-F5344CB8AC3E}">
        <p14:creationId xmlns:p14="http://schemas.microsoft.com/office/powerpoint/2010/main" val="346606155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A954A4-A621-98CF-3EE8-23CBBD95C9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6867C4-B80A-D0D9-836E-BEC80D5D1F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1602492" cy="1325563"/>
          </a:xfrm>
        </p:spPr>
        <p:txBody>
          <a:bodyPr/>
          <a:lstStyle/>
          <a:p>
            <a:r>
              <a:rPr lang="en-US" dirty="0"/>
              <a:t>PEFT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CDE1E5A3-0C9F-67BF-34D2-040A3C50D60F}"/>
              </a:ext>
            </a:extLst>
          </p:cNvPr>
          <p:cNvSpPr/>
          <p:nvPr/>
        </p:nvSpPr>
        <p:spPr>
          <a:xfrm>
            <a:off x="7837920" y="2110138"/>
            <a:ext cx="1877245" cy="1338294"/>
          </a:xfrm>
          <a:prstGeom prst="roundRect">
            <a:avLst/>
          </a:prstGeom>
          <a:solidFill>
            <a:schemeClr val="bg2"/>
          </a:solidFill>
          <a:ln w="142875"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Pre-trained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LLM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4DE2A59-D926-03D2-7757-EF4885451016}"/>
              </a:ext>
            </a:extLst>
          </p:cNvPr>
          <p:cNvSpPr/>
          <p:nvPr/>
        </p:nvSpPr>
        <p:spPr>
          <a:xfrm>
            <a:off x="7837920" y="1560590"/>
            <a:ext cx="884122" cy="127168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78D7BDB2-16AB-99D3-E402-0C57B6605F7B}"/>
              </a:ext>
            </a:extLst>
          </p:cNvPr>
          <p:cNvSpPr txBox="1"/>
          <p:nvPr/>
        </p:nvSpPr>
        <p:spPr>
          <a:xfrm>
            <a:off x="8823976" y="1439508"/>
            <a:ext cx="23875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Summarize Task Layer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0BB8AA6-7895-7CF9-A9CD-B5D4930FF59B}"/>
              </a:ext>
            </a:extLst>
          </p:cNvPr>
          <p:cNvSpPr/>
          <p:nvPr/>
        </p:nvSpPr>
        <p:spPr>
          <a:xfrm>
            <a:off x="1000443" y="1594845"/>
            <a:ext cx="884122" cy="127168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2A5B8D30-630D-9E23-0FBD-1D7D165E0EF4}"/>
              </a:ext>
            </a:extLst>
          </p:cNvPr>
          <p:cNvSpPr txBox="1"/>
          <p:nvPr/>
        </p:nvSpPr>
        <p:spPr>
          <a:xfrm>
            <a:off x="1986499" y="1473763"/>
            <a:ext cx="18082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Original Weights</a:t>
            </a: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28D1A2D5-FE54-55A8-5FE1-2B5760A281A4}"/>
              </a:ext>
            </a:extLst>
          </p:cNvPr>
          <p:cNvSpPr/>
          <p:nvPr/>
        </p:nvSpPr>
        <p:spPr>
          <a:xfrm>
            <a:off x="7885353" y="4420360"/>
            <a:ext cx="1877245" cy="1338294"/>
          </a:xfrm>
          <a:prstGeom prst="roundRect">
            <a:avLst/>
          </a:prstGeom>
          <a:solidFill>
            <a:schemeClr val="bg2"/>
          </a:solidFill>
          <a:ln w="14287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Pre-trained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LLM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5908697-0CE3-E068-6873-EBE6039820CA}"/>
              </a:ext>
            </a:extLst>
          </p:cNvPr>
          <p:cNvSpPr/>
          <p:nvPr/>
        </p:nvSpPr>
        <p:spPr>
          <a:xfrm>
            <a:off x="7885353" y="3870812"/>
            <a:ext cx="884122" cy="12716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4F0A5BCA-2B22-0FBD-84DC-DCAB1DBEE6E0}"/>
              </a:ext>
            </a:extLst>
          </p:cNvPr>
          <p:cNvSpPr txBox="1"/>
          <p:nvPr/>
        </p:nvSpPr>
        <p:spPr>
          <a:xfrm>
            <a:off x="8871409" y="3749730"/>
            <a:ext cx="15608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QA Task Layer</a:t>
            </a:r>
          </a:p>
        </p:txBody>
      </p:sp>
      <p:sp>
        <p:nvSpPr>
          <p:cNvPr id="11" name="Rectangle : coins arrondis 10">
            <a:extLst>
              <a:ext uri="{FF2B5EF4-FFF2-40B4-BE49-F238E27FC236}">
                <a16:creationId xmlns:a16="http://schemas.microsoft.com/office/drawing/2014/main" id="{BDDF412D-280E-08E7-378C-36A860298909}"/>
              </a:ext>
            </a:extLst>
          </p:cNvPr>
          <p:cNvSpPr/>
          <p:nvPr/>
        </p:nvSpPr>
        <p:spPr>
          <a:xfrm>
            <a:off x="1000443" y="2127656"/>
            <a:ext cx="1877245" cy="1338294"/>
          </a:xfrm>
          <a:prstGeom prst="roundRect">
            <a:avLst/>
          </a:prstGeom>
          <a:solidFill>
            <a:schemeClr val="bg2"/>
          </a:solidFill>
          <a:ln w="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Pre-trained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LLM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9031712A-3826-2870-1C66-659445A50536}"/>
              </a:ext>
            </a:extLst>
          </p:cNvPr>
          <p:cNvSpPr txBox="1"/>
          <p:nvPr/>
        </p:nvSpPr>
        <p:spPr>
          <a:xfrm>
            <a:off x="3069724" y="2436810"/>
            <a:ext cx="48603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+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398C9FE-6EE5-7106-F968-A1330186065D}"/>
              </a:ext>
            </a:extLst>
          </p:cNvPr>
          <p:cNvSpPr/>
          <p:nvPr/>
        </p:nvSpPr>
        <p:spPr>
          <a:xfrm rot="5400000">
            <a:off x="3362407" y="2692880"/>
            <a:ext cx="884122" cy="127168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86982D9D-F87D-D84E-2BFF-058DBB1F1DEC}"/>
              </a:ext>
            </a:extLst>
          </p:cNvPr>
          <p:cNvSpPr txBox="1"/>
          <p:nvPr/>
        </p:nvSpPr>
        <p:spPr>
          <a:xfrm>
            <a:off x="3069724" y="3327177"/>
            <a:ext cx="1596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MB of Weights</a:t>
            </a:r>
          </a:p>
        </p:txBody>
      </p:sp>
      <p:sp>
        <p:nvSpPr>
          <p:cNvPr id="17" name="Rectangle : coins arrondis 16">
            <a:extLst>
              <a:ext uri="{FF2B5EF4-FFF2-40B4-BE49-F238E27FC236}">
                <a16:creationId xmlns:a16="http://schemas.microsoft.com/office/drawing/2014/main" id="{D161CEF7-7A18-1773-B178-121696A5B499}"/>
              </a:ext>
            </a:extLst>
          </p:cNvPr>
          <p:cNvSpPr/>
          <p:nvPr/>
        </p:nvSpPr>
        <p:spPr>
          <a:xfrm>
            <a:off x="1000443" y="4520638"/>
            <a:ext cx="1877245" cy="1338294"/>
          </a:xfrm>
          <a:prstGeom prst="roundRect">
            <a:avLst/>
          </a:prstGeom>
          <a:solidFill>
            <a:schemeClr val="bg2"/>
          </a:solidFill>
          <a:ln w="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Pre-trained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LLM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225C150E-2C62-FE7F-CF86-8585D5A14014}"/>
              </a:ext>
            </a:extLst>
          </p:cNvPr>
          <p:cNvSpPr txBox="1"/>
          <p:nvPr/>
        </p:nvSpPr>
        <p:spPr>
          <a:xfrm>
            <a:off x="3092749" y="4808095"/>
            <a:ext cx="48603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+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5FED382-541B-D46B-A8EF-F4BBDED17C9C}"/>
              </a:ext>
            </a:extLst>
          </p:cNvPr>
          <p:cNvSpPr/>
          <p:nvPr/>
        </p:nvSpPr>
        <p:spPr>
          <a:xfrm rot="5400000">
            <a:off x="3362407" y="5085862"/>
            <a:ext cx="884122" cy="12716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5338369C-7D13-AEBD-C0B2-E1AFB532F2E1}"/>
              </a:ext>
            </a:extLst>
          </p:cNvPr>
          <p:cNvSpPr txBox="1"/>
          <p:nvPr/>
        </p:nvSpPr>
        <p:spPr>
          <a:xfrm>
            <a:off x="3069724" y="5720159"/>
            <a:ext cx="1596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MB of Weights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64AF02C1-57AB-991C-D4FD-29777EFB5228}"/>
              </a:ext>
            </a:extLst>
          </p:cNvPr>
          <p:cNvSpPr txBox="1"/>
          <p:nvPr/>
        </p:nvSpPr>
        <p:spPr>
          <a:xfrm>
            <a:off x="6189000" y="2360322"/>
            <a:ext cx="30809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=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29A412E8-8705-793F-62D7-DE50C5459E41}"/>
              </a:ext>
            </a:extLst>
          </p:cNvPr>
          <p:cNvSpPr txBox="1"/>
          <p:nvPr/>
        </p:nvSpPr>
        <p:spPr>
          <a:xfrm>
            <a:off x="6189000" y="4707385"/>
            <a:ext cx="48603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=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459F4C55-03F7-5642-D6A1-CFE0418235C9}"/>
              </a:ext>
            </a:extLst>
          </p:cNvPr>
          <p:cNvSpPr txBox="1"/>
          <p:nvPr/>
        </p:nvSpPr>
        <p:spPr>
          <a:xfrm>
            <a:off x="3874049" y="2551665"/>
            <a:ext cx="1846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Task: summarize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52010AC4-5D71-8CA2-26D5-8E91724CC7E1}"/>
              </a:ext>
            </a:extLst>
          </p:cNvPr>
          <p:cNvSpPr txBox="1"/>
          <p:nvPr/>
        </p:nvSpPr>
        <p:spPr>
          <a:xfrm>
            <a:off x="3899704" y="4988776"/>
            <a:ext cx="1044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Task: QA</a:t>
            </a:r>
          </a:p>
        </p:txBody>
      </p:sp>
    </p:spTree>
    <p:extLst>
      <p:ext uri="{BB962C8B-B14F-4D97-AF65-F5344CB8AC3E}">
        <p14:creationId xmlns:p14="http://schemas.microsoft.com/office/powerpoint/2010/main" val="3479058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/>
      <p:bldP spid="8" grpId="0" animBg="1"/>
      <p:bldP spid="9" grpId="0"/>
      <p:bldP spid="3" grpId="0" animBg="1"/>
      <p:bldP spid="4" grpId="0" animBg="1"/>
      <p:bldP spid="10" grpId="0"/>
      <p:bldP spid="11" grpId="0" animBg="1"/>
      <p:bldP spid="12" grpId="0"/>
      <p:bldP spid="15" grpId="0" animBg="1"/>
      <p:bldP spid="16" grpId="0"/>
      <p:bldP spid="17" grpId="0" animBg="1"/>
      <p:bldP spid="18" grpId="0"/>
      <p:bldP spid="19" grpId="0" animBg="1"/>
      <p:bldP spid="20" grpId="0"/>
      <p:bldP spid="21" grpId="0"/>
      <p:bldP spid="22" grpId="0"/>
      <p:bldP spid="23" grpId="0"/>
      <p:bldP spid="24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99CFFC-37B8-F1AD-F142-612227C58D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1BCAF9-078E-39FE-0101-DD647D82C8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965818" cy="1325563"/>
          </a:xfrm>
        </p:spPr>
        <p:txBody>
          <a:bodyPr>
            <a:normAutofit/>
          </a:bodyPr>
          <a:lstStyle/>
          <a:p>
            <a:r>
              <a:rPr lang="en-US" dirty="0"/>
              <a:t>PEFT: Low-Rank Adaptation (</a:t>
            </a:r>
            <a:r>
              <a:rPr lang="en-US" dirty="0" err="1"/>
              <a:t>LoRA</a:t>
            </a:r>
            <a:r>
              <a:rPr lang="en-US" dirty="0"/>
              <a:t>)</a:t>
            </a:r>
          </a:p>
        </p:txBody>
      </p:sp>
      <p:sp>
        <p:nvSpPr>
          <p:cNvPr id="13" name="Rectangle : coins arrondis 12">
            <a:extLst>
              <a:ext uri="{FF2B5EF4-FFF2-40B4-BE49-F238E27FC236}">
                <a16:creationId xmlns:a16="http://schemas.microsoft.com/office/drawing/2014/main" id="{E8CD9C3D-39E6-CF4C-338F-1ADC863F3D67}"/>
              </a:ext>
            </a:extLst>
          </p:cNvPr>
          <p:cNvSpPr/>
          <p:nvPr/>
        </p:nvSpPr>
        <p:spPr>
          <a:xfrm>
            <a:off x="1993804" y="1595043"/>
            <a:ext cx="2688199" cy="3822606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D7C54A47-E2C5-E1DC-B11A-24504448AEA3}"/>
              </a:ext>
            </a:extLst>
          </p:cNvPr>
          <p:cNvSpPr txBox="1"/>
          <p:nvPr/>
        </p:nvSpPr>
        <p:spPr>
          <a:xfrm>
            <a:off x="2868062" y="1897551"/>
            <a:ext cx="10166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Encoder</a:t>
            </a:r>
          </a:p>
        </p:txBody>
      </p:sp>
      <p:sp>
        <p:nvSpPr>
          <p:cNvPr id="25" name="Rectangle : coins arrondis 24">
            <a:extLst>
              <a:ext uri="{FF2B5EF4-FFF2-40B4-BE49-F238E27FC236}">
                <a16:creationId xmlns:a16="http://schemas.microsoft.com/office/drawing/2014/main" id="{AC9CB18A-E1C2-BBAB-79FE-8872A4B45AC2}"/>
              </a:ext>
            </a:extLst>
          </p:cNvPr>
          <p:cNvSpPr/>
          <p:nvPr/>
        </p:nvSpPr>
        <p:spPr>
          <a:xfrm>
            <a:off x="2421520" y="3449263"/>
            <a:ext cx="1966341" cy="922422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5FB60EE0-84EC-80E1-E2C2-462371902FCD}"/>
              </a:ext>
            </a:extLst>
          </p:cNvPr>
          <p:cNvSpPr txBox="1"/>
          <p:nvPr/>
        </p:nvSpPr>
        <p:spPr>
          <a:xfrm>
            <a:off x="2568719" y="3756585"/>
            <a:ext cx="17133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Self-Attention Layer</a:t>
            </a:r>
          </a:p>
        </p:txBody>
      </p:sp>
      <p:sp>
        <p:nvSpPr>
          <p:cNvPr id="27" name="Rectangle : coins arrondis 26">
            <a:extLst>
              <a:ext uri="{FF2B5EF4-FFF2-40B4-BE49-F238E27FC236}">
                <a16:creationId xmlns:a16="http://schemas.microsoft.com/office/drawing/2014/main" id="{2452EFF2-50F7-BB94-3887-FD37E88FEA8A}"/>
              </a:ext>
            </a:extLst>
          </p:cNvPr>
          <p:cNvSpPr/>
          <p:nvPr/>
        </p:nvSpPr>
        <p:spPr>
          <a:xfrm>
            <a:off x="2421520" y="5922793"/>
            <a:ext cx="1847150" cy="508975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9DC4F46C-908A-B795-06CE-60CF72743323}"/>
              </a:ext>
            </a:extLst>
          </p:cNvPr>
          <p:cNvSpPr txBox="1"/>
          <p:nvPr/>
        </p:nvSpPr>
        <p:spPr>
          <a:xfrm>
            <a:off x="2755148" y="5994699"/>
            <a:ext cx="13404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Embeddings</a:t>
            </a:r>
          </a:p>
        </p:txBody>
      </p:sp>
      <p:grpSp>
        <p:nvGrpSpPr>
          <p:cNvPr id="38" name="Groupe 37">
            <a:extLst>
              <a:ext uri="{FF2B5EF4-FFF2-40B4-BE49-F238E27FC236}">
                <a16:creationId xmlns:a16="http://schemas.microsoft.com/office/drawing/2014/main" id="{994A3AA7-FEB9-B55B-7312-C3271661FE93}"/>
              </a:ext>
            </a:extLst>
          </p:cNvPr>
          <p:cNvGrpSpPr/>
          <p:nvPr/>
        </p:nvGrpSpPr>
        <p:grpSpPr>
          <a:xfrm>
            <a:off x="5695255" y="3449625"/>
            <a:ext cx="2975238" cy="922422"/>
            <a:chOff x="8005318" y="3413168"/>
            <a:chExt cx="2975238" cy="922422"/>
          </a:xfrm>
        </p:grpSpPr>
        <p:sp>
          <p:nvSpPr>
            <p:cNvPr id="35" name="Rectangle : coins arrondis 34">
              <a:extLst>
                <a:ext uri="{FF2B5EF4-FFF2-40B4-BE49-F238E27FC236}">
                  <a16:creationId xmlns:a16="http://schemas.microsoft.com/office/drawing/2014/main" id="{17CC9AD8-1C04-E467-3BA9-14D75651416B}"/>
                </a:ext>
              </a:extLst>
            </p:cNvPr>
            <p:cNvSpPr/>
            <p:nvPr/>
          </p:nvSpPr>
          <p:spPr>
            <a:xfrm>
              <a:off x="8005318" y="3413168"/>
              <a:ext cx="1966341" cy="922422"/>
            </a:xfrm>
            <a:prstGeom prst="round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ZoneTexte 36">
              <a:extLst>
                <a:ext uri="{FF2B5EF4-FFF2-40B4-BE49-F238E27FC236}">
                  <a16:creationId xmlns:a16="http://schemas.microsoft.com/office/drawing/2014/main" id="{B43F232B-95FF-8E8A-8C64-071A94A54830}"/>
                </a:ext>
              </a:extLst>
            </p:cNvPr>
            <p:cNvSpPr txBox="1"/>
            <p:nvPr/>
          </p:nvSpPr>
          <p:spPr>
            <a:xfrm>
              <a:off x="8053445" y="3736321"/>
              <a:ext cx="292711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400" dirty="0"/>
                <a:t>Self-Attention Weights</a:t>
              </a:r>
            </a:p>
          </p:txBody>
        </p:sp>
      </p:grpSp>
      <p:cxnSp>
        <p:nvCxnSpPr>
          <p:cNvPr id="40" name="Connecteur droit avec flèche 39">
            <a:extLst>
              <a:ext uri="{FF2B5EF4-FFF2-40B4-BE49-F238E27FC236}">
                <a16:creationId xmlns:a16="http://schemas.microsoft.com/office/drawing/2014/main" id="{0F3540E8-C097-9E10-97A6-760C2C84F764}"/>
              </a:ext>
            </a:extLst>
          </p:cNvPr>
          <p:cNvCxnSpPr>
            <a:stCxn id="25" idx="3"/>
            <a:endCxn id="35" idx="1"/>
          </p:cNvCxnSpPr>
          <p:nvPr/>
        </p:nvCxnSpPr>
        <p:spPr>
          <a:xfrm>
            <a:off x="4387861" y="3910474"/>
            <a:ext cx="1307394" cy="362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Connecteur droit avec flèche 41">
            <a:extLst>
              <a:ext uri="{FF2B5EF4-FFF2-40B4-BE49-F238E27FC236}">
                <a16:creationId xmlns:a16="http://schemas.microsoft.com/office/drawing/2014/main" id="{6088960B-EE5D-DD65-2848-9973A9C47AEE}"/>
              </a:ext>
            </a:extLst>
          </p:cNvPr>
          <p:cNvCxnSpPr>
            <a:stCxn id="27" idx="0"/>
            <a:endCxn id="13" idx="2"/>
          </p:cNvCxnSpPr>
          <p:nvPr/>
        </p:nvCxnSpPr>
        <p:spPr>
          <a:xfrm flipH="1" flipV="1">
            <a:off x="3337904" y="5417649"/>
            <a:ext cx="7191" cy="50514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" name="ZoneTexte 2">
            <a:extLst>
              <a:ext uri="{FF2B5EF4-FFF2-40B4-BE49-F238E27FC236}">
                <a16:creationId xmlns:a16="http://schemas.microsoft.com/office/drawing/2014/main" id="{EAFE2AA7-110E-1A87-3413-E6D7226FB2AF}"/>
              </a:ext>
            </a:extLst>
          </p:cNvPr>
          <p:cNvSpPr txBox="1"/>
          <p:nvPr/>
        </p:nvSpPr>
        <p:spPr>
          <a:xfrm>
            <a:off x="82502" y="1506022"/>
            <a:ext cx="1093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Standard</a:t>
            </a:r>
          </a:p>
        </p:txBody>
      </p:sp>
    </p:spTree>
    <p:extLst>
      <p:ext uri="{BB962C8B-B14F-4D97-AF65-F5344CB8AC3E}">
        <p14:creationId xmlns:p14="http://schemas.microsoft.com/office/powerpoint/2010/main" val="99855415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425C0A-773E-A81C-2DFD-86E360CBDE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0BB9D-3E5D-8A0F-DD69-A2B6D540D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965818" cy="1325563"/>
          </a:xfrm>
        </p:spPr>
        <p:txBody>
          <a:bodyPr>
            <a:normAutofit/>
          </a:bodyPr>
          <a:lstStyle/>
          <a:p>
            <a:r>
              <a:rPr lang="en-US" dirty="0"/>
              <a:t>PEFT: Low-Rank Adaptation (</a:t>
            </a:r>
            <a:r>
              <a:rPr lang="en-US" dirty="0" err="1"/>
              <a:t>LoRA</a:t>
            </a:r>
            <a:r>
              <a:rPr lang="en-US" dirty="0"/>
              <a:t>)</a:t>
            </a:r>
          </a:p>
        </p:txBody>
      </p:sp>
      <p:sp>
        <p:nvSpPr>
          <p:cNvPr id="13" name="Rectangle : coins arrondis 12">
            <a:extLst>
              <a:ext uri="{FF2B5EF4-FFF2-40B4-BE49-F238E27FC236}">
                <a16:creationId xmlns:a16="http://schemas.microsoft.com/office/drawing/2014/main" id="{66B43967-C640-687B-5D35-B02CD1D28F19}"/>
              </a:ext>
            </a:extLst>
          </p:cNvPr>
          <p:cNvSpPr/>
          <p:nvPr/>
        </p:nvSpPr>
        <p:spPr>
          <a:xfrm>
            <a:off x="1993804" y="1595043"/>
            <a:ext cx="2688199" cy="3822606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D30B9E4C-007A-DD53-B5D3-6D81778A84F2}"/>
              </a:ext>
            </a:extLst>
          </p:cNvPr>
          <p:cNvSpPr txBox="1"/>
          <p:nvPr/>
        </p:nvSpPr>
        <p:spPr>
          <a:xfrm>
            <a:off x="2868062" y="1897551"/>
            <a:ext cx="10166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Encoder</a:t>
            </a:r>
          </a:p>
        </p:txBody>
      </p:sp>
      <p:sp>
        <p:nvSpPr>
          <p:cNvPr id="25" name="Rectangle : coins arrondis 24">
            <a:extLst>
              <a:ext uri="{FF2B5EF4-FFF2-40B4-BE49-F238E27FC236}">
                <a16:creationId xmlns:a16="http://schemas.microsoft.com/office/drawing/2014/main" id="{E57DB985-2088-B7F2-D732-624059CAA18A}"/>
              </a:ext>
            </a:extLst>
          </p:cNvPr>
          <p:cNvSpPr/>
          <p:nvPr/>
        </p:nvSpPr>
        <p:spPr>
          <a:xfrm>
            <a:off x="2421520" y="3449263"/>
            <a:ext cx="1966341" cy="922422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B7930196-AC36-B482-0638-7FDF7C672AC5}"/>
              </a:ext>
            </a:extLst>
          </p:cNvPr>
          <p:cNvSpPr txBox="1"/>
          <p:nvPr/>
        </p:nvSpPr>
        <p:spPr>
          <a:xfrm>
            <a:off x="2568719" y="3756585"/>
            <a:ext cx="17133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Self-Attention Layer</a:t>
            </a:r>
          </a:p>
        </p:txBody>
      </p:sp>
      <p:sp>
        <p:nvSpPr>
          <p:cNvPr id="27" name="Rectangle : coins arrondis 26">
            <a:extLst>
              <a:ext uri="{FF2B5EF4-FFF2-40B4-BE49-F238E27FC236}">
                <a16:creationId xmlns:a16="http://schemas.microsoft.com/office/drawing/2014/main" id="{E564A49D-A308-39EA-8B8E-EEA7BCC9079B}"/>
              </a:ext>
            </a:extLst>
          </p:cNvPr>
          <p:cNvSpPr/>
          <p:nvPr/>
        </p:nvSpPr>
        <p:spPr>
          <a:xfrm>
            <a:off x="2421520" y="5922793"/>
            <a:ext cx="1847150" cy="508975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6F2FA8C6-B24F-53F6-3A6D-B25775B661DA}"/>
              </a:ext>
            </a:extLst>
          </p:cNvPr>
          <p:cNvSpPr txBox="1"/>
          <p:nvPr/>
        </p:nvSpPr>
        <p:spPr>
          <a:xfrm>
            <a:off x="2755148" y="5994699"/>
            <a:ext cx="13404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Embeddings</a:t>
            </a:r>
          </a:p>
        </p:txBody>
      </p:sp>
      <p:grpSp>
        <p:nvGrpSpPr>
          <p:cNvPr id="38" name="Groupe 37">
            <a:extLst>
              <a:ext uri="{FF2B5EF4-FFF2-40B4-BE49-F238E27FC236}">
                <a16:creationId xmlns:a16="http://schemas.microsoft.com/office/drawing/2014/main" id="{D537AACC-A911-1667-6301-C1F8539E0519}"/>
              </a:ext>
            </a:extLst>
          </p:cNvPr>
          <p:cNvGrpSpPr/>
          <p:nvPr/>
        </p:nvGrpSpPr>
        <p:grpSpPr>
          <a:xfrm>
            <a:off x="5695255" y="3449625"/>
            <a:ext cx="2975238" cy="922422"/>
            <a:chOff x="8005318" y="3413168"/>
            <a:chExt cx="2975238" cy="922422"/>
          </a:xfrm>
        </p:grpSpPr>
        <p:sp>
          <p:nvSpPr>
            <p:cNvPr id="35" name="Rectangle : coins arrondis 34">
              <a:extLst>
                <a:ext uri="{FF2B5EF4-FFF2-40B4-BE49-F238E27FC236}">
                  <a16:creationId xmlns:a16="http://schemas.microsoft.com/office/drawing/2014/main" id="{4EEAFCA1-21C3-01FE-BCF3-9D84F683F18A}"/>
                </a:ext>
              </a:extLst>
            </p:cNvPr>
            <p:cNvSpPr/>
            <p:nvPr/>
          </p:nvSpPr>
          <p:spPr>
            <a:xfrm>
              <a:off x="8005318" y="3413168"/>
              <a:ext cx="1966341" cy="922422"/>
            </a:xfrm>
            <a:prstGeom prst="round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ZoneTexte 36">
              <a:extLst>
                <a:ext uri="{FF2B5EF4-FFF2-40B4-BE49-F238E27FC236}">
                  <a16:creationId xmlns:a16="http://schemas.microsoft.com/office/drawing/2014/main" id="{734A5DD3-5B5E-DB56-58A3-E3E20406C95D}"/>
                </a:ext>
              </a:extLst>
            </p:cNvPr>
            <p:cNvSpPr txBox="1"/>
            <p:nvPr/>
          </p:nvSpPr>
          <p:spPr>
            <a:xfrm>
              <a:off x="8053445" y="3736321"/>
              <a:ext cx="292711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400" dirty="0"/>
                <a:t>Self-Attention Weights</a:t>
              </a:r>
            </a:p>
          </p:txBody>
        </p:sp>
      </p:grpSp>
      <p:cxnSp>
        <p:nvCxnSpPr>
          <p:cNvPr id="40" name="Connecteur droit avec flèche 39">
            <a:extLst>
              <a:ext uri="{FF2B5EF4-FFF2-40B4-BE49-F238E27FC236}">
                <a16:creationId xmlns:a16="http://schemas.microsoft.com/office/drawing/2014/main" id="{D7E5C931-568C-55E6-065B-7C15E9B67870}"/>
              </a:ext>
            </a:extLst>
          </p:cNvPr>
          <p:cNvCxnSpPr>
            <a:stCxn id="25" idx="3"/>
            <a:endCxn id="35" idx="1"/>
          </p:cNvCxnSpPr>
          <p:nvPr/>
        </p:nvCxnSpPr>
        <p:spPr>
          <a:xfrm>
            <a:off x="4387861" y="3910474"/>
            <a:ext cx="1307394" cy="362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Connecteur droit avec flèche 41">
            <a:extLst>
              <a:ext uri="{FF2B5EF4-FFF2-40B4-BE49-F238E27FC236}">
                <a16:creationId xmlns:a16="http://schemas.microsoft.com/office/drawing/2014/main" id="{21A952DF-F5C0-1BEE-5638-A0038A4E2423}"/>
              </a:ext>
            </a:extLst>
          </p:cNvPr>
          <p:cNvCxnSpPr>
            <a:stCxn id="27" idx="0"/>
            <a:endCxn id="13" idx="2"/>
          </p:cNvCxnSpPr>
          <p:nvPr/>
        </p:nvCxnSpPr>
        <p:spPr>
          <a:xfrm flipH="1" flipV="1">
            <a:off x="3337904" y="5417649"/>
            <a:ext cx="7191" cy="50514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3" name="ZoneTexte 42">
            <a:extLst>
              <a:ext uri="{FF2B5EF4-FFF2-40B4-BE49-F238E27FC236}">
                <a16:creationId xmlns:a16="http://schemas.microsoft.com/office/drawing/2014/main" id="{84676665-7C14-AACE-11B6-48449BF56CB1}"/>
              </a:ext>
            </a:extLst>
          </p:cNvPr>
          <p:cNvSpPr txBox="1"/>
          <p:nvPr/>
        </p:nvSpPr>
        <p:spPr>
          <a:xfrm>
            <a:off x="82502" y="1506022"/>
            <a:ext cx="701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/>
              <a:t>LoRA</a:t>
            </a:r>
            <a:endParaRPr lang="en-US" i="1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DA5C5209-93AB-81F2-1A83-9E5FE1975333}"/>
              </a:ext>
            </a:extLst>
          </p:cNvPr>
          <p:cNvSpPr/>
          <p:nvPr/>
        </p:nvSpPr>
        <p:spPr>
          <a:xfrm rot="10800000">
            <a:off x="8464796" y="3449263"/>
            <a:ext cx="884122" cy="127168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12489C46-AACB-4E9E-868A-C0FDBD95FF41}"/>
              </a:ext>
            </a:extLst>
          </p:cNvPr>
          <p:cNvSpPr/>
          <p:nvPr/>
        </p:nvSpPr>
        <p:spPr>
          <a:xfrm rot="5400000">
            <a:off x="7660399" y="3827740"/>
            <a:ext cx="884122" cy="127168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ZoneTexte 45">
            <a:extLst>
              <a:ext uri="{FF2B5EF4-FFF2-40B4-BE49-F238E27FC236}">
                <a16:creationId xmlns:a16="http://schemas.microsoft.com/office/drawing/2014/main" id="{617B5175-3030-0306-D7B9-645A70D92533}"/>
              </a:ext>
            </a:extLst>
          </p:cNvPr>
          <p:cNvSpPr txBox="1"/>
          <p:nvPr/>
        </p:nvSpPr>
        <p:spPr>
          <a:xfrm>
            <a:off x="7656923" y="3756585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cxnSp>
        <p:nvCxnSpPr>
          <p:cNvPr id="48" name="Connecteur droit avec flèche 47">
            <a:extLst>
              <a:ext uri="{FF2B5EF4-FFF2-40B4-BE49-F238E27FC236}">
                <a16:creationId xmlns:a16="http://schemas.microsoft.com/office/drawing/2014/main" id="{FB8876D8-7730-AD32-BB91-14BF7B777AD0}"/>
              </a:ext>
            </a:extLst>
          </p:cNvPr>
          <p:cNvCxnSpPr/>
          <p:nvPr/>
        </p:nvCxnSpPr>
        <p:spPr>
          <a:xfrm flipH="1">
            <a:off x="8965245" y="2082217"/>
            <a:ext cx="639393" cy="125224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ZoneTexte 48">
            <a:extLst>
              <a:ext uri="{FF2B5EF4-FFF2-40B4-BE49-F238E27FC236}">
                <a16:creationId xmlns:a16="http://schemas.microsoft.com/office/drawing/2014/main" id="{FF953D9D-42F9-3A80-46AF-BB5C3713CD13}"/>
              </a:ext>
            </a:extLst>
          </p:cNvPr>
          <p:cNvSpPr txBox="1"/>
          <p:nvPr/>
        </p:nvSpPr>
        <p:spPr>
          <a:xfrm>
            <a:off x="8089060" y="1686566"/>
            <a:ext cx="3264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 rank decomposition matrices</a:t>
            </a:r>
          </a:p>
        </p:txBody>
      </p:sp>
      <p:sp>
        <p:nvSpPr>
          <p:cNvPr id="50" name="ZoneTexte 49">
            <a:extLst>
              <a:ext uri="{FF2B5EF4-FFF2-40B4-BE49-F238E27FC236}">
                <a16:creationId xmlns:a16="http://schemas.microsoft.com/office/drawing/2014/main" id="{65CE4897-FBC7-384D-A1E1-265398C1ABB3}"/>
              </a:ext>
            </a:extLst>
          </p:cNvPr>
          <p:cNvSpPr txBox="1"/>
          <p:nvPr/>
        </p:nvSpPr>
        <p:spPr>
          <a:xfrm>
            <a:off x="7509999" y="5357418"/>
            <a:ext cx="3427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Train the model on </a:t>
            </a:r>
            <a:r>
              <a:rPr lang="en-US" dirty="0">
                <a:solidFill>
                  <a:schemeClr val="accent5"/>
                </a:solidFill>
              </a:rPr>
              <a:t>these weights</a:t>
            </a:r>
          </a:p>
        </p:txBody>
      </p:sp>
      <p:sp>
        <p:nvSpPr>
          <p:cNvPr id="52" name="ZoneTexte 51">
            <a:extLst>
              <a:ext uri="{FF2B5EF4-FFF2-40B4-BE49-F238E27FC236}">
                <a16:creationId xmlns:a16="http://schemas.microsoft.com/office/drawing/2014/main" id="{1CC5ADDE-CF4C-0B85-6AC5-020C21ACD010}"/>
              </a:ext>
            </a:extLst>
          </p:cNvPr>
          <p:cNvSpPr txBox="1"/>
          <p:nvPr/>
        </p:nvSpPr>
        <p:spPr>
          <a:xfrm>
            <a:off x="7928599" y="3059903"/>
            <a:ext cx="320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53" name="ZoneTexte 52">
            <a:extLst>
              <a:ext uri="{FF2B5EF4-FFF2-40B4-BE49-F238E27FC236}">
                <a16:creationId xmlns:a16="http://schemas.microsoft.com/office/drawing/2014/main" id="{0BEC41C5-C001-68BF-10BD-7615E1F72381}"/>
              </a:ext>
            </a:extLst>
          </p:cNvPr>
          <p:cNvSpPr txBox="1"/>
          <p:nvPr/>
        </p:nvSpPr>
        <p:spPr>
          <a:xfrm>
            <a:off x="9560969" y="3320605"/>
            <a:ext cx="324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54" name="ZoneTexte 53">
            <a:extLst>
              <a:ext uri="{FF2B5EF4-FFF2-40B4-BE49-F238E27FC236}">
                <a16:creationId xmlns:a16="http://schemas.microsoft.com/office/drawing/2014/main" id="{2DBB4505-C9C7-7241-AFFD-9489610B4A40}"/>
              </a:ext>
            </a:extLst>
          </p:cNvPr>
          <p:cNvSpPr txBox="1"/>
          <p:nvPr/>
        </p:nvSpPr>
        <p:spPr>
          <a:xfrm>
            <a:off x="8490292" y="3836885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 * B</a:t>
            </a:r>
          </a:p>
        </p:txBody>
      </p:sp>
    </p:spTree>
    <p:extLst>
      <p:ext uri="{BB962C8B-B14F-4D97-AF65-F5344CB8AC3E}">
        <p14:creationId xmlns:p14="http://schemas.microsoft.com/office/powerpoint/2010/main" val="171480545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DB072E-4C31-06B7-E13A-0CBB117653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9E1A0A-623B-2202-64B3-33FB0DCE65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965818" cy="1325563"/>
          </a:xfrm>
        </p:spPr>
        <p:txBody>
          <a:bodyPr>
            <a:normAutofit/>
          </a:bodyPr>
          <a:lstStyle/>
          <a:p>
            <a:r>
              <a:rPr lang="en-US" dirty="0"/>
              <a:t>PEFT: Low-Rank Adaptation (</a:t>
            </a:r>
            <a:r>
              <a:rPr lang="en-US" dirty="0" err="1"/>
              <a:t>LoRA</a:t>
            </a:r>
            <a:r>
              <a:rPr lang="en-US" dirty="0"/>
              <a:t>)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2DC63D64-388B-4538-13E7-153A820ED542}"/>
              </a:ext>
            </a:extLst>
          </p:cNvPr>
          <p:cNvSpPr txBox="1"/>
          <p:nvPr/>
        </p:nvSpPr>
        <p:spPr>
          <a:xfrm>
            <a:off x="1017528" y="1993805"/>
            <a:ext cx="3960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Base Transformer Reference Example: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34626677-FE9E-BFA5-ED41-46664F888950}"/>
              </a:ext>
            </a:extLst>
          </p:cNvPr>
          <p:cNvSpPr txBox="1"/>
          <p:nvPr/>
        </p:nvSpPr>
        <p:spPr>
          <a:xfrm>
            <a:off x="1533168" y="2530069"/>
            <a:ext cx="599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# of weights = 512 (Embedding Size) x 64 (number of layers)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F9D10521-374F-274E-06DF-D4CA1505F2D4}"/>
              </a:ext>
            </a:extLst>
          </p:cNvPr>
          <p:cNvSpPr txBox="1"/>
          <p:nvPr/>
        </p:nvSpPr>
        <p:spPr>
          <a:xfrm>
            <a:off x="1533168" y="2899401"/>
            <a:ext cx="44620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# of weights = 32 769  trainable parameters 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5F12E0B4-37E6-1A0F-BDF7-EED705471777}"/>
              </a:ext>
            </a:extLst>
          </p:cNvPr>
          <p:cNvSpPr txBox="1"/>
          <p:nvPr/>
        </p:nvSpPr>
        <p:spPr>
          <a:xfrm>
            <a:off x="1017528" y="4049601"/>
            <a:ext cx="2873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With </a:t>
            </a:r>
            <a:r>
              <a:rPr lang="en-US" dirty="0" err="1"/>
              <a:t>LoRA</a:t>
            </a:r>
            <a:r>
              <a:rPr lang="en-US" dirty="0"/>
              <a:t> of rank size r = 8 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DF54D364-5BCC-FDE5-AE2A-D19FA80A8B5D}"/>
              </a:ext>
            </a:extLst>
          </p:cNvPr>
          <p:cNvSpPr txBox="1"/>
          <p:nvPr/>
        </p:nvSpPr>
        <p:spPr>
          <a:xfrm>
            <a:off x="1787549" y="4468872"/>
            <a:ext cx="28850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  = r x 64 = 521 parameters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06FE8666-C4B3-1392-D2B4-52DD75E3F627}"/>
              </a:ext>
            </a:extLst>
          </p:cNvPr>
          <p:cNvSpPr txBox="1"/>
          <p:nvPr/>
        </p:nvSpPr>
        <p:spPr>
          <a:xfrm>
            <a:off x="1787549" y="4838204"/>
            <a:ext cx="3228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  = 512 x r = 4 096  parameters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F91FBD8D-7CFA-7D0F-62A6-DB970D1262DD}"/>
              </a:ext>
            </a:extLst>
          </p:cNvPr>
          <p:cNvSpPr txBox="1"/>
          <p:nvPr/>
        </p:nvSpPr>
        <p:spPr>
          <a:xfrm>
            <a:off x="1017528" y="5370233"/>
            <a:ext cx="5431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Total Parameters to train = 4 608 trainable parameters</a:t>
            </a:r>
          </a:p>
        </p:txBody>
      </p:sp>
      <p:cxnSp>
        <p:nvCxnSpPr>
          <p:cNvPr id="11" name="Connecteur droit avec flèche 10">
            <a:extLst>
              <a:ext uri="{FF2B5EF4-FFF2-40B4-BE49-F238E27FC236}">
                <a16:creationId xmlns:a16="http://schemas.microsoft.com/office/drawing/2014/main" id="{02099496-AF54-09E7-1297-B82E5109BB4E}"/>
              </a:ext>
            </a:extLst>
          </p:cNvPr>
          <p:cNvCxnSpPr/>
          <p:nvPr/>
        </p:nvCxnSpPr>
        <p:spPr>
          <a:xfrm>
            <a:off x="6524553" y="5568294"/>
            <a:ext cx="135441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" name="ZoneTexte 11">
            <a:extLst>
              <a:ext uri="{FF2B5EF4-FFF2-40B4-BE49-F238E27FC236}">
                <a16:creationId xmlns:a16="http://schemas.microsoft.com/office/drawing/2014/main" id="{632D22F3-7DCC-B7EC-6EE5-B816A93580E3}"/>
              </a:ext>
            </a:extLst>
          </p:cNvPr>
          <p:cNvSpPr txBox="1"/>
          <p:nvPr/>
        </p:nvSpPr>
        <p:spPr>
          <a:xfrm>
            <a:off x="8016470" y="5383628"/>
            <a:ext cx="3013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/>
                </a:solidFill>
              </a:rPr>
              <a:t>86%</a:t>
            </a:r>
            <a:r>
              <a:rPr lang="en-US" dirty="0">
                <a:solidFill>
                  <a:schemeClr val="accent5"/>
                </a:solidFill>
              </a:rPr>
              <a:t> less parameters to train</a:t>
            </a:r>
          </a:p>
        </p:txBody>
      </p:sp>
    </p:spTree>
    <p:extLst>
      <p:ext uri="{BB962C8B-B14F-4D97-AF65-F5344CB8AC3E}">
        <p14:creationId xmlns:p14="http://schemas.microsoft.com/office/powerpoint/2010/main" val="2907927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7" grpId="0"/>
      <p:bldP spid="8" grpId="0"/>
      <p:bldP spid="9" grpId="0"/>
      <p:bldP spid="12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143B08-6E41-461B-4601-7531E66FA7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E1282-2B26-4F93-FEDF-F39E193FD2B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RHLF &amp; Model Evaluation </a:t>
            </a:r>
          </a:p>
        </p:txBody>
      </p:sp>
    </p:spTree>
    <p:extLst>
      <p:ext uri="{BB962C8B-B14F-4D97-AF65-F5344CB8AC3E}">
        <p14:creationId xmlns:p14="http://schemas.microsoft.com/office/powerpoint/2010/main" val="60447473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25A52D-6E11-B512-E142-A21B320928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3F50C4-DD38-A95E-D345-7706D09843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872701" cy="1325563"/>
          </a:xfrm>
        </p:spPr>
        <p:txBody>
          <a:bodyPr/>
          <a:lstStyle/>
          <a:p>
            <a:r>
              <a:rPr lang="en-US" dirty="0"/>
              <a:t>Definition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8475039-F663-E0EF-69DE-DB03CE53C966}"/>
              </a:ext>
            </a:extLst>
          </p:cNvPr>
          <p:cNvSpPr txBox="1"/>
          <p:nvPr/>
        </p:nvSpPr>
        <p:spPr>
          <a:xfrm>
            <a:off x="847284" y="2842736"/>
            <a:ext cx="6271109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u="sng" dirty="0">
                <a:solidFill>
                  <a:schemeClr val="tx1"/>
                </a:solidFill>
              </a:rPr>
              <a:t>RLHF (</a:t>
            </a:r>
            <a:r>
              <a:rPr lang="en-US" b="1" u="sng" dirty="0" err="1">
                <a:solidFill>
                  <a:schemeClr val="tx1"/>
                </a:solidFill>
              </a:rPr>
              <a:t>Renforcement</a:t>
            </a:r>
            <a:r>
              <a:rPr lang="en-US" b="1" u="sng" dirty="0">
                <a:solidFill>
                  <a:schemeClr val="tx1"/>
                </a:solidFill>
              </a:rPr>
              <a:t> Learning from Human Feedback)</a:t>
            </a:r>
            <a:r>
              <a:rPr lang="en-US" dirty="0">
                <a:solidFill>
                  <a:schemeClr val="tx1"/>
                </a:solidFill>
              </a:rPr>
              <a:t>: </a:t>
            </a:r>
            <a:r>
              <a:rPr lang="fr-FR" dirty="0" err="1"/>
              <a:t>is</a:t>
            </a:r>
            <a:r>
              <a:rPr lang="fr-FR" dirty="0"/>
              <a:t> a machine </a:t>
            </a:r>
            <a:r>
              <a:rPr lang="fr-FR" dirty="0" err="1"/>
              <a:t>learning</a:t>
            </a:r>
            <a:r>
              <a:rPr lang="fr-FR" dirty="0"/>
              <a:t> </a:t>
            </a:r>
            <a:r>
              <a:rPr lang="fr-FR" dirty="0" err="1"/>
              <a:t>approach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combines </a:t>
            </a:r>
            <a:r>
              <a:rPr lang="fr-FR" dirty="0" err="1"/>
              <a:t>reinforcement</a:t>
            </a:r>
            <a:r>
              <a:rPr lang="fr-FR" dirty="0"/>
              <a:t> </a:t>
            </a:r>
            <a:r>
              <a:rPr lang="fr-FR" dirty="0" err="1"/>
              <a:t>learning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human-provided</a:t>
            </a:r>
            <a:r>
              <a:rPr lang="fr-FR" dirty="0"/>
              <a:t> </a:t>
            </a:r>
            <a:r>
              <a:rPr lang="fr-FR" dirty="0" err="1"/>
              <a:t>evaluations</a:t>
            </a:r>
            <a:r>
              <a:rPr lang="fr-FR" dirty="0"/>
              <a:t> or </a:t>
            </a:r>
            <a:r>
              <a:rPr lang="fr-FR" dirty="0" err="1"/>
              <a:t>preferences</a:t>
            </a:r>
            <a:r>
              <a:rPr lang="fr-FR" dirty="0"/>
              <a:t> to guide and </a:t>
            </a:r>
            <a:r>
              <a:rPr lang="fr-FR" dirty="0" err="1"/>
              <a:t>improve</a:t>
            </a:r>
            <a:r>
              <a:rPr lang="fr-FR" dirty="0"/>
              <a:t> a </a:t>
            </a:r>
            <a:r>
              <a:rPr lang="fr-FR" dirty="0" err="1"/>
              <a:t>model's</a:t>
            </a:r>
            <a:r>
              <a:rPr lang="fr-FR" dirty="0"/>
              <a:t> </a:t>
            </a:r>
            <a:r>
              <a:rPr lang="fr-FR" dirty="0" err="1"/>
              <a:t>behavior</a:t>
            </a:r>
            <a:r>
              <a:rPr lang="fr-FR" dirty="0"/>
              <a:t> </a:t>
            </a:r>
            <a:r>
              <a:rPr lang="fr-FR" dirty="0" err="1"/>
              <a:t>toward</a:t>
            </a:r>
            <a:r>
              <a:rPr lang="fr-FR" dirty="0"/>
              <a:t> </a:t>
            </a:r>
            <a:r>
              <a:rPr lang="fr-FR" dirty="0" err="1"/>
              <a:t>desired</a:t>
            </a:r>
            <a:r>
              <a:rPr lang="fr-FR" dirty="0"/>
              <a:t> </a:t>
            </a:r>
            <a:r>
              <a:rPr lang="fr-FR" dirty="0" err="1"/>
              <a:t>outcomes</a:t>
            </a:r>
            <a:r>
              <a:rPr lang="fr-FR" dirty="0"/>
              <a:t>.</a:t>
            </a:r>
            <a:endParaRPr lang="en-US" dirty="0"/>
          </a:p>
        </p:txBody>
      </p:sp>
      <p:sp>
        <p:nvSpPr>
          <p:cNvPr id="4" name="AutoShape 2" descr="Training from scratch vs fine-tuning pretrained network. Utilizing fine-tuning approach using ImageNet weights has resulted into substantial improvement in classification performance as shown in the graph">
            <a:extLst>
              <a:ext uri="{FF2B5EF4-FFF2-40B4-BE49-F238E27FC236}">
                <a16:creationId xmlns:a16="http://schemas.microsoft.com/office/drawing/2014/main" id="{52131E87-D926-1CB3-65CB-973DFEA6E4A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Graphique 7" descr="Groupe avec un remplissage uni">
            <a:extLst>
              <a:ext uri="{FF2B5EF4-FFF2-40B4-BE49-F238E27FC236}">
                <a16:creationId xmlns:a16="http://schemas.microsoft.com/office/drawing/2014/main" id="{536AB73B-C6C0-AADF-BBED-3A88F07F0C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481789" y="2971800"/>
            <a:ext cx="914400" cy="914400"/>
          </a:xfrm>
          <a:prstGeom prst="rect">
            <a:avLst/>
          </a:prstGeom>
        </p:spPr>
      </p:pic>
      <p:pic>
        <p:nvPicPr>
          <p:cNvPr id="10" name="Graphique 9" descr="Ordinateur portable avec un remplissage uni">
            <a:extLst>
              <a:ext uri="{FF2B5EF4-FFF2-40B4-BE49-F238E27FC236}">
                <a16:creationId xmlns:a16="http://schemas.microsoft.com/office/drawing/2014/main" id="{074550B1-E39D-B040-B26B-1DC4ADC424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418334" y="297180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9116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CE6084-C3BE-959D-431C-7462901558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D9B8A-184C-505D-D2E1-AC14DBACF8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872701" cy="1325563"/>
          </a:xfrm>
        </p:spPr>
        <p:txBody>
          <a:bodyPr/>
          <a:lstStyle/>
          <a:p>
            <a:r>
              <a:rPr lang="en-US" dirty="0"/>
              <a:t>Why RLHF ?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7CC76FAA-89DD-D22F-F226-B18A7CB44CC1}"/>
              </a:ext>
            </a:extLst>
          </p:cNvPr>
          <p:cNvSpPr txBox="1"/>
          <p:nvPr/>
        </p:nvSpPr>
        <p:spPr>
          <a:xfrm>
            <a:off x="6147311" y="5732505"/>
            <a:ext cx="2366353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700" b="1" dirty="0"/>
              <a:t>Source: </a:t>
            </a:r>
            <a:r>
              <a:rPr lang="fr-FR" sz="700" b="1" dirty="0">
                <a:hlinkClick r:id="rId3"/>
              </a:rPr>
              <a:t>Learning to </a:t>
            </a:r>
            <a:r>
              <a:rPr lang="fr-FR" sz="700" b="1" dirty="0" err="1">
                <a:hlinkClick r:id="rId3"/>
              </a:rPr>
              <a:t>summarize</a:t>
            </a:r>
            <a:r>
              <a:rPr lang="fr-FR" sz="700" b="1" dirty="0">
                <a:hlinkClick r:id="rId3"/>
              </a:rPr>
              <a:t> </a:t>
            </a:r>
            <a:r>
              <a:rPr lang="fr-FR" sz="700" b="1" dirty="0" err="1">
                <a:hlinkClick r:id="rId3"/>
              </a:rPr>
              <a:t>from</a:t>
            </a:r>
            <a:r>
              <a:rPr lang="fr-FR" sz="700" b="1" dirty="0">
                <a:hlinkClick r:id="rId3"/>
              </a:rPr>
              <a:t> </a:t>
            </a:r>
            <a:r>
              <a:rPr lang="fr-FR" sz="700" b="1" dirty="0" err="1">
                <a:hlinkClick r:id="rId3"/>
              </a:rPr>
              <a:t>human</a:t>
            </a:r>
            <a:r>
              <a:rPr lang="fr-FR" sz="700" b="1" dirty="0">
                <a:hlinkClick r:id="rId3"/>
              </a:rPr>
              <a:t> feedback</a:t>
            </a:r>
            <a:endParaRPr lang="fr-FR" sz="700" b="1" dirty="0"/>
          </a:p>
        </p:txBody>
      </p:sp>
      <p:sp>
        <p:nvSpPr>
          <p:cNvPr id="4" name="AutoShape 2" descr="Training from scratch vs fine-tuning pretrained network. Utilizing fine-tuning approach using ImageNet weights has resulted into substantial improvement in classification performance as shown in the graph">
            <a:extLst>
              <a:ext uri="{FF2B5EF4-FFF2-40B4-BE49-F238E27FC236}">
                <a16:creationId xmlns:a16="http://schemas.microsoft.com/office/drawing/2014/main" id="{6D7B5068-4F4E-F3A6-C4A6-C41785946FB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31D9F686-5571-5B19-2E7C-64D3D54023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6627" y="1287116"/>
            <a:ext cx="6121400" cy="410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87109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59D03B-615C-0C2C-49BA-3DD582B509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37FDD-4A59-8EC0-C916-9E43FA395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872701" cy="1325563"/>
          </a:xfrm>
        </p:spPr>
        <p:txBody>
          <a:bodyPr/>
          <a:lstStyle/>
          <a:p>
            <a:r>
              <a:rPr lang="en-US" dirty="0"/>
              <a:t>RLHF</a:t>
            </a:r>
          </a:p>
        </p:txBody>
      </p:sp>
      <p:sp>
        <p:nvSpPr>
          <p:cNvPr id="4" name="AutoShape 2" descr="Training from scratch vs fine-tuning pretrained network. Utilizing fine-tuning approach using ImageNet weights has resulted into substantial improvement in classification performance as shown in the graph">
            <a:extLst>
              <a:ext uri="{FF2B5EF4-FFF2-40B4-BE49-F238E27FC236}">
                <a16:creationId xmlns:a16="http://schemas.microsoft.com/office/drawing/2014/main" id="{3881C46B-B238-A9C0-C767-98C240372A3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871028" y="2812143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3E67EA9D-B5B0-3C69-5808-FBDCD34A95E7}"/>
              </a:ext>
            </a:extLst>
          </p:cNvPr>
          <p:cNvSpPr/>
          <p:nvPr/>
        </p:nvSpPr>
        <p:spPr>
          <a:xfrm>
            <a:off x="1421822" y="2142996"/>
            <a:ext cx="1877245" cy="1338294"/>
          </a:xfrm>
          <a:prstGeom prst="roundRect">
            <a:avLst/>
          </a:prstGeom>
          <a:gradFill flip="none" rotWithShape="1">
            <a:gsLst>
              <a:gs pos="0">
                <a:schemeClr val="accent5">
                  <a:tint val="66000"/>
                  <a:satMod val="160000"/>
                </a:schemeClr>
              </a:gs>
              <a:gs pos="50000">
                <a:schemeClr val="accent5">
                  <a:tint val="44500"/>
                  <a:satMod val="160000"/>
                </a:schemeClr>
              </a:gs>
              <a:gs pos="100000">
                <a:schemeClr val="accent5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50800"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Fine-tuned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LLM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36D6AE5A-8D06-BB44-974C-E4C5F5309C34}"/>
              </a:ext>
            </a:extLst>
          </p:cNvPr>
          <p:cNvSpPr/>
          <p:nvPr/>
        </p:nvSpPr>
        <p:spPr>
          <a:xfrm>
            <a:off x="8548336" y="2142996"/>
            <a:ext cx="1877245" cy="1338294"/>
          </a:xfrm>
          <a:prstGeom prst="roundRect">
            <a:avLst/>
          </a:prstGeom>
          <a:gradFill flip="none" rotWithShape="1">
            <a:gsLst>
              <a:gs pos="0">
                <a:schemeClr val="accent5">
                  <a:tint val="66000"/>
                  <a:satMod val="160000"/>
                </a:schemeClr>
              </a:gs>
              <a:gs pos="50000">
                <a:schemeClr val="accent5">
                  <a:tint val="44500"/>
                  <a:satMod val="160000"/>
                </a:schemeClr>
              </a:gs>
              <a:gs pos="100000">
                <a:schemeClr val="accent5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50800"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Human Aligned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LLM</a:t>
            </a:r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240552E1-B14F-6132-96D5-76C38D0510EB}"/>
              </a:ext>
            </a:extLst>
          </p:cNvPr>
          <p:cNvSpPr/>
          <p:nvPr/>
        </p:nvSpPr>
        <p:spPr>
          <a:xfrm>
            <a:off x="4865913" y="2325169"/>
            <a:ext cx="2315029" cy="97394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RLHF</a:t>
            </a:r>
          </a:p>
        </p:txBody>
      </p:sp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id="{A2EBFA78-A9A9-203B-7FF0-8CEA4383D462}"/>
              </a:ext>
            </a:extLst>
          </p:cNvPr>
          <p:cNvCxnSpPr>
            <a:stCxn id="5" idx="3"/>
            <a:endCxn id="7" idx="1"/>
          </p:cNvCxnSpPr>
          <p:nvPr/>
        </p:nvCxnSpPr>
        <p:spPr>
          <a:xfrm>
            <a:off x="3299067" y="2812143"/>
            <a:ext cx="156684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avec flèche 10">
            <a:extLst>
              <a:ext uri="{FF2B5EF4-FFF2-40B4-BE49-F238E27FC236}">
                <a16:creationId xmlns:a16="http://schemas.microsoft.com/office/drawing/2014/main" id="{5E094981-5500-4763-D4DD-98892315614E}"/>
              </a:ext>
            </a:extLst>
          </p:cNvPr>
          <p:cNvCxnSpPr/>
          <p:nvPr/>
        </p:nvCxnSpPr>
        <p:spPr>
          <a:xfrm>
            <a:off x="6981490" y="2812142"/>
            <a:ext cx="156684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ZoneTexte 11">
            <a:extLst>
              <a:ext uri="{FF2B5EF4-FFF2-40B4-BE49-F238E27FC236}">
                <a16:creationId xmlns:a16="http://schemas.microsoft.com/office/drawing/2014/main" id="{8238D9F0-491E-41F5-3E4B-3204DA3EDAE9}"/>
              </a:ext>
            </a:extLst>
          </p:cNvPr>
          <p:cNvSpPr txBox="1"/>
          <p:nvPr/>
        </p:nvSpPr>
        <p:spPr>
          <a:xfrm>
            <a:off x="1421822" y="4862286"/>
            <a:ext cx="48951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Goal </a:t>
            </a:r>
            <a:r>
              <a:rPr lang="en-US" dirty="0"/>
              <a:t>: Maximize </a:t>
            </a:r>
            <a:r>
              <a:rPr lang="en-US" dirty="0" err="1"/>
              <a:t>Helpfuless</a:t>
            </a:r>
            <a:r>
              <a:rPr lang="en-US" dirty="0"/>
              <a:t>, Honesty, Harmless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90FC92BC-C851-0EEA-E9B3-41E2AE143A35}"/>
              </a:ext>
            </a:extLst>
          </p:cNvPr>
          <p:cNvSpPr txBox="1"/>
          <p:nvPr/>
        </p:nvSpPr>
        <p:spPr>
          <a:xfrm>
            <a:off x="7901609" y="-7951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65225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0A9FAC-E37D-9625-C124-9794D91A6C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045B5-B559-23A4-EEBE-6DD9C6F13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872701" cy="1325563"/>
          </a:xfrm>
        </p:spPr>
        <p:txBody>
          <a:bodyPr/>
          <a:lstStyle/>
          <a:p>
            <a:r>
              <a:rPr lang="en-US" dirty="0"/>
              <a:t>RLHF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421DF1D9-610A-213E-92BC-51F20A9D1A14}"/>
              </a:ext>
            </a:extLst>
          </p:cNvPr>
          <p:cNvSpPr txBox="1"/>
          <p:nvPr/>
        </p:nvSpPr>
        <p:spPr>
          <a:xfrm>
            <a:off x="7286605" y="491652"/>
            <a:ext cx="48951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Goal </a:t>
            </a:r>
            <a:r>
              <a:rPr lang="en-US" dirty="0"/>
              <a:t>: Maximize </a:t>
            </a:r>
            <a:r>
              <a:rPr lang="en-US" dirty="0" err="1"/>
              <a:t>Helpfuless</a:t>
            </a:r>
            <a:r>
              <a:rPr lang="en-US" dirty="0"/>
              <a:t>, Honesty, Harmless</a:t>
            </a:r>
          </a:p>
        </p:txBody>
      </p: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5DCF8C39-E299-3E02-2F7C-55EBCC5F11E3}"/>
              </a:ext>
            </a:extLst>
          </p:cNvPr>
          <p:cNvGrpSpPr/>
          <p:nvPr/>
        </p:nvGrpSpPr>
        <p:grpSpPr>
          <a:xfrm>
            <a:off x="754145" y="2047174"/>
            <a:ext cx="1751826" cy="1283732"/>
            <a:chOff x="754145" y="2010594"/>
            <a:chExt cx="1751826" cy="1283732"/>
          </a:xfrm>
        </p:grpSpPr>
        <p:pic>
          <p:nvPicPr>
            <p:cNvPr id="8" name="Graphique 7" descr="Liste de contrôle avec un remplissage uni">
              <a:extLst>
                <a:ext uri="{FF2B5EF4-FFF2-40B4-BE49-F238E27FC236}">
                  <a16:creationId xmlns:a16="http://schemas.microsoft.com/office/drawing/2014/main" id="{EF4570CD-4D0F-EE58-6D8E-7D8FB9D4ED8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095080" y="2010594"/>
              <a:ext cx="914400" cy="914400"/>
            </a:xfrm>
            <a:prstGeom prst="rect">
              <a:avLst/>
            </a:prstGeom>
          </p:spPr>
        </p:pic>
        <p:sp>
          <p:nvSpPr>
            <p:cNvPr id="9" name="ZoneTexte 8">
              <a:extLst>
                <a:ext uri="{FF2B5EF4-FFF2-40B4-BE49-F238E27FC236}">
                  <a16:creationId xmlns:a16="http://schemas.microsoft.com/office/drawing/2014/main" id="{D37D8A95-AD26-87E0-469A-3B5040D86EE0}"/>
                </a:ext>
              </a:extLst>
            </p:cNvPr>
            <p:cNvSpPr txBox="1"/>
            <p:nvPr/>
          </p:nvSpPr>
          <p:spPr>
            <a:xfrm>
              <a:off x="754145" y="2924994"/>
              <a:ext cx="17518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Prompt Dataset</a:t>
              </a:r>
            </a:p>
          </p:txBody>
        </p:sp>
      </p:grpSp>
      <p:sp>
        <p:nvSpPr>
          <p:cNvPr id="13" name="Rectangle : coins arrondis 12">
            <a:extLst>
              <a:ext uri="{FF2B5EF4-FFF2-40B4-BE49-F238E27FC236}">
                <a16:creationId xmlns:a16="http://schemas.microsoft.com/office/drawing/2014/main" id="{76E6D676-5545-3353-910F-04A606A4FF41}"/>
              </a:ext>
            </a:extLst>
          </p:cNvPr>
          <p:cNvSpPr/>
          <p:nvPr/>
        </p:nvSpPr>
        <p:spPr>
          <a:xfrm>
            <a:off x="4470737" y="1914163"/>
            <a:ext cx="1877245" cy="1338294"/>
          </a:xfrm>
          <a:prstGeom prst="roundRect">
            <a:avLst/>
          </a:prstGeom>
          <a:gradFill flip="none" rotWithShape="1">
            <a:gsLst>
              <a:gs pos="0">
                <a:schemeClr val="accent5">
                  <a:tint val="66000"/>
                  <a:satMod val="160000"/>
                </a:schemeClr>
              </a:gs>
              <a:gs pos="50000">
                <a:schemeClr val="accent5">
                  <a:tint val="44500"/>
                  <a:satMod val="160000"/>
                </a:schemeClr>
              </a:gs>
              <a:gs pos="100000">
                <a:schemeClr val="accent5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50800"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Fine-tuned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LLM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(updated by fb)</a:t>
            </a:r>
          </a:p>
        </p:txBody>
      </p:sp>
      <p:sp>
        <p:nvSpPr>
          <p:cNvPr id="14" name="Rectangle : coins arrondis 13">
            <a:extLst>
              <a:ext uri="{FF2B5EF4-FFF2-40B4-BE49-F238E27FC236}">
                <a16:creationId xmlns:a16="http://schemas.microsoft.com/office/drawing/2014/main" id="{594B81E7-B0A4-C7B4-796B-647B2BC09E37}"/>
              </a:ext>
            </a:extLst>
          </p:cNvPr>
          <p:cNvSpPr/>
          <p:nvPr/>
        </p:nvSpPr>
        <p:spPr>
          <a:xfrm>
            <a:off x="8701051" y="2096337"/>
            <a:ext cx="2315029" cy="97394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RL Proximal Policy Optimization (PPO) Algorithm</a:t>
            </a:r>
          </a:p>
        </p:txBody>
      </p:sp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41401F6F-044C-BF4D-A3EB-B04D169877EF}"/>
              </a:ext>
            </a:extLst>
          </p:cNvPr>
          <p:cNvSpPr/>
          <p:nvPr/>
        </p:nvSpPr>
        <p:spPr>
          <a:xfrm>
            <a:off x="6547176" y="4537093"/>
            <a:ext cx="1877245" cy="133829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 w="508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Reward model</a:t>
            </a:r>
          </a:p>
        </p:txBody>
      </p:sp>
      <p:cxnSp>
        <p:nvCxnSpPr>
          <p:cNvPr id="18" name="Connecteur droit avec flèche 17">
            <a:extLst>
              <a:ext uri="{FF2B5EF4-FFF2-40B4-BE49-F238E27FC236}">
                <a16:creationId xmlns:a16="http://schemas.microsoft.com/office/drawing/2014/main" id="{36C02590-A0ED-F11C-E386-7F360E2485FC}"/>
              </a:ext>
            </a:extLst>
          </p:cNvPr>
          <p:cNvCxnSpPr/>
          <p:nvPr/>
        </p:nvCxnSpPr>
        <p:spPr>
          <a:xfrm>
            <a:off x="2009480" y="2583310"/>
            <a:ext cx="236455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Connecteur en angle 20">
            <a:extLst>
              <a:ext uri="{FF2B5EF4-FFF2-40B4-BE49-F238E27FC236}">
                <a16:creationId xmlns:a16="http://schemas.microsoft.com/office/drawing/2014/main" id="{D4D419BD-DC51-1C62-D5F9-1139920ACE7C}"/>
              </a:ext>
            </a:extLst>
          </p:cNvPr>
          <p:cNvCxnSpPr>
            <a:stCxn id="13" idx="2"/>
            <a:endCxn id="15" idx="1"/>
          </p:cNvCxnSpPr>
          <p:nvPr/>
        </p:nvCxnSpPr>
        <p:spPr>
          <a:xfrm rot="16200000" flipH="1">
            <a:off x="5001377" y="3660440"/>
            <a:ext cx="1953783" cy="1137816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Connecteur en angle 21">
            <a:extLst>
              <a:ext uri="{FF2B5EF4-FFF2-40B4-BE49-F238E27FC236}">
                <a16:creationId xmlns:a16="http://schemas.microsoft.com/office/drawing/2014/main" id="{DFE79176-E611-1661-B534-5548CA3F2882}"/>
              </a:ext>
            </a:extLst>
          </p:cNvPr>
          <p:cNvCxnSpPr>
            <a:cxnSpLocks/>
            <a:stCxn id="15" idx="3"/>
            <a:endCxn id="14" idx="2"/>
          </p:cNvCxnSpPr>
          <p:nvPr/>
        </p:nvCxnSpPr>
        <p:spPr>
          <a:xfrm flipV="1">
            <a:off x="8424421" y="3070284"/>
            <a:ext cx="1434145" cy="2135956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Connecteur droit avec flèche 25">
            <a:extLst>
              <a:ext uri="{FF2B5EF4-FFF2-40B4-BE49-F238E27FC236}">
                <a16:creationId xmlns:a16="http://schemas.microsoft.com/office/drawing/2014/main" id="{0E99200F-ACAA-80E0-2D07-CBE27201DA7C}"/>
              </a:ext>
            </a:extLst>
          </p:cNvPr>
          <p:cNvCxnSpPr>
            <a:stCxn id="14" idx="1"/>
            <a:endCxn id="13" idx="3"/>
          </p:cNvCxnSpPr>
          <p:nvPr/>
        </p:nvCxnSpPr>
        <p:spPr>
          <a:xfrm flipH="1" flipV="1">
            <a:off x="6347982" y="2583310"/>
            <a:ext cx="2353069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7" name="ZoneTexte 26">
            <a:extLst>
              <a:ext uri="{FF2B5EF4-FFF2-40B4-BE49-F238E27FC236}">
                <a16:creationId xmlns:a16="http://schemas.microsoft.com/office/drawing/2014/main" id="{E8BD38FB-71A3-C95C-183F-931DC54B8731}"/>
              </a:ext>
            </a:extLst>
          </p:cNvPr>
          <p:cNvSpPr txBox="1"/>
          <p:nvPr/>
        </p:nvSpPr>
        <p:spPr>
          <a:xfrm>
            <a:off x="936566" y="3342429"/>
            <a:ext cx="13704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“ A dog is…“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92C5B151-44F2-5873-AE55-56F2CFBC6672}"/>
              </a:ext>
            </a:extLst>
          </p:cNvPr>
          <p:cNvSpPr txBox="1"/>
          <p:nvPr/>
        </p:nvSpPr>
        <p:spPr>
          <a:xfrm>
            <a:off x="4280513" y="3278382"/>
            <a:ext cx="26918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“ …human’s best friends“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269615FD-FA18-8266-6761-9075176FAC24}"/>
              </a:ext>
            </a:extLst>
          </p:cNvPr>
          <p:cNvSpPr txBox="1"/>
          <p:nvPr/>
        </p:nvSpPr>
        <p:spPr>
          <a:xfrm>
            <a:off x="8701051" y="4836908"/>
            <a:ext cx="744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+2,86</a:t>
            </a: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364159BB-C983-5E31-9689-DB6FFFDC9075}"/>
              </a:ext>
            </a:extLst>
          </p:cNvPr>
          <p:cNvSpPr txBox="1"/>
          <p:nvPr/>
        </p:nvSpPr>
        <p:spPr>
          <a:xfrm>
            <a:off x="6775235" y="2175646"/>
            <a:ext cx="17316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Update weights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40F774A1-2828-2B21-3E99-0DCF2EBCEBEF}"/>
              </a:ext>
            </a:extLst>
          </p:cNvPr>
          <p:cNvSpPr txBox="1"/>
          <p:nvPr/>
        </p:nvSpPr>
        <p:spPr>
          <a:xfrm>
            <a:off x="9935852" y="6181682"/>
            <a:ext cx="18101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5"/>
              </a:rPr>
              <a:t>Read about PPO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12398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4DE4FA-D145-85AA-56DB-E3A83A342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Ingestion Phase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FF6CDDF-735E-9655-DA33-4A42C3BC746C}"/>
              </a:ext>
            </a:extLst>
          </p:cNvPr>
          <p:cNvSpPr/>
          <p:nvPr/>
        </p:nvSpPr>
        <p:spPr>
          <a:xfrm>
            <a:off x="1966714" y="1874718"/>
            <a:ext cx="1400783" cy="80415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6FE430D-9DF9-32C0-2995-BB32B6CB7F9D}"/>
              </a:ext>
            </a:extLst>
          </p:cNvPr>
          <p:cNvSpPr/>
          <p:nvPr/>
        </p:nvSpPr>
        <p:spPr>
          <a:xfrm>
            <a:off x="1966714" y="2759935"/>
            <a:ext cx="1400783" cy="80415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0F7E8E5-5D09-42CB-1F00-A0B5EA6C1B73}"/>
              </a:ext>
            </a:extLst>
          </p:cNvPr>
          <p:cNvSpPr/>
          <p:nvPr/>
        </p:nvSpPr>
        <p:spPr>
          <a:xfrm>
            <a:off x="1966714" y="3645152"/>
            <a:ext cx="1400783" cy="80415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917B24-5874-3CA3-22F3-9A8E0190C35C}"/>
              </a:ext>
            </a:extLst>
          </p:cNvPr>
          <p:cNvSpPr txBox="1"/>
          <p:nvPr/>
        </p:nvSpPr>
        <p:spPr>
          <a:xfrm>
            <a:off x="2145054" y="1907462"/>
            <a:ext cx="104410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-----------</a:t>
            </a:r>
          </a:p>
          <a:p>
            <a:r>
              <a:rPr lang="en-US" sz="1400" dirty="0"/>
              <a:t>--------------</a:t>
            </a:r>
          </a:p>
          <a:p>
            <a:r>
              <a:rPr lang="en-US" sz="1400" dirty="0"/>
              <a:t>------------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53C9785-A19D-C61F-037E-9F3B29FA31F2}"/>
              </a:ext>
            </a:extLst>
          </p:cNvPr>
          <p:cNvSpPr txBox="1"/>
          <p:nvPr/>
        </p:nvSpPr>
        <p:spPr>
          <a:xfrm>
            <a:off x="2145054" y="2759935"/>
            <a:ext cx="104410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-----------</a:t>
            </a:r>
          </a:p>
          <a:p>
            <a:r>
              <a:rPr lang="en-US" sz="1400" dirty="0"/>
              <a:t>--------------</a:t>
            </a:r>
          </a:p>
          <a:p>
            <a:r>
              <a:rPr lang="en-US" sz="1400" dirty="0"/>
              <a:t>------------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24CB45-3A72-0CCA-B28A-4F97D49F06AD}"/>
              </a:ext>
            </a:extLst>
          </p:cNvPr>
          <p:cNvSpPr txBox="1"/>
          <p:nvPr/>
        </p:nvSpPr>
        <p:spPr>
          <a:xfrm>
            <a:off x="2145054" y="3635424"/>
            <a:ext cx="104410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-----------</a:t>
            </a:r>
          </a:p>
          <a:p>
            <a:r>
              <a:rPr lang="en-US" sz="1400" dirty="0"/>
              <a:t>--------------</a:t>
            </a:r>
          </a:p>
          <a:p>
            <a:r>
              <a:rPr lang="en-US" sz="1400" dirty="0"/>
              <a:t>------------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8C4F937-F366-C43A-C5DF-5DB955FA08BE}"/>
              </a:ext>
            </a:extLst>
          </p:cNvPr>
          <p:cNvSpPr/>
          <p:nvPr/>
        </p:nvSpPr>
        <p:spPr>
          <a:xfrm>
            <a:off x="4424569" y="1871450"/>
            <a:ext cx="1400783" cy="220175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-----------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B5762595-C42F-B9E5-71FB-2D00AD0BB535}"/>
              </a:ext>
            </a:extLst>
          </p:cNvPr>
          <p:cNvSpPr/>
          <p:nvPr/>
        </p:nvSpPr>
        <p:spPr>
          <a:xfrm>
            <a:off x="4424569" y="2163438"/>
            <a:ext cx="1400783" cy="220175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--------------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6B17254B-D46D-A48A-3B99-1BB0885BA6EA}"/>
              </a:ext>
            </a:extLst>
          </p:cNvPr>
          <p:cNvSpPr/>
          <p:nvPr/>
        </p:nvSpPr>
        <p:spPr>
          <a:xfrm>
            <a:off x="4424569" y="2452040"/>
            <a:ext cx="1400783" cy="220175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------------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779E440-FD66-223B-19CD-49D1A9D965FA}"/>
              </a:ext>
            </a:extLst>
          </p:cNvPr>
          <p:cNvSpPr/>
          <p:nvPr/>
        </p:nvSpPr>
        <p:spPr>
          <a:xfrm>
            <a:off x="6405769" y="2904549"/>
            <a:ext cx="2555132" cy="53826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Embeddings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B84184BF-3049-F014-C0A6-043830845D60}"/>
              </a:ext>
            </a:extLst>
          </p:cNvPr>
          <p:cNvSpPr/>
          <p:nvPr/>
        </p:nvSpPr>
        <p:spPr>
          <a:xfrm>
            <a:off x="9401892" y="2701568"/>
            <a:ext cx="1031132" cy="94358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Index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74340319-EEF8-B65B-2122-E1EE6E7E7928}"/>
              </a:ext>
            </a:extLst>
          </p:cNvPr>
          <p:cNvSpPr/>
          <p:nvPr/>
        </p:nvSpPr>
        <p:spPr>
          <a:xfrm>
            <a:off x="4424569" y="2759907"/>
            <a:ext cx="1400783" cy="220175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-----------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E29540AF-3784-669A-49F7-FF8B35A271D9}"/>
              </a:ext>
            </a:extLst>
          </p:cNvPr>
          <p:cNvSpPr/>
          <p:nvPr/>
        </p:nvSpPr>
        <p:spPr>
          <a:xfrm>
            <a:off x="4424569" y="3051895"/>
            <a:ext cx="1400783" cy="220175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--------------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9A2AAA04-748F-2E3C-A933-ABC72641A05B}"/>
              </a:ext>
            </a:extLst>
          </p:cNvPr>
          <p:cNvSpPr/>
          <p:nvPr/>
        </p:nvSpPr>
        <p:spPr>
          <a:xfrm>
            <a:off x="4424569" y="3340497"/>
            <a:ext cx="1400783" cy="220175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------------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9769A0AF-6C9E-21A1-91BE-868BA82297AF}"/>
              </a:ext>
            </a:extLst>
          </p:cNvPr>
          <p:cNvSpPr/>
          <p:nvPr/>
        </p:nvSpPr>
        <p:spPr>
          <a:xfrm>
            <a:off x="4424569" y="3648835"/>
            <a:ext cx="1400783" cy="220175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-----------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20DDB264-E70F-C591-9CDB-FC4B2F292B3E}"/>
              </a:ext>
            </a:extLst>
          </p:cNvPr>
          <p:cNvSpPr/>
          <p:nvPr/>
        </p:nvSpPr>
        <p:spPr>
          <a:xfrm>
            <a:off x="4424569" y="3940823"/>
            <a:ext cx="1400783" cy="220175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--------------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B6A654D6-72D8-75A0-B08F-1C349938510C}"/>
              </a:ext>
            </a:extLst>
          </p:cNvPr>
          <p:cNvSpPr/>
          <p:nvPr/>
        </p:nvSpPr>
        <p:spPr>
          <a:xfrm>
            <a:off x="4424569" y="4229425"/>
            <a:ext cx="1400783" cy="220175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------------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2" name="Right Brace 31">
            <a:extLst>
              <a:ext uri="{FF2B5EF4-FFF2-40B4-BE49-F238E27FC236}">
                <a16:creationId xmlns:a16="http://schemas.microsoft.com/office/drawing/2014/main" id="{9704CB5D-AFF0-320C-68A8-83427F8FBFCA}"/>
              </a:ext>
            </a:extLst>
          </p:cNvPr>
          <p:cNvSpPr/>
          <p:nvPr/>
        </p:nvSpPr>
        <p:spPr>
          <a:xfrm>
            <a:off x="6016663" y="1904194"/>
            <a:ext cx="389106" cy="2541843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E374851-9A18-B3BB-E326-21207CF4BC5F}"/>
              </a:ext>
            </a:extLst>
          </p:cNvPr>
          <p:cNvCxnSpPr>
            <a:stCxn id="21" idx="3"/>
            <a:endCxn id="22" idx="2"/>
          </p:cNvCxnSpPr>
          <p:nvPr/>
        </p:nvCxnSpPr>
        <p:spPr>
          <a:xfrm flipV="1">
            <a:off x="8960901" y="3173360"/>
            <a:ext cx="440991" cy="32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Left Brace 38">
            <a:extLst>
              <a:ext uri="{FF2B5EF4-FFF2-40B4-BE49-F238E27FC236}">
                <a16:creationId xmlns:a16="http://schemas.microsoft.com/office/drawing/2014/main" id="{1F29D26B-3DFC-C09D-4225-6484B5DCC925}"/>
              </a:ext>
            </a:extLst>
          </p:cNvPr>
          <p:cNvSpPr/>
          <p:nvPr/>
        </p:nvSpPr>
        <p:spPr>
          <a:xfrm>
            <a:off x="3435591" y="1904194"/>
            <a:ext cx="830094" cy="774677"/>
          </a:xfrm>
          <a:prstGeom prst="leftBrace">
            <a:avLst>
              <a:gd name="adj1" fmla="val 8333"/>
              <a:gd name="adj2" fmla="val 51607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Left Brace 39">
            <a:extLst>
              <a:ext uri="{FF2B5EF4-FFF2-40B4-BE49-F238E27FC236}">
                <a16:creationId xmlns:a16="http://schemas.microsoft.com/office/drawing/2014/main" id="{61337EA4-9661-24FA-AE1B-FE3A21D03B7D}"/>
              </a:ext>
            </a:extLst>
          </p:cNvPr>
          <p:cNvSpPr/>
          <p:nvPr/>
        </p:nvSpPr>
        <p:spPr>
          <a:xfrm>
            <a:off x="3433969" y="2769011"/>
            <a:ext cx="830094" cy="774677"/>
          </a:xfrm>
          <a:prstGeom prst="leftBrace">
            <a:avLst>
              <a:gd name="adj1" fmla="val 8333"/>
              <a:gd name="adj2" fmla="val 51607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Left Brace 40">
            <a:extLst>
              <a:ext uri="{FF2B5EF4-FFF2-40B4-BE49-F238E27FC236}">
                <a16:creationId xmlns:a16="http://schemas.microsoft.com/office/drawing/2014/main" id="{273DB087-4359-C4C8-F7CE-C77A8AEF97A9}"/>
              </a:ext>
            </a:extLst>
          </p:cNvPr>
          <p:cNvSpPr/>
          <p:nvPr/>
        </p:nvSpPr>
        <p:spPr>
          <a:xfrm>
            <a:off x="3442076" y="3669569"/>
            <a:ext cx="830094" cy="774677"/>
          </a:xfrm>
          <a:prstGeom prst="leftBrace">
            <a:avLst>
              <a:gd name="adj1" fmla="val 8333"/>
              <a:gd name="adj2" fmla="val 51607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216BC3C-76AE-3BFD-7BDC-9B259C62C473}"/>
              </a:ext>
            </a:extLst>
          </p:cNvPr>
          <p:cNvGrpSpPr/>
          <p:nvPr/>
        </p:nvGrpSpPr>
        <p:grpSpPr>
          <a:xfrm>
            <a:off x="1882144" y="4890089"/>
            <a:ext cx="1352358" cy="685805"/>
            <a:chOff x="1882144" y="4890089"/>
            <a:chExt cx="1352358" cy="685805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7A4FEFF3-2BEC-27F3-7223-9E2EAE0316A5}"/>
                </a:ext>
              </a:extLst>
            </p:cNvPr>
            <p:cNvSpPr txBox="1"/>
            <p:nvPr/>
          </p:nvSpPr>
          <p:spPr>
            <a:xfrm>
              <a:off x="1882144" y="5206562"/>
              <a:ext cx="13523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Documents</a:t>
              </a: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E9B7DB0F-C903-582B-B467-62A21B6CDE90}"/>
                </a:ext>
              </a:extLst>
            </p:cNvPr>
            <p:cNvSpPr/>
            <p:nvPr/>
          </p:nvSpPr>
          <p:spPr>
            <a:xfrm>
              <a:off x="2375957" y="4890089"/>
              <a:ext cx="364732" cy="348580"/>
            </a:xfrm>
            <a:prstGeom prst="ellipse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1DB64584-D985-074C-BB83-7CBDAA774EB8}"/>
              </a:ext>
            </a:extLst>
          </p:cNvPr>
          <p:cNvGrpSpPr/>
          <p:nvPr/>
        </p:nvGrpSpPr>
        <p:grpSpPr>
          <a:xfrm>
            <a:off x="4448732" y="4890089"/>
            <a:ext cx="947760" cy="685805"/>
            <a:chOff x="4448732" y="4890089"/>
            <a:chExt cx="947760" cy="685805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F393947-BDFA-EAB2-9A18-C9594C864812}"/>
                </a:ext>
              </a:extLst>
            </p:cNvPr>
            <p:cNvSpPr txBox="1"/>
            <p:nvPr/>
          </p:nvSpPr>
          <p:spPr>
            <a:xfrm>
              <a:off x="4448732" y="5206562"/>
              <a:ext cx="9477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Chunks</a:t>
              </a: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35E8273D-DFC8-448C-9DAF-15C14C92E424}"/>
                </a:ext>
              </a:extLst>
            </p:cNvPr>
            <p:cNvSpPr/>
            <p:nvPr/>
          </p:nvSpPr>
          <p:spPr>
            <a:xfrm>
              <a:off x="4740246" y="4890089"/>
              <a:ext cx="364732" cy="348580"/>
            </a:xfrm>
            <a:prstGeom prst="ellipse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F793423-C238-5176-A6B4-D2F1B09F5B60}"/>
              </a:ext>
            </a:extLst>
          </p:cNvPr>
          <p:cNvGrpSpPr/>
          <p:nvPr/>
        </p:nvGrpSpPr>
        <p:grpSpPr>
          <a:xfrm>
            <a:off x="6892551" y="4890089"/>
            <a:ext cx="1489767" cy="685805"/>
            <a:chOff x="6892551" y="4890089"/>
            <a:chExt cx="1489767" cy="685805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21264BF-A28E-0C6E-EC70-A0528595138C}"/>
                </a:ext>
              </a:extLst>
            </p:cNvPr>
            <p:cNvSpPr txBox="1"/>
            <p:nvPr/>
          </p:nvSpPr>
          <p:spPr>
            <a:xfrm>
              <a:off x="6892551" y="5206562"/>
              <a:ext cx="14897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Vectorization</a:t>
              </a: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0BCBBB54-9792-0343-3E3D-013E9A96E86F}"/>
                </a:ext>
              </a:extLst>
            </p:cNvPr>
            <p:cNvSpPr/>
            <p:nvPr/>
          </p:nvSpPr>
          <p:spPr>
            <a:xfrm>
              <a:off x="7455068" y="4890089"/>
              <a:ext cx="364732" cy="348580"/>
            </a:xfrm>
            <a:prstGeom prst="ellipse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3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5893903-48CA-4AC4-7AA8-641FA315651B}"/>
              </a:ext>
            </a:extLst>
          </p:cNvPr>
          <p:cNvGrpSpPr/>
          <p:nvPr/>
        </p:nvGrpSpPr>
        <p:grpSpPr>
          <a:xfrm>
            <a:off x="9401892" y="4890089"/>
            <a:ext cx="1175578" cy="685805"/>
            <a:chOff x="9257446" y="4890089"/>
            <a:chExt cx="1175578" cy="685805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7720155F-896B-4F64-CF55-855292F41576}"/>
                </a:ext>
              </a:extLst>
            </p:cNvPr>
            <p:cNvSpPr txBox="1"/>
            <p:nvPr/>
          </p:nvSpPr>
          <p:spPr>
            <a:xfrm>
              <a:off x="9257446" y="5206562"/>
              <a:ext cx="11755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Vector DB</a:t>
              </a:r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FF026758-534D-52B6-7CA2-05D6F6E11624}"/>
                </a:ext>
              </a:extLst>
            </p:cNvPr>
            <p:cNvSpPr/>
            <p:nvPr/>
          </p:nvSpPr>
          <p:spPr>
            <a:xfrm>
              <a:off x="9662868" y="4890089"/>
              <a:ext cx="364734" cy="348580"/>
            </a:xfrm>
            <a:prstGeom prst="ellipse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57358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/>
      <p:bldP spid="9" grpId="0"/>
      <p:bldP spid="10" grpId="0"/>
      <p:bldP spid="11" grpId="0" animBg="1"/>
      <p:bldP spid="12" grpId="0" animBg="1"/>
      <p:bldP spid="13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32" grpId="0" animBg="1"/>
      <p:bldP spid="39" grpId="0" animBg="1"/>
      <p:bldP spid="40" grpId="0" animBg="1"/>
      <p:bldP spid="41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01D186-997D-4849-6E4E-2C31C9EBCD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 : coins arrondis 39">
            <a:extLst>
              <a:ext uri="{FF2B5EF4-FFF2-40B4-BE49-F238E27FC236}">
                <a16:creationId xmlns:a16="http://schemas.microsoft.com/office/drawing/2014/main" id="{CC05D769-D2C6-9144-6B9E-4AA46ECA23FA}"/>
              </a:ext>
            </a:extLst>
          </p:cNvPr>
          <p:cNvSpPr/>
          <p:nvPr/>
        </p:nvSpPr>
        <p:spPr>
          <a:xfrm>
            <a:off x="7861953" y="3913481"/>
            <a:ext cx="4204356" cy="713052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8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 : coins arrondis 37">
            <a:extLst>
              <a:ext uri="{FF2B5EF4-FFF2-40B4-BE49-F238E27FC236}">
                <a16:creationId xmlns:a16="http://schemas.microsoft.com/office/drawing/2014/main" id="{80EBD36D-0541-3FE0-8ED9-9A06BF08F296}"/>
              </a:ext>
            </a:extLst>
          </p:cNvPr>
          <p:cNvSpPr/>
          <p:nvPr/>
        </p:nvSpPr>
        <p:spPr>
          <a:xfrm>
            <a:off x="7861954" y="2392782"/>
            <a:ext cx="3318235" cy="713052"/>
          </a:xfrm>
          <a:prstGeom prst="roundRect">
            <a:avLst/>
          </a:prstGeom>
          <a:solidFill>
            <a:schemeClr val="accent1">
              <a:lumMod val="20000"/>
              <a:lumOff val="80000"/>
              <a:alpha val="58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 : coins arrondis 38">
            <a:extLst>
              <a:ext uri="{FF2B5EF4-FFF2-40B4-BE49-F238E27FC236}">
                <a16:creationId xmlns:a16="http://schemas.microsoft.com/office/drawing/2014/main" id="{EC3F19AF-81B7-9327-2795-BF3E673FEAD3}"/>
              </a:ext>
            </a:extLst>
          </p:cNvPr>
          <p:cNvSpPr/>
          <p:nvPr/>
        </p:nvSpPr>
        <p:spPr>
          <a:xfrm>
            <a:off x="7861954" y="3139532"/>
            <a:ext cx="3318235" cy="713052"/>
          </a:xfrm>
          <a:prstGeom prst="roundRect">
            <a:avLst/>
          </a:prstGeom>
          <a:solidFill>
            <a:schemeClr val="accent1">
              <a:lumMod val="20000"/>
              <a:lumOff val="80000"/>
              <a:alpha val="58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F8B94E-FAE7-CF5B-2A5E-1F1F75DBC8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606699" cy="1325563"/>
          </a:xfrm>
        </p:spPr>
        <p:txBody>
          <a:bodyPr/>
          <a:lstStyle/>
          <a:p>
            <a:r>
              <a:rPr lang="en-US" dirty="0"/>
              <a:t>RLHF – obtaining feedback from human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1FFAC3F2-D79E-DF39-92A7-558464568390}"/>
              </a:ext>
            </a:extLst>
          </p:cNvPr>
          <p:cNvSpPr txBox="1"/>
          <p:nvPr/>
        </p:nvSpPr>
        <p:spPr>
          <a:xfrm>
            <a:off x="496206" y="1743739"/>
            <a:ext cx="42446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1. Define your criteria (ex: Helpfulness)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654F26CF-1954-1F46-4069-BABD574862C7}"/>
              </a:ext>
            </a:extLst>
          </p:cNvPr>
          <p:cNvSpPr txBox="1"/>
          <p:nvPr/>
        </p:nvSpPr>
        <p:spPr>
          <a:xfrm>
            <a:off x="502054" y="3324461"/>
            <a:ext cx="31395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 I want to travel learn faster .“</a:t>
            </a:r>
          </a:p>
        </p:txBody>
      </p:sp>
      <p:sp>
        <p:nvSpPr>
          <p:cNvPr id="19" name="Rectangle : coins arrondis 18">
            <a:extLst>
              <a:ext uri="{FF2B5EF4-FFF2-40B4-BE49-F238E27FC236}">
                <a16:creationId xmlns:a16="http://schemas.microsoft.com/office/drawing/2014/main" id="{E944CBE8-EE3A-1D0B-D85E-CEA8D89481DA}"/>
              </a:ext>
            </a:extLst>
          </p:cNvPr>
          <p:cNvSpPr/>
          <p:nvPr/>
        </p:nvSpPr>
        <p:spPr>
          <a:xfrm>
            <a:off x="4357615" y="2835269"/>
            <a:ext cx="1877245" cy="1338294"/>
          </a:xfrm>
          <a:prstGeom prst="roundRect">
            <a:avLst/>
          </a:prstGeom>
          <a:gradFill flip="none" rotWithShape="1">
            <a:gsLst>
              <a:gs pos="0">
                <a:schemeClr val="accent5">
                  <a:tint val="66000"/>
                  <a:satMod val="160000"/>
                </a:schemeClr>
              </a:gs>
              <a:gs pos="50000">
                <a:schemeClr val="accent5">
                  <a:tint val="44500"/>
                  <a:satMod val="160000"/>
                </a:schemeClr>
              </a:gs>
              <a:gs pos="100000">
                <a:schemeClr val="accent5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50800"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LLM</a:t>
            </a:r>
          </a:p>
        </p:txBody>
      </p:sp>
      <p:cxnSp>
        <p:nvCxnSpPr>
          <p:cNvPr id="23" name="Connecteur droit avec flèche 22">
            <a:extLst>
              <a:ext uri="{FF2B5EF4-FFF2-40B4-BE49-F238E27FC236}">
                <a16:creationId xmlns:a16="http://schemas.microsoft.com/office/drawing/2014/main" id="{65429339-836B-2A5D-C61A-81AC9C9C8576}"/>
              </a:ext>
            </a:extLst>
          </p:cNvPr>
          <p:cNvCxnSpPr>
            <a:cxnSpLocks/>
            <a:endCxn id="34" idx="1"/>
          </p:cNvCxnSpPr>
          <p:nvPr/>
        </p:nvCxnSpPr>
        <p:spPr>
          <a:xfrm flipV="1">
            <a:off x="6234860" y="2716587"/>
            <a:ext cx="1627095" cy="46065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avec flèche 23">
            <a:extLst>
              <a:ext uri="{FF2B5EF4-FFF2-40B4-BE49-F238E27FC236}">
                <a16:creationId xmlns:a16="http://schemas.microsoft.com/office/drawing/2014/main" id="{B4B88220-8528-C480-7F4C-C7D62E8AF98F}"/>
              </a:ext>
            </a:extLst>
          </p:cNvPr>
          <p:cNvCxnSpPr>
            <a:cxnSpLocks/>
            <a:stCxn id="19" idx="3"/>
            <a:endCxn id="35" idx="1"/>
          </p:cNvCxnSpPr>
          <p:nvPr/>
        </p:nvCxnSpPr>
        <p:spPr>
          <a:xfrm flipV="1">
            <a:off x="6234860" y="3466708"/>
            <a:ext cx="1627095" cy="3770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Connecteur droit avec flèche 30">
            <a:extLst>
              <a:ext uri="{FF2B5EF4-FFF2-40B4-BE49-F238E27FC236}">
                <a16:creationId xmlns:a16="http://schemas.microsoft.com/office/drawing/2014/main" id="{69C242A5-3C98-CD4C-C52F-1C166DBA1424}"/>
              </a:ext>
            </a:extLst>
          </p:cNvPr>
          <p:cNvCxnSpPr>
            <a:cxnSpLocks/>
            <a:endCxn id="40" idx="1"/>
          </p:cNvCxnSpPr>
          <p:nvPr/>
        </p:nvCxnSpPr>
        <p:spPr>
          <a:xfrm>
            <a:off x="6234860" y="3827581"/>
            <a:ext cx="1627093" cy="44242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ZoneTexte 33">
            <a:extLst>
              <a:ext uri="{FF2B5EF4-FFF2-40B4-BE49-F238E27FC236}">
                <a16:creationId xmlns:a16="http://schemas.microsoft.com/office/drawing/2014/main" id="{6D91D6DB-553A-8F69-07AA-08830E8BB9F3}"/>
              </a:ext>
            </a:extLst>
          </p:cNvPr>
          <p:cNvSpPr txBox="1"/>
          <p:nvPr/>
        </p:nvSpPr>
        <p:spPr>
          <a:xfrm>
            <a:off x="7861955" y="2393421"/>
            <a:ext cx="32052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 I want to travel learn faster. </a:t>
            </a:r>
            <a:br>
              <a:rPr lang="en-US" dirty="0"/>
            </a:br>
            <a:r>
              <a:rPr lang="en-US" dirty="0"/>
              <a:t>You can’t do anything about it”</a:t>
            </a: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C46F60BE-7790-1037-4CBB-32BE3C0691CD}"/>
              </a:ext>
            </a:extLst>
          </p:cNvPr>
          <p:cNvSpPr txBox="1"/>
          <p:nvPr/>
        </p:nvSpPr>
        <p:spPr>
          <a:xfrm>
            <a:off x="7861955" y="3143542"/>
            <a:ext cx="30768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I want to travel learn faster. </a:t>
            </a:r>
            <a:br>
              <a:rPr lang="en-US" dirty="0"/>
            </a:br>
            <a:r>
              <a:rPr lang="en-US" dirty="0"/>
              <a:t>Read faster”</a:t>
            </a:r>
          </a:p>
        </p:txBody>
      </p:sp>
      <p:sp>
        <p:nvSpPr>
          <p:cNvPr id="36" name="ZoneTexte 35">
            <a:extLst>
              <a:ext uri="{FF2B5EF4-FFF2-40B4-BE49-F238E27FC236}">
                <a16:creationId xmlns:a16="http://schemas.microsoft.com/office/drawing/2014/main" id="{A17DA512-8C49-625A-76D5-22E4F09C351F}"/>
              </a:ext>
            </a:extLst>
          </p:cNvPr>
          <p:cNvSpPr txBox="1"/>
          <p:nvPr/>
        </p:nvSpPr>
        <p:spPr>
          <a:xfrm>
            <a:off x="7861955" y="3913481"/>
            <a:ext cx="42913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I want to travel learn faster. </a:t>
            </a:r>
            <a:br>
              <a:rPr lang="en-US" dirty="0"/>
            </a:br>
            <a:r>
              <a:rPr lang="en-US" dirty="0"/>
              <a:t>Try to teach someone the topic you learn”</a:t>
            </a:r>
          </a:p>
        </p:txBody>
      </p:sp>
      <p:sp>
        <p:nvSpPr>
          <p:cNvPr id="37" name="ZoneTexte 36">
            <a:extLst>
              <a:ext uri="{FF2B5EF4-FFF2-40B4-BE49-F238E27FC236}">
                <a16:creationId xmlns:a16="http://schemas.microsoft.com/office/drawing/2014/main" id="{5C3FDB50-63B0-66C4-26B7-E98C4F86DCBC}"/>
              </a:ext>
            </a:extLst>
          </p:cNvPr>
          <p:cNvSpPr txBox="1"/>
          <p:nvPr/>
        </p:nvSpPr>
        <p:spPr>
          <a:xfrm>
            <a:off x="7861955" y="1885015"/>
            <a:ext cx="18229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u="sng" dirty="0"/>
              <a:t>LLM Completion</a:t>
            </a:r>
          </a:p>
        </p:txBody>
      </p:sp>
      <p:cxnSp>
        <p:nvCxnSpPr>
          <p:cNvPr id="42" name="Connecteur droit avec flèche 41">
            <a:extLst>
              <a:ext uri="{FF2B5EF4-FFF2-40B4-BE49-F238E27FC236}">
                <a16:creationId xmlns:a16="http://schemas.microsoft.com/office/drawing/2014/main" id="{6A9F3A8E-495D-5D5A-A4D6-92FEB5D8CDB3}"/>
              </a:ext>
            </a:extLst>
          </p:cNvPr>
          <p:cNvCxnSpPr>
            <a:cxnSpLocks/>
            <a:stCxn id="17" idx="3"/>
            <a:endCxn id="19" idx="1"/>
          </p:cNvCxnSpPr>
          <p:nvPr/>
        </p:nvCxnSpPr>
        <p:spPr>
          <a:xfrm flipV="1">
            <a:off x="3641631" y="3504416"/>
            <a:ext cx="715984" cy="471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806497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EAB1CF-2A83-11DA-770C-52C8B77B9B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 : coins arrondis 37">
            <a:extLst>
              <a:ext uri="{FF2B5EF4-FFF2-40B4-BE49-F238E27FC236}">
                <a16:creationId xmlns:a16="http://schemas.microsoft.com/office/drawing/2014/main" id="{D31AD618-7D88-4EBA-E171-5C8A08BDD77A}"/>
              </a:ext>
            </a:extLst>
          </p:cNvPr>
          <p:cNvSpPr/>
          <p:nvPr/>
        </p:nvSpPr>
        <p:spPr>
          <a:xfrm>
            <a:off x="5978710" y="2503307"/>
            <a:ext cx="1178351" cy="438048"/>
          </a:xfrm>
          <a:prstGeom prst="roundRect">
            <a:avLst/>
          </a:prstGeom>
          <a:solidFill>
            <a:schemeClr val="accent1">
              <a:lumMod val="20000"/>
              <a:lumOff val="80000"/>
              <a:alpha val="58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 : coins arrondis 38">
            <a:extLst>
              <a:ext uri="{FF2B5EF4-FFF2-40B4-BE49-F238E27FC236}">
                <a16:creationId xmlns:a16="http://schemas.microsoft.com/office/drawing/2014/main" id="{9A22CE6E-5F12-272A-D0B9-B4740666999C}"/>
              </a:ext>
            </a:extLst>
          </p:cNvPr>
          <p:cNvSpPr/>
          <p:nvPr/>
        </p:nvSpPr>
        <p:spPr>
          <a:xfrm>
            <a:off x="7212470" y="2485250"/>
            <a:ext cx="1178351" cy="457044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8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D35DA4-C98E-30A5-0350-821DF6176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606699" cy="1325563"/>
          </a:xfrm>
        </p:spPr>
        <p:txBody>
          <a:bodyPr/>
          <a:lstStyle/>
          <a:p>
            <a:r>
              <a:rPr lang="en-US" dirty="0"/>
              <a:t>RLHF – obtaining feedback from human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AD232ABB-C4A4-0DD2-6F4B-FC27ADCC2112}"/>
              </a:ext>
            </a:extLst>
          </p:cNvPr>
          <p:cNvSpPr txBox="1"/>
          <p:nvPr/>
        </p:nvSpPr>
        <p:spPr>
          <a:xfrm>
            <a:off x="496206" y="1743739"/>
            <a:ext cx="39156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2. Rank Completion base on criteria</a:t>
            </a:r>
          </a:p>
        </p:txBody>
      </p:sp>
      <p:sp>
        <p:nvSpPr>
          <p:cNvPr id="19" name="Rectangle : coins arrondis 18">
            <a:extLst>
              <a:ext uri="{FF2B5EF4-FFF2-40B4-BE49-F238E27FC236}">
                <a16:creationId xmlns:a16="http://schemas.microsoft.com/office/drawing/2014/main" id="{1EDF022C-02AD-EB13-6BEF-325775D5737E}"/>
              </a:ext>
            </a:extLst>
          </p:cNvPr>
          <p:cNvSpPr/>
          <p:nvPr/>
        </p:nvSpPr>
        <p:spPr>
          <a:xfrm>
            <a:off x="2916626" y="2854863"/>
            <a:ext cx="1877245" cy="1338294"/>
          </a:xfrm>
          <a:prstGeom prst="roundRect">
            <a:avLst/>
          </a:prstGeom>
          <a:gradFill flip="none" rotWithShape="1">
            <a:gsLst>
              <a:gs pos="0">
                <a:schemeClr val="accent5">
                  <a:tint val="66000"/>
                  <a:satMod val="160000"/>
                </a:schemeClr>
              </a:gs>
              <a:gs pos="50000">
                <a:schemeClr val="accent5">
                  <a:tint val="44500"/>
                  <a:satMod val="160000"/>
                </a:schemeClr>
              </a:gs>
              <a:gs pos="100000">
                <a:schemeClr val="accent5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50800"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LLL</a:t>
            </a:r>
          </a:p>
        </p:txBody>
      </p:sp>
      <p:sp>
        <p:nvSpPr>
          <p:cNvPr id="37" name="ZoneTexte 36">
            <a:extLst>
              <a:ext uri="{FF2B5EF4-FFF2-40B4-BE49-F238E27FC236}">
                <a16:creationId xmlns:a16="http://schemas.microsoft.com/office/drawing/2014/main" id="{3AEE9AD0-137F-1CBF-60D7-334301DEDF4A}"/>
              </a:ext>
            </a:extLst>
          </p:cNvPr>
          <p:cNvSpPr txBox="1"/>
          <p:nvPr/>
        </p:nvSpPr>
        <p:spPr>
          <a:xfrm>
            <a:off x="5957237" y="1946746"/>
            <a:ext cx="18229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u="sng" dirty="0"/>
              <a:t>LLM Completion</a:t>
            </a:r>
          </a:p>
        </p:txBody>
      </p:sp>
      <p:cxnSp>
        <p:nvCxnSpPr>
          <p:cNvPr id="42" name="Connecteur droit avec flèche 41">
            <a:extLst>
              <a:ext uri="{FF2B5EF4-FFF2-40B4-BE49-F238E27FC236}">
                <a16:creationId xmlns:a16="http://schemas.microsoft.com/office/drawing/2014/main" id="{D763713C-4874-7C9D-6273-F6CAD8CB8FBC}"/>
              </a:ext>
            </a:extLst>
          </p:cNvPr>
          <p:cNvCxnSpPr>
            <a:cxnSpLocks/>
          </p:cNvCxnSpPr>
          <p:nvPr/>
        </p:nvCxnSpPr>
        <p:spPr>
          <a:xfrm flipV="1">
            <a:off x="2189903" y="3524010"/>
            <a:ext cx="715984" cy="471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" name="Groupe 3">
            <a:extLst>
              <a:ext uri="{FF2B5EF4-FFF2-40B4-BE49-F238E27FC236}">
                <a16:creationId xmlns:a16="http://schemas.microsoft.com/office/drawing/2014/main" id="{9A70ECAF-2407-C099-2FC1-7025ACA84239}"/>
              </a:ext>
            </a:extLst>
          </p:cNvPr>
          <p:cNvGrpSpPr/>
          <p:nvPr/>
        </p:nvGrpSpPr>
        <p:grpSpPr>
          <a:xfrm>
            <a:off x="702192" y="3031993"/>
            <a:ext cx="1751826" cy="1283732"/>
            <a:chOff x="754145" y="2010594"/>
            <a:chExt cx="1751826" cy="1283732"/>
          </a:xfrm>
        </p:grpSpPr>
        <p:pic>
          <p:nvPicPr>
            <p:cNvPr id="5" name="Graphique 4" descr="Liste de contrôle avec un remplissage uni">
              <a:extLst>
                <a:ext uri="{FF2B5EF4-FFF2-40B4-BE49-F238E27FC236}">
                  <a16:creationId xmlns:a16="http://schemas.microsoft.com/office/drawing/2014/main" id="{32AB57BD-2E4D-C048-4A2E-4020824EB02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095080" y="2010594"/>
              <a:ext cx="914400" cy="914400"/>
            </a:xfrm>
            <a:prstGeom prst="rect">
              <a:avLst/>
            </a:prstGeom>
          </p:spPr>
        </p:pic>
        <p:sp>
          <p:nvSpPr>
            <p:cNvPr id="6" name="ZoneTexte 5">
              <a:extLst>
                <a:ext uri="{FF2B5EF4-FFF2-40B4-BE49-F238E27FC236}">
                  <a16:creationId xmlns:a16="http://schemas.microsoft.com/office/drawing/2014/main" id="{2DC3C56D-9CA1-F94F-C488-090C68DD030E}"/>
                </a:ext>
              </a:extLst>
            </p:cNvPr>
            <p:cNvSpPr txBox="1"/>
            <p:nvPr/>
          </p:nvSpPr>
          <p:spPr>
            <a:xfrm>
              <a:off x="754145" y="2924994"/>
              <a:ext cx="17518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Prompt Dataset</a:t>
              </a:r>
            </a:p>
          </p:txBody>
        </p:sp>
      </p:grpSp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4DF9D688-BCD8-8DBE-707F-D358361941C4}"/>
              </a:ext>
            </a:extLst>
          </p:cNvPr>
          <p:cNvSpPr/>
          <p:nvPr/>
        </p:nvSpPr>
        <p:spPr>
          <a:xfrm>
            <a:off x="8446230" y="2485250"/>
            <a:ext cx="1178351" cy="457044"/>
          </a:xfrm>
          <a:prstGeom prst="roundRect">
            <a:avLst/>
          </a:prstGeom>
          <a:solidFill>
            <a:schemeClr val="accent3">
              <a:lumMod val="20000"/>
              <a:lumOff val="80000"/>
              <a:alpha val="58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92E03F0C-C51C-3DFB-31BA-0E23789CC1A6}"/>
              </a:ext>
            </a:extLst>
          </p:cNvPr>
          <p:cNvSpPr/>
          <p:nvPr/>
        </p:nvSpPr>
        <p:spPr>
          <a:xfrm>
            <a:off x="5978710" y="3085023"/>
            <a:ext cx="1178351" cy="438048"/>
          </a:xfrm>
          <a:prstGeom prst="roundRect">
            <a:avLst/>
          </a:prstGeom>
          <a:solidFill>
            <a:schemeClr val="accent1">
              <a:lumMod val="20000"/>
              <a:lumOff val="80000"/>
              <a:alpha val="58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 : coins arrondis 10">
            <a:extLst>
              <a:ext uri="{FF2B5EF4-FFF2-40B4-BE49-F238E27FC236}">
                <a16:creationId xmlns:a16="http://schemas.microsoft.com/office/drawing/2014/main" id="{982973F7-B2E9-0268-765F-1241D6325479}"/>
              </a:ext>
            </a:extLst>
          </p:cNvPr>
          <p:cNvSpPr/>
          <p:nvPr/>
        </p:nvSpPr>
        <p:spPr>
          <a:xfrm>
            <a:off x="7212470" y="3066966"/>
            <a:ext cx="1178351" cy="457044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8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4CD975B7-1CCA-501A-1E10-2F7E2DD5D1C7}"/>
              </a:ext>
            </a:extLst>
          </p:cNvPr>
          <p:cNvSpPr/>
          <p:nvPr/>
        </p:nvSpPr>
        <p:spPr>
          <a:xfrm>
            <a:off x="8446230" y="3066966"/>
            <a:ext cx="1178351" cy="457044"/>
          </a:xfrm>
          <a:prstGeom prst="roundRect">
            <a:avLst/>
          </a:prstGeom>
          <a:solidFill>
            <a:schemeClr val="accent3">
              <a:lumMod val="20000"/>
              <a:lumOff val="80000"/>
              <a:alpha val="58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 : coins arrondis 12">
            <a:extLst>
              <a:ext uri="{FF2B5EF4-FFF2-40B4-BE49-F238E27FC236}">
                <a16:creationId xmlns:a16="http://schemas.microsoft.com/office/drawing/2014/main" id="{4F93126D-962A-159F-961F-8877B6A71871}"/>
              </a:ext>
            </a:extLst>
          </p:cNvPr>
          <p:cNvSpPr/>
          <p:nvPr/>
        </p:nvSpPr>
        <p:spPr>
          <a:xfrm>
            <a:off x="5978710" y="3686255"/>
            <a:ext cx="1178351" cy="438048"/>
          </a:xfrm>
          <a:prstGeom prst="roundRect">
            <a:avLst/>
          </a:prstGeom>
          <a:solidFill>
            <a:schemeClr val="accent1">
              <a:lumMod val="20000"/>
              <a:lumOff val="80000"/>
              <a:alpha val="58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 : coins arrondis 13">
            <a:extLst>
              <a:ext uri="{FF2B5EF4-FFF2-40B4-BE49-F238E27FC236}">
                <a16:creationId xmlns:a16="http://schemas.microsoft.com/office/drawing/2014/main" id="{21A4235C-EB1E-38BA-F97F-C7B3975CFA56}"/>
              </a:ext>
            </a:extLst>
          </p:cNvPr>
          <p:cNvSpPr/>
          <p:nvPr/>
        </p:nvSpPr>
        <p:spPr>
          <a:xfrm>
            <a:off x="7212470" y="3668198"/>
            <a:ext cx="1178351" cy="457044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8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54192F4D-B815-18B1-2D29-C5FC47455533}"/>
              </a:ext>
            </a:extLst>
          </p:cNvPr>
          <p:cNvSpPr/>
          <p:nvPr/>
        </p:nvSpPr>
        <p:spPr>
          <a:xfrm>
            <a:off x="8446230" y="3668198"/>
            <a:ext cx="1178351" cy="457044"/>
          </a:xfrm>
          <a:prstGeom prst="roundRect">
            <a:avLst/>
          </a:prstGeom>
          <a:solidFill>
            <a:schemeClr val="accent3">
              <a:lumMod val="20000"/>
              <a:lumOff val="80000"/>
              <a:alpha val="58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 : coins arrondis 15">
            <a:extLst>
              <a:ext uri="{FF2B5EF4-FFF2-40B4-BE49-F238E27FC236}">
                <a16:creationId xmlns:a16="http://schemas.microsoft.com/office/drawing/2014/main" id="{E7638761-E066-326E-D1CC-733A02B5884F}"/>
              </a:ext>
            </a:extLst>
          </p:cNvPr>
          <p:cNvSpPr/>
          <p:nvPr/>
        </p:nvSpPr>
        <p:spPr>
          <a:xfrm>
            <a:off x="5978710" y="4269430"/>
            <a:ext cx="1178351" cy="438048"/>
          </a:xfrm>
          <a:prstGeom prst="roundRect">
            <a:avLst/>
          </a:prstGeom>
          <a:solidFill>
            <a:schemeClr val="accent1">
              <a:lumMod val="20000"/>
              <a:lumOff val="80000"/>
              <a:alpha val="58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 : coins arrondis 17">
            <a:extLst>
              <a:ext uri="{FF2B5EF4-FFF2-40B4-BE49-F238E27FC236}">
                <a16:creationId xmlns:a16="http://schemas.microsoft.com/office/drawing/2014/main" id="{3D87B329-BBDB-457F-E97C-3FC794E69697}"/>
              </a:ext>
            </a:extLst>
          </p:cNvPr>
          <p:cNvSpPr/>
          <p:nvPr/>
        </p:nvSpPr>
        <p:spPr>
          <a:xfrm>
            <a:off x="7212470" y="4251373"/>
            <a:ext cx="1178351" cy="457044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8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 : coins arrondis 19">
            <a:extLst>
              <a:ext uri="{FF2B5EF4-FFF2-40B4-BE49-F238E27FC236}">
                <a16:creationId xmlns:a16="http://schemas.microsoft.com/office/drawing/2014/main" id="{A585A966-DF08-B053-0731-AFDF4B42A531}"/>
              </a:ext>
            </a:extLst>
          </p:cNvPr>
          <p:cNvSpPr/>
          <p:nvPr/>
        </p:nvSpPr>
        <p:spPr>
          <a:xfrm>
            <a:off x="8446230" y="4251373"/>
            <a:ext cx="1178351" cy="457044"/>
          </a:xfrm>
          <a:prstGeom prst="roundRect">
            <a:avLst/>
          </a:prstGeom>
          <a:solidFill>
            <a:schemeClr val="accent3">
              <a:lumMod val="20000"/>
              <a:lumOff val="80000"/>
              <a:alpha val="58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Connecteur droit avec flèche 24">
            <a:extLst>
              <a:ext uri="{FF2B5EF4-FFF2-40B4-BE49-F238E27FC236}">
                <a16:creationId xmlns:a16="http://schemas.microsoft.com/office/drawing/2014/main" id="{4FE6590A-D864-F52A-7716-833A0003F175}"/>
              </a:ext>
            </a:extLst>
          </p:cNvPr>
          <p:cNvCxnSpPr>
            <a:cxnSpLocks/>
          </p:cNvCxnSpPr>
          <p:nvPr/>
        </p:nvCxnSpPr>
        <p:spPr>
          <a:xfrm flipV="1">
            <a:off x="4804610" y="3523071"/>
            <a:ext cx="715984" cy="471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692340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072679-6375-8DF7-17B7-D121C413BB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 : coins arrondis 37">
            <a:extLst>
              <a:ext uri="{FF2B5EF4-FFF2-40B4-BE49-F238E27FC236}">
                <a16:creationId xmlns:a16="http://schemas.microsoft.com/office/drawing/2014/main" id="{68C2C8DC-5C80-49F9-8973-233D7BC3CF0D}"/>
              </a:ext>
            </a:extLst>
          </p:cNvPr>
          <p:cNvSpPr/>
          <p:nvPr/>
        </p:nvSpPr>
        <p:spPr>
          <a:xfrm>
            <a:off x="76684" y="2669632"/>
            <a:ext cx="1178351" cy="438048"/>
          </a:xfrm>
          <a:prstGeom prst="roundRect">
            <a:avLst/>
          </a:prstGeom>
          <a:solidFill>
            <a:schemeClr val="accent1">
              <a:lumMod val="20000"/>
              <a:lumOff val="80000"/>
              <a:alpha val="58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 : coins arrondis 38">
            <a:extLst>
              <a:ext uri="{FF2B5EF4-FFF2-40B4-BE49-F238E27FC236}">
                <a16:creationId xmlns:a16="http://schemas.microsoft.com/office/drawing/2014/main" id="{ADE8F2D6-A94D-7F11-4DBC-3131D7F6858C}"/>
              </a:ext>
            </a:extLst>
          </p:cNvPr>
          <p:cNvSpPr/>
          <p:nvPr/>
        </p:nvSpPr>
        <p:spPr>
          <a:xfrm>
            <a:off x="1310444" y="2651575"/>
            <a:ext cx="1178351" cy="457044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8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99B928-2F8F-1345-FBC5-C15D5E5C2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606699" cy="1325563"/>
          </a:xfrm>
        </p:spPr>
        <p:txBody>
          <a:bodyPr/>
          <a:lstStyle/>
          <a:p>
            <a:r>
              <a:rPr lang="en-US" dirty="0"/>
              <a:t>RLHF – obtaining feedback from human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09E768EC-B42C-7885-0C83-96CF898D3FBA}"/>
              </a:ext>
            </a:extLst>
          </p:cNvPr>
          <p:cNvSpPr txBox="1"/>
          <p:nvPr/>
        </p:nvSpPr>
        <p:spPr>
          <a:xfrm>
            <a:off x="496206" y="1743739"/>
            <a:ext cx="39156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2. Rank Completion base on criteria</a:t>
            </a:r>
          </a:p>
        </p:txBody>
      </p:sp>
      <p:sp>
        <p:nvSpPr>
          <p:cNvPr id="37" name="ZoneTexte 36">
            <a:extLst>
              <a:ext uri="{FF2B5EF4-FFF2-40B4-BE49-F238E27FC236}">
                <a16:creationId xmlns:a16="http://schemas.microsoft.com/office/drawing/2014/main" id="{E2CF5003-0C53-0023-5794-4F7633AE0349}"/>
              </a:ext>
            </a:extLst>
          </p:cNvPr>
          <p:cNvSpPr txBox="1"/>
          <p:nvPr/>
        </p:nvSpPr>
        <p:spPr>
          <a:xfrm>
            <a:off x="55211" y="2113071"/>
            <a:ext cx="18229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u="sng" dirty="0"/>
              <a:t>LLM Completion</a:t>
            </a:r>
          </a:p>
        </p:txBody>
      </p:sp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84926828-2DE7-4F96-3C10-FBB075A5A7AA}"/>
              </a:ext>
            </a:extLst>
          </p:cNvPr>
          <p:cNvSpPr/>
          <p:nvPr/>
        </p:nvSpPr>
        <p:spPr>
          <a:xfrm>
            <a:off x="2544204" y="2651575"/>
            <a:ext cx="1178351" cy="457044"/>
          </a:xfrm>
          <a:prstGeom prst="roundRect">
            <a:avLst/>
          </a:prstGeom>
          <a:solidFill>
            <a:schemeClr val="accent3">
              <a:lumMod val="20000"/>
              <a:lumOff val="80000"/>
              <a:alpha val="58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23BA8549-575D-CBA5-4D38-AD549A2D057A}"/>
              </a:ext>
            </a:extLst>
          </p:cNvPr>
          <p:cNvSpPr/>
          <p:nvPr/>
        </p:nvSpPr>
        <p:spPr>
          <a:xfrm>
            <a:off x="76684" y="3251348"/>
            <a:ext cx="1178351" cy="438048"/>
          </a:xfrm>
          <a:prstGeom prst="roundRect">
            <a:avLst/>
          </a:prstGeom>
          <a:solidFill>
            <a:schemeClr val="accent1">
              <a:lumMod val="20000"/>
              <a:lumOff val="80000"/>
              <a:alpha val="58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 : coins arrondis 10">
            <a:extLst>
              <a:ext uri="{FF2B5EF4-FFF2-40B4-BE49-F238E27FC236}">
                <a16:creationId xmlns:a16="http://schemas.microsoft.com/office/drawing/2014/main" id="{65EC62D1-B34D-8FC0-C7CD-958144B6BB24}"/>
              </a:ext>
            </a:extLst>
          </p:cNvPr>
          <p:cNvSpPr/>
          <p:nvPr/>
        </p:nvSpPr>
        <p:spPr>
          <a:xfrm>
            <a:off x="1310444" y="3233291"/>
            <a:ext cx="1178351" cy="457044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8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B604BA04-B5A5-D1EB-FAB0-B2E606498C6E}"/>
              </a:ext>
            </a:extLst>
          </p:cNvPr>
          <p:cNvSpPr/>
          <p:nvPr/>
        </p:nvSpPr>
        <p:spPr>
          <a:xfrm>
            <a:off x="2544204" y="3233291"/>
            <a:ext cx="1178351" cy="457044"/>
          </a:xfrm>
          <a:prstGeom prst="roundRect">
            <a:avLst/>
          </a:prstGeom>
          <a:solidFill>
            <a:schemeClr val="accent3">
              <a:lumMod val="20000"/>
              <a:lumOff val="80000"/>
              <a:alpha val="58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 : coins arrondis 12">
            <a:extLst>
              <a:ext uri="{FF2B5EF4-FFF2-40B4-BE49-F238E27FC236}">
                <a16:creationId xmlns:a16="http://schemas.microsoft.com/office/drawing/2014/main" id="{8380CA52-BE8E-0C99-ACB0-18D0A138D92C}"/>
              </a:ext>
            </a:extLst>
          </p:cNvPr>
          <p:cNvSpPr/>
          <p:nvPr/>
        </p:nvSpPr>
        <p:spPr>
          <a:xfrm>
            <a:off x="76684" y="3852580"/>
            <a:ext cx="1178351" cy="438048"/>
          </a:xfrm>
          <a:prstGeom prst="roundRect">
            <a:avLst/>
          </a:prstGeom>
          <a:solidFill>
            <a:schemeClr val="accent1">
              <a:lumMod val="20000"/>
              <a:lumOff val="80000"/>
              <a:alpha val="58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 : coins arrondis 13">
            <a:extLst>
              <a:ext uri="{FF2B5EF4-FFF2-40B4-BE49-F238E27FC236}">
                <a16:creationId xmlns:a16="http://schemas.microsoft.com/office/drawing/2014/main" id="{9CD35233-D4FD-0A42-5EA3-0539F3F370CB}"/>
              </a:ext>
            </a:extLst>
          </p:cNvPr>
          <p:cNvSpPr/>
          <p:nvPr/>
        </p:nvSpPr>
        <p:spPr>
          <a:xfrm>
            <a:off x="1310444" y="3834523"/>
            <a:ext cx="1178351" cy="457044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8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AE0AAF2B-15B8-F063-B651-5038EB0D5E35}"/>
              </a:ext>
            </a:extLst>
          </p:cNvPr>
          <p:cNvSpPr/>
          <p:nvPr/>
        </p:nvSpPr>
        <p:spPr>
          <a:xfrm>
            <a:off x="2544204" y="3834523"/>
            <a:ext cx="1178351" cy="457044"/>
          </a:xfrm>
          <a:prstGeom prst="roundRect">
            <a:avLst/>
          </a:prstGeom>
          <a:solidFill>
            <a:schemeClr val="accent3">
              <a:lumMod val="20000"/>
              <a:lumOff val="80000"/>
              <a:alpha val="58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 : coins arrondis 15">
            <a:extLst>
              <a:ext uri="{FF2B5EF4-FFF2-40B4-BE49-F238E27FC236}">
                <a16:creationId xmlns:a16="http://schemas.microsoft.com/office/drawing/2014/main" id="{4DA09601-516C-01C2-7EB2-5CF853253824}"/>
              </a:ext>
            </a:extLst>
          </p:cNvPr>
          <p:cNvSpPr/>
          <p:nvPr/>
        </p:nvSpPr>
        <p:spPr>
          <a:xfrm>
            <a:off x="76684" y="4435755"/>
            <a:ext cx="1178351" cy="438048"/>
          </a:xfrm>
          <a:prstGeom prst="roundRect">
            <a:avLst/>
          </a:prstGeom>
          <a:solidFill>
            <a:schemeClr val="accent1">
              <a:lumMod val="20000"/>
              <a:lumOff val="80000"/>
              <a:alpha val="58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 : coins arrondis 17">
            <a:extLst>
              <a:ext uri="{FF2B5EF4-FFF2-40B4-BE49-F238E27FC236}">
                <a16:creationId xmlns:a16="http://schemas.microsoft.com/office/drawing/2014/main" id="{410B0C3E-C2F3-FB98-9141-8A80B31ED2F1}"/>
              </a:ext>
            </a:extLst>
          </p:cNvPr>
          <p:cNvSpPr/>
          <p:nvPr/>
        </p:nvSpPr>
        <p:spPr>
          <a:xfrm>
            <a:off x="1310444" y="4417698"/>
            <a:ext cx="1178351" cy="457044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8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 : coins arrondis 19">
            <a:extLst>
              <a:ext uri="{FF2B5EF4-FFF2-40B4-BE49-F238E27FC236}">
                <a16:creationId xmlns:a16="http://schemas.microsoft.com/office/drawing/2014/main" id="{DEB1D647-A728-F210-3CE1-584A8FDD0A38}"/>
              </a:ext>
            </a:extLst>
          </p:cNvPr>
          <p:cNvSpPr/>
          <p:nvPr/>
        </p:nvSpPr>
        <p:spPr>
          <a:xfrm>
            <a:off x="2544204" y="4417698"/>
            <a:ext cx="1178351" cy="457044"/>
          </a:xfrm>
          <a:prstGeom prst="roundRect">
            <a:avLst/>
          </a:prstGeom>
          <a:solidFill>
            <a:schemeClr val="accent3">
              <a:lumMod val="20000"/>
              <a:lumOff val="80000"/>
              <a:alpha val="58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phique 6" descr="Groupe avec un remplissage uni">
            <a:extLst>
              <a:ext uri="{FF2B5EF4-FFF2-40B4-BE49-F238E27FC236}">
                <a16:creationId xmlns:a16="http://schemas.microsoft.com/office/drawing/2014/main" id="{BAC4F6AF-C09D-874E-6D62-CC8CDFC5F3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45683" y="3250177"/>
            <a:ext cx="914400" cy="914400"/>
          </a:xfrm>
          <a:prstGeom prst="rect">
            <a:avLst/>
          </a:prstGeom>
        </p:spPr>
      </p:pic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41C09094-5AC5-2F13-BBAD-4A1FD817EF5C}"/>
              </a:ext>
            </a:extLst>
          </p:cNvPr>
          <p:cNvSpPr/>
          <p:nvPr/>
        </p:nvSpPr>
        <p:spPr>
          <a:xfrm>
            <a:off x="6190593" y="2528774"/>
            <a:ext cx="756170" cy="281716"/>
          </a:xfrm>
          <a:prstGeom prst="roundRect">
            <a:avLst/>
          </a:prstGeom>
          <a:solidFill>
            <a:schemeClr val="accent1">
              <a:lumMod val="20000"/>
              <a:lumOff val="80000"/>
              <a:alpha val="58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 : coins arrondis 16">
            <a:extLst>
              <a:ext uri="{FF2B5EF4-FFF2-40B4-BE49-F238E27FC236}">
                <a16:creationId xmlns:a16="http://schemas.microsoft.com/office/drawing/2014/main" id="{ABF5CBB7-068C-C5C3-C505-AE02FBB44ABB}"/>
              </a:ext>
            </a:extLst>
          </p:cNvPr>
          <p:cNvSpPr/>
          <p:nvPr/>
        </p:nvSpPr>
        <p:spPr>
          <a:xfrm>
            <a:off x="7020416" y="2528774"/>
            <a:ext cx="756170" cy="281716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8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 : coins arrondis 21">
            <a:extLst>
              <a:ext uri="{FF2B5EF4-FFF2-40B4-BE49-F238E27FC236}">
                <a16:creationId xmlns:a16="http://schemas.microsoft.com/office/drawing/2014/main" id="{C36B84E4-BCF6-9987-96A0-C2FA49518472}"/>
              </a:ext>
            </a:extLst>
          </p:cNvPr>
          <p:cNvSpPr/>
          <p:nvPr/>
        </p:nvSpPr>
        <p:spPr>
          <a:xfrm>
            <a:off x="8979985" y="2525826"/>
            <a:ext cx="834586" cy="281717"/>
          </a:xfrm>
          <a:prstGeom prst="roundRect">
            <a:avLst/>
          </a:prstGeom>
          <a:solidFill>
            <a:schemeClr val="accent3">
              <a:lumMod val="20000"/>
              <a:lumOff val="80000"/>
              <a:alpha val="58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 : coins arrondis 25">
            <a:extLst>
              <a:ext uri="{FF2B5EF4-FFF2-40B4-BE49-F238E27FC236}">
                <a16:creationId xmlns:a16="http://schemas.microsoft.com/office/drawing/2014/main" id="{0848AFCA-FBF4-975B-BAE9-6F5450689DD0}"/>
              </a:ext>
            </a:extLst>
          </p:cNvPr>
          <p:cNvSpPr/>
          <p:nvPr/>
        </p:nvSpPr>
        <p:spPr>
          <a:xfrm>
            <a:off x="8150162" y="2525827"/>
            <a:ext cx="756170" cy="281716"/>
          </a:xfrm>
          <a:prstGeom prst="roundRect">
            <a:avLst/>
          </a:prstGeom>
          <a:solidFill>
            <a:schemeClr val="accent1">
              <a:lumMod val="20000"/>
              <a:lumOff val="80000"/>
              <a:alpha val="58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 : coins arrondis 26">
            <a:extLst>
              <a:ext uri="{FF2B5EF4-FFF2-40B4-BE49-F238E27FC236}">
                <a16:creationId xmlns:a16="http://schemas.microsoft.com/office/drawing/2014/main" id="{D9FB2761-2C5D-E0BB-98F3-FC662B1B441E}"/>
              </a:ext>
            </a:extLst>
          </p:cNvPr>
          <p:cNvSpPr/>
          <p:nvPr/>
        </p:nvSpPr>
        <p:spPr>
          <a:xfrm>
            <a:off x="10227101" y="2528774"/>
            <a:ext cx="756170" cy="281716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8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 : coins arrondis 28">
            <a:extLst>
              <a:ext uri="{FF2B5EF4-FFF2-40B4-BE49-F238E27FC236}">
                <a16:creationId xmlns:a16="http://schemas.microsoft.com/office/drawing/2014/main" id="{A28C3113-735A-6FEF-3147-ECE1A1B4751B}"/>
              </a:ext>
            </a:extLst>
          </p:cNvPr>
          <p:cNvSpPr/>
          <p:nvPr/>
        </p:nvSpPr>
        <p:spPr>
          <a:xfrm>
            <a:off x="11109905" y="2528773"/>
            <a:ext cx="834586" cy="281717"/>
          </a:xfrm>
          <a:prstGeom prst="roundRect">
            <a:avLst/>
          </a:prstGeom>
          <a:solidFill>
            <a:schemeClr val="accent3">
              <a:lumMod val="20000"/>
              <a:lumOff val="80000"/>
              <a:alpha val="58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0783EA45-98BA-7122-7ADB-382D2268DF39}"/>
              </a:ext>
            </a:extLst>
          </p:cNvPr>
          <p:cNvSpPr txBox="1"/>
          <p:nvPr/>
        </p:nvSpPr>
        <p:spPr>
          <a:xfrm>
            <a:off x="8700147" y="3866292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196A6F40-619B-3324-CB52-44765ACF6F5A}"/>
              </a:ext>
            </a:extLst>
          </p:cNvPr>
          <p:cNvSpPr txBox="1"/>
          <p:nvPr/>
        </p:nvSpPr>
        <p:spPr>
          <a:xfrm>
            <a:off x="10983271" y="3835029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AF9A5650-7303-F027-F9C7-CADD494A4676}"/>
              </a:ext>
            </a:extLst>
          </p:cNvPr>
          <p:cNvSpPr txBox="1"/>
          <p:nvPr/>
        </p:nvSpPr>
        <p:spPr>
          <a:xfrm>
            <a:off x="6680783" y="3914313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34" name="Accolade ouvrante 33">
            <a:extLst>
              <a:ext uri="{FF2B5EF4-FFF2-40B4-BE49-F238E27FC236}">
                <a16:creationId xmlns:a16="http://schemas.microsoft.com/office/drawing/2014/main" id="{28CF0624-FFA3-CBD2-B011-68AAD641B41C}"/>
              </a:ext>
            </a:extLst>
          </p:cNvPr>
          <p:cNvSpPr/>
          <p:nvPr/>
        </p:nvSpPr>
        <p:spPr>
          <a:xfrm>
            <a:off x="5659609" y="2440202"/>
            <a:ext cx="214422" cy="2592516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Connecteur droit avec flèche 35">
            <a:extLst>
              <a:ext uri="{FF2B5EF4-FFF2-40B4-BE49-F238E27FC236}">
                <a16:creationId xmlns:a16="http://schemas.microsoft.com/office/drawing/2014/main" id="{335241B4-8ED6-E8ED-D848-E04AD6CBE736}"/>
              </a:ext>
            </a:extLst>
          </p:cNvPr>
          <p:cNvCxnSpPr/>
          <p:nvPr/>
        </p:nvCxnSpPr>
        <p:spPr>
          <a:xfrm>
            <a:off x="3838547" y="3755398"/>
            <a:ext cx="39515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ZoneTexte 42">
            <a:extLst>
              <a:ext uri="{FF2B5EF4-FFF2-40B4-BE49-F238E27FC236}">
                <a16:creationId xmlns:a16="http://schemas.microsoft.com/office/drawing/2014/main" id="{99F83DE4-E174-CA66-6ED3-7AF2964B2CFE}"/>
              </a:ext>
            </a:extLst>
          </p:cNvPr>
          <p:cNvSpPr txBox="1"/>
          <p:nvPr/>
        </p:nvSpPr>
        <p:spPr>
          <a:xfrm>
            <a:off x="6440546" y="2170400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44" name="ZoneTexte 43">
            <a:extLst>
              <a:ext uri="{FF2B5EF4-FFF2-40B4-BE49-F238E27FC236}">
                <a16:creationId xmlns:a16="http://schemas.microsoft.com/office/drawing/2014/main" id="{830CFDDC-01DB-1ADF-1061-3428625F81E7}"/>
              </a:ext>
            </a:extLst>
          </p:cNvPr>
          <p:cNvSpPr txBox="1"/>
          <p:nvPr/>
        </p:nvSpPr>
        <p:spPr>
          <a:xfrm>
            <a:off x="7205244" y="215649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46" name="ZoneTexte 45">
            <a:extLst>
              <a:ext uri="{FF2B5EF4-FFF2-40B4-BE49-F238E27FC236}">
                <a16:creationId xmlns:a16="http://schemas.microsoft.com/office/drawing/2014/main" id="{C4339AED-D3DC-F080-56FC-4BC9651A7EF9}"/>
              </a:ext>
            </a:extLst>
          </p:cNvPr>
          <p:cNvSpPr txBox="1"/>
          <p:nvPr/>
        </p:nvSpPr>
        <p:spPr>
          <a:xfrm>
            <a:off x="8361161" y="2184306"/>
            <a:ext cx="308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47" name="ZoneTexte 46">
            <a:extLst>
              <a:ext uri="{FF2B5EF4-FFF2-40B4-BE49-F238E27FC236}">
                <a16:creationId xmlns:a16="http://schemas.microsoft.com/office/drawing/2014/main" id="{5608F785-224A-FDF1-D2A6-4EFDCE12C216}"/>
              </a:ext>
            </a:extLst>
          </p:cNvPr>
          <p:cNvSpPr txBox="1"/>
          <p:nvPr/>
        </p:nvSpPr>
        <p:spPr>
          <a:xfrm>
            <a:off x="9125859" y="2170400"/>
            <a:ext cx="308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48" name="ZoneTexte 47">
            <a:extLst>
              <a:ext uri="{FF2B5EF4-FFF2-40B4-BE49-F238E27FC236}">
                <a16:creationId xmlns:a16="http://schemas.microsoft.com/office/drawing/2014/main" id="{74761308-0F1B-8D5A-C8C4-7C6F72634612}"/>
              </a:ext>
            </a:extLst>
          </p:cNvPr>
          <p:cNvSpPr txBox="1"/>
          <p:nvPr/>
        </p:nvSpPr>
        <p:spPr>
          <a:xfrm>
            <a:off x="10446360" y="2174007"/>
            <a:ext cx="308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49" name="ZoneTexte 48">
            <a:extLst>
              <a:ext uri="{FF2B5EF4-FFF2-40B4-BE49-F238E27FC236}">
                <a16:creationId xmlns:a16="http://schemas.microsoft.com/office/drawing/2014/main" id="{A33F0B53-4DFD-41D0-5E40-8F481D1F26E3}"/>
              </a:ext>
            </a:extLst>
          </p:cNvPr>
          <p:cNvSpPr txBox="1"/>
          <p:nvPr/>
        </p:nvSpPr>
        <p:spPr>
          <a:xfrm>
            <a:off x="11211058" y="2160101"/>
            <a:ext cx="308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00537099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D8B300-1B41-8BF9-A830-0AD2276A86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58B3AB-E11E-1D6B-89BF-64BC67B7F7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606699" cy="1325563"/>
          </a:xfrm>
        </p:spPr>
        <p:txBody>
          <a:bodyPr/>
          <a:lstStyle/>
          <a:p>
            <a:r>
              <a:rPr lang="en-US" dirty="0"/>
              <a:t>RLHF – obtaining feedback from human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CF3C2CC6-01C4-D5D5-9B7C-81E9A5CC3D33}"/>
              </a:ext>
            </a:extLst>
          </p:cNvPr>
          <p:cNvSpPr txBox="1"/>
          <p:nvPr/>
        </p:nvSpPr>
        <p:spPr>
          <a:xfrm>
            <a:off x="496206" y="1743739"/>
            <a:ext cx="2468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2. Train Reward Model</a:t>
            </a:r>
          </a:p>
        </p:txBody>
      </p:sp>
      <p:sp>
        <p:nvSpPr>
          <p:cNvPr id="37" name="ZoneTexte 36">
            <a:extLst>
              <a:ext uri="{FF2B5EF4-FFF2-40B4-BE49-F238E27FC236}">
                <a16:creationId xmlns:a16="http://schemas.microsoft.com/office/drawing/2014/main" id="{3DFDF88E-3AFD-5A38-AB30-9F692B6FC0C9}"/>
              </a:ext>
            </a:extLst>
          </p:cNvPr>
          <p:cNvSpPr txBox="1"/>
          <p:nvPr/>
        </p:nvSpPr>
        <p:spPr>
          <a:xfrm>
            <a:off x="55211" y="2113071"/>
            <a:ext cx="31781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u="sng" dirty="0"/>
              <a:t>Pairwise </a:t>
            </a:r>
            <a:r>
              <a:rPr lang="en-US" i="1" u="sng" dirty="0" err="1"/>
              <a:t>comparaison</a:t>
            </a:r>
            <a:r>
              <a:rPr lang="en-US" i="1" u="sng" dirty="0"/>
              <a:t> dataset</a:t>
            </a:r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CE11CB67-0D93-CC7E-04D7-2382D04F6968}"/>
              </a:ext>
            </a:extLst>
          </p:cNvPr>
          <p:cNvSpPr/>
          <p:nvPr/>
        </p:nvSpPr>
        <p:spPr>
          <a:xfrm>
            <a:off x="1166107" y="3000231"/>
            <a:ext cx="756170" cy="281716"/>
          </a:xfrm>
          <a:prstGeom prst="roundRect">
            <a:avLst/>
          </a:prstGeom>
          <a:solidFill>
            <a:schemeClr val="accent1">
              <a:lumMod val="20000"/>
              <a:lumOff val="80000"/>
              <a:alpha val="58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 : coins arrondis 16">
            <a:extLst>
              <a:ext uri="{FF2B5EF4-FFF2-40B4-BE49-F238E27FC236}">
                <a16:creationId xmlns:a16="http://schemas.microsoft.com/office/drawing/2014/main" id="{7012DA50-A15D-44D9-D48E-68FA1031142D}"/>
              </a:ext>
            </a:extLst>
          </p:cNvPr>
          <p:cNvSpPr/>
          <p:nvPr/>
        </p:nvSpPr>
        <p:spPr>
          <a:xfrm>
            <a:off x="1995930" y="3000231"/>
            <a:ext cx="756170" cy="281716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8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 : coins arrondis 21">
            <a:extLst>
              <a:ext uri="{FF2B5EF4-FFF2-40B4-BE49-F238E27FC236}">
                <a16:creationId xmlns:a16="http://schemas.microsoft.com/office/drawing/2014/main" id="{43ECB919-8179-3A66-35DD-7483760D12D8}"/>
              </a:ext>
            </a:extLst>
          </p:cNvPr>
          <p:cNvSpPr/>
          <p:nvPr/>
        </p:nvSpPr>
        <p:spPr>
          <a:xfrm>
            <a:off x="1995930" y="3711083"/>
            <a:ext cx="756170" cy="281717"/>
          </a:xfrm>
          <a:prstGeom prst="roundRect">
            <a:avLst/>
          </a:prstGeom>
          <a:solidFill>
            <a:schemeClr val="accent3">
              <a:lumMod val="20000"/>
              <a:lumOff val="80000"/>
              <a:alpha val="58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 : coins arrondis 25">
            <a:extLst>
              <a:ext uri="{FF2B5EF4-FFF2-40B4-BE49-F238E27FC236}">
                <a16:creationId xmlns:a16="http://schemas.microsoft.com/office/drawing/2014/main" id="{CE2977EE-D95C-2655-166D-5988C774E815}"/>
              </a:ext>
            </a:extLst>
          </p:cNvPr>
          <p:cNvSpPr/>
          <p:nvPr/>
        </p:nvSpPr>
        <p:spPr>
          <a:xfrm>
            <a:off x="1166107" y="3711084"/>
            <a:ext cx="756170" cy="281716"/>
          </a:xfrm>
          <a:prstGeom prst="roundRect">
            <a:avLst/>
          </a:prstGeom>
          <a:solidFill>
            <a:schemeClr val="accent1">
              <a:lumMod val="20000"/>
              <a:lumOff val="80000"/>
              <a:alpha val="58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 : coins arrondis 26">
            <a:extLst>
              <a:ext uri="{FF2B5EF4-FFF2-40B4-BE49-F238E27FC236}">
                <a16:creationId xmlns:a16="http://schemas.microsoft.com/office/drawing/2014/main" id="{E7B37273-B62A-65C0-5317-3CF9440D1C57}"/>
              </a:ext>
            </a:extLst>
          </p:cNvPr>
          <p:cNvSpPr/>
          <p:nvPr/>
        </p:nvSpPr>
        <p:spPr>
          <a:xfrm>
            <a:off x="1166107" y="4462994"/>
            <a:ext cx="756170" cy="281716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8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 : coins arrondis 28">
            <a:extLst>
              <a:ext uri="{FF2B5EF4-FFF2-40B4-BE49-F238E27FC236}">
                <a16:creationId xmlns:a16="http://schemas.microsoft.com/office/drawing/2014/main" id="{8F745FF0-00A7-608B-3EC4-C4A0D730FF45}"/>
              </a:ext>
            </a:extLst>
          </p:cNvPr>
          <p:cNvSpPr/>
          <p:nvPr/>
        </p:nvSpPr>
        <p:spPr>
          <a:xfrm>
            <a:off x="2048911" y="4462993"/>
            <a:ext cx="703189" cy="281717"/>
          </a:xfrm>
          <a:prstGeom prst="roundRect">
            <a:avLst/>
          </a:prstGeom>
          <a:solidFill>
            <a:schemeClr val="accent3">
              <a:lumMod val="20000"/>
              <a:lumOff val="80000"/>
              <a:alpha val="58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ZoneTexte 42">
            <a:extLst>
              <a:ext uri="{FF2B5EF4-FFF2-40B4-BE49-F238E27FC236}">
                <a16:creationId xmlns:a16="http://schemas.microsoft.com/office/drawing/2014/main" id="{3658F73C-BA09-2696-6A46-A894FB55BB56}"/>
              </a:ext>
            </a:extLst>
          </p:cNvPr>
          <p:cNvSpPr txBox="1"/>
          <p:nvPr/>
        </p:nvSpPr>
        <p:spPr>
          <a:xfrm>
            <a:off x="1416060" y="2641857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44" name="ZoneTexte 43">
            <a:extLst>
              <a:ext uri="{FF2B5EF4-FFF2-40B4-BE49-F238E27FC236}">
                <a16:creationId xmlns:a16="http://schemas.microsoft.com/office/drawing/2014/main" id="{DE204118-A8E7-D2AB-4E24-8AAD0567A46D}"/>
              </a:ext>
            </a:extLst>
          </p:cNvPr>
          <p:cNvSpPr txBox="1"/>
          <p:nvPr/>
        </p:nvSpPr>
        <p:spPr>
          <a:xfrm>
            <a:off x="2180758" y="2627951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46" name="ZoneTexte 45">
            <a:extLst>
              <a:ext uri="{FF2B5EF4-FFF2-40B4-BE49-F238E27FC236}">
                <a16:creationId xmlns:a16="http://schemas.microsoft.com/office/drawing/2014/main" id="{F0985C5D-829E-E30C-DF19-BA9631734A1C}"/>
              </a:ext>
            </a:extLst>
          </p:cNvPr>
          <p:cNvSpPr txBox="1"/>
          <p:nvPr/>
        </p:nvSpPr>
        <p:spPr>
          <a:xfrm>
            <a:off x="1377106" y="3369563"/>
            <a:ext cx="308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47" name="ZoneTexte 46">
            <a:extLst>
              <a:ext uri="{FF2B5EF4-FFF2-40B4-BE49-F238E27FC236}">
                <a16:creationId xmlns:a16="http://schemas.microsoft.com/office/drawing/2014/main" id="{51917563-C324-682C-7893-20F3992A83D6}"/>
              </a:ext>
            </a:extLst>
          </p:cNvPr>
          <p:cNvSpPr txBox="1"/>
          <p:nvPr/>
        </p:nvSpPr>
        <p:spPr>
          <a:xfrm>
            <a:off x="2141804" y="3355657"/>
            <a:ext cx="308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48" name="ZoneTexte 47">
            <a:extLst>
              <a:ext uri="{FF2B5EF4-FFF2-40B4-BE49-F238E27FC236}">
                <a16:creationId xmlns:a16="http://schemas.microsoft.com/office/drawing/2014/main" id="{C3CAF5A6-1272-C8B9-28AC-276265B2D5BA}"/>
              </a:ext>
            </a:extLst>
          </p:cNvPr>
          <p:cNvSpPr txBox="1"/>
          <p:nvPr/>
        </p:nvSpPr>
        <p:spPr>
          <a:xfrm>
            <a:off x="1385366" y="4108227"/>
            <a:ext cx="308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49" name="ZoneTexte 48">
            <a:extLst>
              <a:ext uri="{FF2B5EF4-FFF2-40B4-BE49-F238E27FC236}">
                <a16:creationId xmlns:a16="http://schemas.microsoft.com/office/drawing/2014/main" id="{2BB04363-79D9-F33F-C74D-1628DCCC6D66}"/>
              </a:ext>
            </a:extLst>
          </p:cNvPr>
          <p:cNvSpPr txBox="1"/>
          <p:nvPr/>
        </p:nvSpPr>
        <p:spPr>
          <a:xfrm>
            <a:off x="2150064" y="4094321"/>
            <a:ext cx="308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D24877F2-B1B8-A0C3-BE1D-20FDD674BF2F}"/>
              </a:ext>
            </a:extLst>
          </p:cNvPr>
          <p:cNvSpPr/>
          <p:nvPr/>
        </p:nvSpPr>
        <p:spPr>
          <a:xfrm>
            <a:off x="4421111" y="3369563"/>
            <a:ext cx="1877245" cy="133829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 w="508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Reward model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CBA42A9A-52FB-A88B-F4FF-BA916B08956C}"/>
              </a:ext>
            </a:extLst>
          </p:cNvPr>
          <p:cNvSpPr txBox="1"/>
          <p:nvPr/>
        </p:nvSpPr>
        <p:spPr>
          <a:xfrm>
            <a:off x="1746292" y="4911366"/>
            <a:ext cx="25039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</a:t>
            </a:r>
          </a:p>
          <a:p>
            <a:r>
              <a:rPr lang="en-US" dirty="0"/>
              <a:t>.</a:t>
            </a:r>
          </a:p>
          <a:p>
            <a:r>
              <a:rPr lang="en-US" dirty="0"/>
              <a:t>.</a:t>
            </a:r>
          </a:p>
        </p:txBody>
      </p:sp>
      <p:cxnSp>
        <p:nvCxnSpPr>
          <p:cNvPr id="19" name="Connecteur droit avec flèche 18">
            <a:extLst>
              <a:ext uri="{FF2B5EF4-FFF2-40B4-BE49-F238E27FC236}">
                <a16:creationId xmlns:a16="http://schemas.microsoft.com/office/drawing/2014/main" id="{A2147510-1463-F071-302A-91F1CEFBE210}"/>
              </a:ext>
            </a:extLst>
          </p:cNvPr>
          <p:cNvCxnSpPr/>
          <p:nvPr/>
        </p:nvCxnSpPr>
        <p:spPr>
          <a:xfrm>
            <a:off x="3062826" y="4094321"/>
            <a:ext cx="1282931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necteur droit avec flèche 20">
            <a:extLst>
              <a:ext uri="{FF2B5EF4-FFF2-40B4-BE49-F238E27FC236}">
                <a16:creationId xmlns:a16="http://schemas.microsoft.com/office/drawing/2014/main" id="{057DAA61-06CA-0EE8-8345-25C292015BFE}"/>
              </a:ext>
            </a:extLst>
          </p:cNvPr>
          <p:cNvCxnSpPr/>
          <p:nvPr/>
        </p:nvCxnSpPr>
        <p:spPr>
          <a:xfrm>
            <a:off x="6642755" y="4043369"/>
            <a:ext cx="1282931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ectangle : coins arrondis 22">
            <a:extLst>
              <a:ext uri="{FF2B5EF4-FFF2-40B4-BE49-F238E27FC236}">
                <a16:creationId xmlns:a16="http://schemas.microsoft.com/office/drawing/2014/main" id="{AFCA50AD-CFD7-04F8-A515-22CB038F49D5}"/>
              </a:ext>
            </a:extLst>
          </p:cNvPr>
          <p:cNvSpPr/>
          <p:nvPr/>
        </p:nvSpPr>
        <p:spPr>
          <a:xfrm>
            <a:off x="8061635" y="3355657"/>
            <a:ext cx="1877245" cy="1338294"/>
          </a:xfrm>
          <a:prstGeom prst="roundRect">
            <a:avLst/>
          </a:prstGeom>
          <a:solidFill>
            <a:schemeClr val="accent1">
              <a:lumMod val="60000"/>
              <a:lumOff val="40000"/>
              <a:alpha val="51000"/>
            </a:schemeClr>
          </a:solidFill>
          <a:ln w="508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Trained Reward model on Criteria</a:t>
            </a:r>
          </a:p>
        </p:txBody>
      </p:sp>
    </p:spTree>
    <p:extLst>
      <p:ext uri="{BB962C8B-B14F-4D97-AF65-F5344CB8AC3E}">
        <p14:creationId xmlns:p14="http://schemas.microsoft.com/office/powerpoint/2010/main" val="151383905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989F2E-9B85-81D0-2E9E-1D4A088E2E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50D9E-9032-8953-544B-D33F3C971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872701" cy="1325563"/>
          </a:xfrm>
        </p:spPr>
        <p:txBody>
          <a:bodyPr/>
          <a:lstStyle/>
          <a:p>
            <a:r>
              <a:rPr lang="en-US" dirty="0"/>
              <a:t>RLHF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0CA8C01D-E5AB-CBFF-F261-35E6376DCCC2}"/>
              </a:ext>
            </a:extLst>
          </p:cNvPr>
          <p:cNvSpPr txBox="1"/>
          <p:nvPr/>
        </p:nvSpPr>
        <p:spPr>
          <a:xfrm>
            <a:off x="7286605" y="491652"/>
            <a:ext cx="48951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Goal </a:t>
            </a:r>
            <a:r>
              <a:rPr lang="en-US" dirty="0"/>
              <a:t>: Maximize </a:t>
            </a:r>
            <a:r>
              <a:rPr lang="en-US" dirty="0" err="1"/>
              <a:t>Helpfuless</a:t>
            </a:r>
            <a:r>
              <a:rPr lang="en-US" dirty="0"/>
              <a:t>, Honesty, Harmless</a:t>
            </a:r>
          </a:p>
        </p:txBody>
      </p: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8D311B2E-8F30-3442-07E9-C739DB4CE5B2}"/>
              </a:ext>
            </a:extLst>
          </p:cNvPr>
          <p:cNvGrpSpPr/>
          <p:nvPr/>
        </p:nvGrpSpPr>
        <p:grpSpPr>
          <a:xfrm>
            <a:off x="754145" y="2047174"/>
            <a:ext cx="1751826" cy="1283732"/>
            <a:chOff x="754145" y="2010594"/>
            <a:chExt cx="1751826" cy="1283732"/>
          </a:xfrm>
        </p:grpSpPr>
        <p:pic>
          <p:nvPicPr>
            <p:cNvPr id="8" name="Graphique 7" descr="Liste de contrôle avec un remplissage uni">
              <a:extLst>
                <a:ext uri="{FF2B5EF4-FFF2-40B4-BE49-F238E27FC236}">
                  <a16:creationId xmlns:a16="http://schemas.microsoft.com/office/drawing/2014/main" id="{D96F7409-793C-D57A-B7F5-1A89E14A1A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095080" y="2010594"/>
              <a:ext cx="914400" cy="914400"/>
            </a:xfrm>
            <a:prstGeom prst="rect">
              <a:avLst/>
            </a:prstGeom>
          </p:spPr>
        </p:pic>
        <p:sp>
          <p:nvSpPr>
            <p:cNvPr id="9" name="ZoneTexte 8">
              <a:extLst>
                <a:ext uri="{FF2B5EF4-FFF2-40B4-BE49-F238E27FC236}">
                  <a16:creationId xmlns:a16="http://schemas.microsoft.com/office/drawing/2014/main" id="{CD6B7BD1-C3C7-E585-E86C-1EF0390907AA}"/>
                </a:ext>
              </a:extLst>
            </p:cNvPr>
            <p:cNvSpPr txBox="1"/>
            <p:nvPr/>
          </p:nvSpPr>
          <p:spPr>
            <a:xfrm>
              <a:off x="754145" y="2924994"/>
              <a:ext cx="17518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Prompt Dataset</a:t>
              </a:r>
            </a:p>
          </p:txBody>
        </p:sp>
      </p:grpSp>
      <p:sp>
        <p:nvSpPr>
          <p:cNvPr id="13" name="Rectangle : coins arrondis 12">
            <a:extLst>
              <a:ext uri="{FF2B5EF4-FFF2-40B4-BE49-F238E27FC236}">
                <a16:creationId xmlns:a16="http://schemas.microsoft.com/office/drawing/2014/main" id="{4DE73929-A2EF-B528-3267-EFB21190FEC8}"/>
              </a:ext>
            </a:extLst>
          </p:cNvPr>
          <p:cNvSpPr/>
          <p:nvPr/>
        </p:nvSpPr>
        <p:spPr>
          <a:xfrm>
            <a:off x="4470737" y="1914163"/>
            <a:ext cx="1877245" cy="1338294"/>
          </a:xfrm>
          <a:prstGeom prst="roundRect">
            <a:avLst/>
          </a:prstGeom>
          <a:gradFill flip="none" rotWithShape="1">
            <a:gsLst>
              <a:gs pos="0">
                <a:schemeClr val="accent5">
                  <a:tint val="66000"/>
                  <a:satMod val="160000"/>
                </a:schemeClr>
              </a:gs>
              <a:gs pos="50000">
                <a:schemeClr val="accent5">
                  <a:tint val="44500"/>
                  <a:satMod val="160000"/>
                </a:schemeClr>
              </a:gs>
              <a:gs pos="100000">
                <a:schemeClr val="accent5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50800"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Fine-tuned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LLM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(updated by fb)</a:t>
            </a:r>
          </a:p>
        </p:txBody>
      </p:sp>
      <p:sp>
        <p:nvSpPr>
          <p:cNvPr id="14" name="Rectangle : coins arrondis 13">
            <a:extLst>
              <a:ext uri="{FF2B5EF4-FFF2-40B4-BE49-F238E27FC236}">
                <a16:creationId xmlns:a16="http://schemas.microsoft.com/office/drawing/2014/main" id="{FC643CAE-A988-D0E6-B194-69587DB9381B}"/>
              </a:ext>
            </a:extLst>
          </p:cNvPr>
          <p:cNvSpPr/>
          <p:nvPr/>
        </p:nvSpPr>
        <p:spPr>
          <a:xfrm>
            <a:off x="8701051" y="2096337"/>
            <a:ext cx="2315029" cy="97394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RL Proximal Policy Optimization (PPO) Algorithm</a:t>
            </a:r>
          </a:p>
        </p:txBody>
      </p:sp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587CE6D2-48B5-7B4A-28DF-09ECF92AC6B4}"/>
              </a:ext>
            </a:extLst>
          </p:cNvPr>
          <p:cNvSpPr/>
          <p:nvPr/>
        </p:nvSpPr>
        <p:spPr>
          <a:xfrm>
            <a:off x="6547176" y="4537093"/>
            <a:ext cx="1877245" cy="133829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 w="508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Reward model</a:t>
            </a:r>
          </a:p>
        </p:txBody>
      </p:sp>
      <p:cxnSp>
        <p:nvCxnSpPr>
          <p:cNvPr id="18" name="Connecteur droit avec flèche 17">
            <a:extLst>
              <a:ext uri="{FF2B5EF4-FFF2-40B4-BE49-F238E27FC236}">
                <a16:creationId xmlns:a16="http://schemas.microsoft.com/office/drawing/2014/main" id="{FDF2EBDE-6742-3C82-7E21-A2D05F0B0F4A}"/>
              </a:ext>
            </a:extLst>
          </p:cNvPr>
          <p:cNvCxnSpPr/>
          <p:nvPr/>
        </p:nvCxnSpPr>
        <p:spPr>
          <a:xfrm>
            <a:off x="2009480" y="2583310"/>
            <a:ext cx="236455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Connecteur en angle 20">
            <a:extLst>
              <a:ext uri="{FF2B5EF4-FFF2-40B4-BE49-F238E27FC236}">
                <a16:creationId xmlns:a16="http://schemas.microsoft.com/office/drawing/2014/main" id="{2AE042C4-88D8-CB37-841E-52A51654D620}"/>
              </a:ext>
            </a:extLst>
          </p:cNvPr>
          <p:cNvCxnSpPr>
            <a:stCxn id="13" idx="2"/>
            <a:endCxn id="15" idx="1"/>
          </p:cNvCxnSpPr>
          <p:nvPr/>
        </p:nvCxnSpPr>
        <p:spPr>
          <a:xfrm rot="16200000" flipH="1">
            <a:off x="5001377" y="3660440"/>
            <a:ext cx="1953783" cy="1137816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Connecteur en angle 21">
            <a:extLst>
              <a:ext uri="{FF2B5EF4-FFF2-40B4-BE49-F238E27FC236}">
                <a16:creationId xmlns:a16="http://schemas.microsoft.com/office/drawing/2014/main" id="{6B06C088-F7CC-667C-F0F3-7A14FDDB2EED}"/>
              </a:ext>
            </a:extLst>
          </p:cNvPr>
          <p:cNvCxnSpPr>
            <a:cxnSpLocks/>
            <a:stCxn id="15" idx="3"/>
            <a:endCxn id="14" idx="2"/>
          </p:cNvCxnSpPr>
          <p:nvPr/>
        </p:nvCxnSpPr>
        <p:spPr>
          <a:xfrm flipV="1">
            <a:off x="8424421" y="3070284"/>
            <a:ext cx="1434145" cy="2135956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Connecteur droit avec flèche 25">
            <a:extLst>
              <a:ext uri="{FF2B5EF4-FFF2-40B4-BE49-F238E27FC236}">
                <a16:creationId xmlns:a16="http://schemas.microsoft.com/office/drawing/2014/main" id="{124F5174-25F5-4635-36F6-4E07129DC705}"/>
              </a:ext>
            </a:extLst>
          </p:cNvPr>
          <p:cNvCxnSpPr>
            <a:stCxn id="14" idx="1"/>
            <a:endCxn id="13" idx="3"/>
          </p:cNvCxnSpPr>
          <p:nvPr/>
        </p:nvCxnSpPr>
        <p:spPr>
          <a:xfrm flipH="1" flipV="1">
            <a:off x="6347982" y="2583310"/>
            <a:ext cx="2353069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7" name="ZoneTexte 26">
            <a:extLst>
              <a:ext uri="{FF2B5EF4-FFF2-40B4-BE49-F238E27FC236}">
                <a16:creationId xmlns:a16="http://schemas.microsoft.com/office/drawing/2014/main" id="{60C523A1-BFA6-17B3-2AFA-5E31A81874C7}"/>
              </a:ext>
            </a:extLst>
          </p:cNvPr>
          <p:cNvSpPr txBox="1"/>
          <p:nvPr/>
        </p:nvSpPr>
        <p:spPr>
          <a:xfrm>
            <a:off x="936566" y="3342429"/>
            <a:ext cx="13704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“ A dog is…“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9983BC02-12A8-EED1-E304-869C6AD253DA}"/>
              </a:ext>
            </a:extLst>
          </p:cNvPr>
          <p:cNvSpPr txBox="1"/>
          <p:nvPr/>
        </p:nvSpPr>
        <p:spPr>
          <a:xfrm>
            <a:off x="4280513" y="3278382"/>
            <a:ext cx="26918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“ …human’s best friends“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B981FC28-DFEF-EDE2-A7DA-676F0D8588D5}"/>
              </a:ext>
            </a:extLst>
          </p:cNvPr>
          <p:cNvSpPr txBox="1"/>
          <p:nvPr/>
        </p:nvSpPr>
        <p:spPr>
          <a:xfrm>
            <a:off x="8701051" y="4836908"/>
            <a:ext cx="744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+2,86</a:t>
            </a: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50B9F68C-BE68-F271-A38F-6D484E98625A}"/>
              </a:ext>
            </a:extLst>
          </p:cNvPr>
          <p:cNvSpPr txBox="1"/>
          <p:nvPr/>
        </p:nvSpPr>
        <p:spPr>
          <a:xfrm>
            <a:off x="6775235" y="2175646"/>
            <a:ext cx="17316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Update weights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0AF798C4-2932-D5FA-F699-BD4D01C24201}"/>
              </a:ext>
            </a:extLst>
          </p:cNvPr>
          <p:cNvSpPr txBox="1"/>
          <p:nvPr/>
        </p:nvSpPr>
        <p:spPr>
          <a:xfrm>
            <a:off x="9935852" y="6181682"/>
            <a:ext cx="18101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5"/>
              </a:rPr>
              <a:t>Read about PPO</a:t>
            </a:r>
            <a:endParaRPr lang="en-US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013F2223-A52F-09B2-8222-070ADAFA310E}"/>
              </a:ext>
            </a:extLst>
          </p:cNvPr>
          <p:cNvSpPr txBox="1"/>
          <p:nvPr/>
        </p:nvSpPr>
        <p:spPr>
          <a:xfrm>
            <a:off x="849892" y="5206240"/>
            <a:ext cx="207184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Stopping Criteria:</a:t>
            </a:r>
          </a:p>
          <a:p>
            <a:pPr marL="285750" indent="-285750">
              <a:buFontTx/>
              <a:buChar char="-"/>
            </a:pPr>
            <a:r>
              <a:rPr lang="en-US" dirty="0"/>
              <a:t># iterations</a:t>
            </a:r>
          </a:p>
          <a:p>
            <a:pPr marL="285750" indent="-285750">
              <a:buFontTx/>
              <a:buChar char="-"/>
            </a:pPr>
            <a:r>
              <a:rPr lang="en-US" dirty="0"/>
              <a:t>Success criteria</a:t>
            </a:r>
          </a:p>
        </p:txBody>
      </p:sp>
    </p:spTree>
    <p:extLst>
      <p:ext uri="{BB962C8B-B14F-4D97-AF65-F5344CB8AC3E}">
        <p14:creationId xmlns:p14="http://schemas.microsoft.com/office/powerpoint/2010/main" val="92823186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7E70E3-0093-FD30-663A-B36A171AC2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D7C2F-5F1D-769D-7916-26A0BC18A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872701" cy="1325563"/>
          </a:xfrm>
        </p:spPr>
        <p:txBody>
          <a:bodyPr/>
          <a:lstStyle/>
          <a:p>
            <a:r>
              <a:rPr lang="en-US" dirty="0"/>
              <a:t>LLM Evaluation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C8D6E26-3806-641C-8AE8-FCF4DB5431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6066" y="1379459"/>
            <a:ext cx="6598763" cy="4852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FA6658E9-611A-9713-7CB5-8070E6DAE08A}"/>
              </a:ext>
            </a:extLst>
          </p:cNvPr>
          <p:cNvSpPr txBox="1"/>
          <p:nvPr/>
        </p:nvSpPr>
        <p:spPr>
          <a:xfrm>
            <a:off x="9568206" y="6231654"/>
            <a:ext cx="225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Source: </a:t>
            </a:r>
            <a:r>
              <a:rPr lang="en-US" dirty="0">
                <a:hlinkClick r:id="rId4"/>
              </a:rPr>
              <a:t>confident-ai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9493325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7D4464-8B8D-3D01-7CEE-162D5D4C98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DA154-680B-7659-084C-695A868B3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872701" cy="1325563"/>
          </a:xfrm>
        </p:spPr>
        <p:txBody>
          <a:bodyPr/>
          <a:lstStyle/>
          <a:p>
            <a:r>
              <a:rPr lang="en-US" dirty="0"/>
              <a:t>Statistical Scores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ADE4E7C2-5C26-4B56-3B1B-DCFA9A441BB3}"/>
              </a:ext>
            </a:extLst>
          </p:cNvPr>
          <p:cNvSpPr txBox="1"/>
          <p:nvPr/>
        </p:nvSpPr>
        <p:spPr>
          <a:xfrm>
            <a:off x="838200" y="1516029"/>
            <a:ext cx="25767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 ROUGE &amp; BLEU Score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5EEA3677-66DB-7421-407B-DFB70C91B856}"/>
              </a:ext>
            </a:extLst>
          </p:cNvPr>
          <p:cNvSpPr/>
          <p:nvPr/>
        </p:nvSpPr>
        <p:spPr>
          <a:xfrm>
            <a:off x="2997724" y="2841592"/>
            <a:ext cx="1442301" cy="987458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Rouge</a:t>
            </a:r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612B6D13-185D-FBD5-C76A-D422ACA565AF}"/>
              </a:ext>
            </a:extLst>
          </p:cNvPr>
          <p:cNvSpPr/>
          <p:nvPr/>
        </p:nvSpPr>
        <p:spPr>
          <a:xfrm>
            <a:off x="6348068" y="2841592"/>
            <a:ext cx="1442301" cy="987458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BLEU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74351F69-0248-F8CF-A0C1-769CF47C792A}"/>
              </a:ext>
            </a:extLst>
          </p:cNvPr>
          <p:cNvSpPr txBox="1"/>
          <p:nvPr/>
        </p:nvSpPr>
        <p:spPr>
          <a:xfrm>
            <a:off x="2765707" y="4231203"/>
            <a:ext cx="21600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Text summarization 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2F383EDC-301A-6829-3BE8-6F0A77C2041C}"/>
              </a:ext>
            </a:extLst>
          </p:cNvPr>
          <p:cNvSpPr txBox="1"/>
          <p:nvPr/>
        </p:nvSpPr>
        <p:spPr>
          <a:xfrm>
            <a:off x="6198635" y="4210572"/>
            <a:ext cx="17624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Text Translation </a:t>
            </a:r>
          </a:p>
        </p:txBody>
      </p:sp>
    </p:spTree>
    <p:extLst>
      <p:ext uri="{BB962C8B-B14F-4D97-AF65-F5344CB8AC3E}">
        <p14:creationId xmlns:p14="http://schemas.microsoft.com/office/powerpoint/2010/main" val="146031453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2B87D6-4D20-D9A2-9D2A-CB51115F93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9F2AB-5B16-0307-9D0F-D9989C686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872701" cy="1325563"/>
          </a:xfrm>
        </p:spPr>
        <p:txBody>
          <a:bodyPr/>
          <a:lstStyle/>
          <a:p>
            <a:r>
              <a:rPr lang="en-US" dirty="0"/>
              <a:t>Statistical Scores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3AF64EC4-ED90-E88B-7679-4ADF31EAB7ED}"/>
              </a:ext>
            </a:extLst>
          </p:cNvPr>
          <p:cNvSpPr txBox="1"/>
          <p:nvPr/>
        </p:nvSpPr>
        <p:spPr>
          <a:xfrm>
            <a:off x="838200" y="1516029"/>
            <a:ext cx="25767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 ROUGE &amp; BLEU Score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57F93776-790E-4A8C-BDB5-60262E0622BC}"/>
              </a:ext>
            </a:extLst>
          </p:cNvPr>
          <p:cNvSpPr/>
          <p:nvPr/>
        </p:nvSpPr>
        <p:spPr>
          <a:xfrm>
            <a:off x="1405447" y="3114380"/>
            <a:ext cx="1442301" cy="987458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Rouge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ZoneTexte 2">
                <a:extLst>
                  <a:ext uri="{FF2B5EF4-FFF2-40B4-BE49-F238E27FC236}">
                    <a16:creationId xmlns:a16="http://schemas.microsoft.com/office/drawing/2014/main" id="{590690D9-7818-BE51-BA98-2F901C947272}"/>
                  </a:ext>
                </a:extLst>
              </p:cNvPr>
              <p:cNvSpPr txBox="1"/>
              <p:nvPr/>
            </p:nvSpPr>
            <p:spPr>
              <a:xfrm>
                <a:off x="5361815" y="2288808"/>
                <a:ext cx="4548296" cy="66684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𝑅𝑂𝑈𝐺𝐸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i="1" dirty="0" smtClean="0">
                              <a:latin typeface="Cambria Math" panose="02040503050406030204" pitchFamily="18" charset="0"/>
                              <a:sym typeface="Wingdings" pitchFamily="2" charset="2"/>
                            </a:rPr>
                          </m:ctrlPr>
                        </m:dPr>
                        <m:e>
                          <m:r>
                            <a:rPr lang="en-US" i="1" dirty="0" smtClean="0">
                              <a:latin typeface="Cambria Math" panose="02040503050406030204" pitchFamily="18" charset="0"/>
                            </a:rPr>
                            <m:t>𝑅𝑒𝑐𝑎𝑙𝑙</m:t>
                          </m:r>
                        </m:e>
                      </m:d>
                      <m:r>
                        <a:rPr lang="fr-FR" b="0" i="1" dirty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fr-FR" b="0" i="1" dirty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b="0" i="1" dirty="0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fr-FR" b="0" i="1" dirty="0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fr-FR" b="0" i="1" dirty="0" smtClean="0">
                              <a:latin typeface="Cambria Math" panose="02040503050406030204" pitchFamily="18" charset="0"/>
                            </a:rPr>
                            <m:t>𝑔𝑟𝑎𝑚</m:t>
                          </m:r>
                          <m:r>
                            <a:rPr lang="fr-FR" b="0" i="1" dirty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fr-FR" b="0" i="1" dirty="0" smtClean="0">
                              <a:latin typeface="Cambria Math" panose="02040503050406030204" pitchFamily="18" charset="0"/>
                            </a:rPr>
                            <m:t>𝑚𝑎𝑡𝑐h𝑒𝑠</m:t>
                          </m:r>
                        </m:num>
                        <m:den>
                          <m:r>
                            <a:rPr lang="fr-FR" b="0" i="1" dirty="0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fr-FR" b="0" i="1" dirty="0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fr-FR" b="0" i="1" dirty="0" smtClean="0">
                              <a:latin typeface="Cambria Math" panose="02040503050406030204" pitchFamily="18" charset="0"/>
                            </a:rPr>
                            <m:t>𝑔𝑟𝑎𝑚𝑠</m:t>
                          </m:r>
                          <m:r>
                            <a:rPr lang="fr-FR" b="0" i="1" dirty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fr-FR" b="0" i="1" dirty="0" smtClean="0">
                              <a:latin typeface="Cambria Math" panose="02040503050406030204" pitchFamily="18" charset="0"/>
                            </a:rPr>
                            <m:t>𝑖𝑛</m:t>
                          </m:r>
                          <m:r>
                            <a:rPr lang="fr-FR" b="0" i="1" dirty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fr-FR" b="0" i="1" dirty="0" smtClean="0">
                              <a:latin typeface="Cambria Math" panose="02040503050406030204" pitchFamily="18" charset="0"/>
                            </a:rPr>
                            <m:t>𝑟𝑒𝑓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ZoneTexte 2">
                <a:extLst>
                  <a:ext uri="{FF2B5EF4-FFF2-40B4-BE49-F238E27FC236}">
                    <a16:creationId xmlns:a16="http://schemas.microsoft.com/office/drawing/2014/main" id="{590690D9-7818-BE51-BA98-2F901C94727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61815" y="2288808"/>
                <a:ext cx="4548296" cy="666849"/>
              </a:xfrm>
              <a:prstGeom prst="rect">
                <a:avLst/>
              </a:prstGeom>
              <a:blipFill>
                <a:blip r:embed="rId3"/>
                <a:stretch>
                  <a:fillRect b="-113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ZoneTexte 10">
                <a:extLst>
                  <a:ext uri="{FF2B5EF4-FFF2-40B4-BE49-F238E27FC236}">
                    <a16:creationId xmlns:a16="http://schemas.microsoft.com/office/drawing/2014/main" id="{7985B104-A568-71D5-8A5B-BDA8A31FCDC1}"/>
                  </a:ext>
                </a:extLst>
              </p:cNvPr>
              <p:cNvSpPr txBox="1"/>
              <p:nvPr/>
            </p:nvSpPr>
            <p:spPr>
              <a:xfrm>
                <a:off x="5361815" y="3423108"/>
                <a:ext cx="5090817" cy="66684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𝑅𝑂𝑈𝐺𝐸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i="1" dirty="0" smtClean="0">
                              <a:latin typeface="Cambria Math" panose="02040503050406030204" pitchFamily="18" charset="0"/>
                              <a:sym typeface="Wingdings" pitchFamily="2" charset="2"/>
                            </a:rPr>
                          </m:ctrlPr>
                        </m:dPr>
                        <m:e>
                          <m:r>
                            <a:rPr lang="fr-FR" b="0" i="1" dirty="0" smtClean="0">
                              <a:latin typeface="Cambria Math" panose="02040503050406030204" pitchFamily="18" charset="0"/>
                            </a:rPr>
                            <m:t>𝑃𝑟𝑒𝑐𝑖𝑠𝑖𝑜𝑛</m:t>
                          </m:r>
                        </m:e>
                      </m:d>
                      <m:r>
                        <a:rPr lang="fr-FR" b="0" i="1" dirty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fr-FR" b="0" i="1" dirty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b="0" i="1" dirty="0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fr-FR" b="0" i="1" dirty="0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fr-FR" b="0" i="1" dirty="0" smtClean="0">
                              <a:latin typeface="Cambria Math" panose="02040503050406030204" pitchFamily="18" charset="0"/>
                            </a:rPr>
                            <m:t>𝑔𝑟𝑎𝑚</m:t>
                          </m:r>
                          <m:r>
                            <a:rPr lang="fr-FR" b="0" i="1" dirty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fr-FR" b="0" i="1" dirty="0" smtClean="0">
                              <a:latin typeface="Cambria Math" panose="02040503050406030204" pitchFamily="18" charset="0"/>
                            </a:rPr>
                            <m:t>𝑚𝑎𝑡𝑐h𝑒𝑠</m:t>
                          </m:r>
                        </m:num>
                        <m:den>
                          <m:r>
                            <a:rPr lang="fr-FR" b="0" i="1" dirty="0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fr-FR" b="0" i="1" dirty="0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fr-FR" b="0" i="1" dirty="0" smtClean="0">
                              <a:latin typeface="Cambria Math" panose="02040503050406030204" pitchFamily="18" charset="0"/>
                            </a:rPr>
                            <m:t>𝑔𝑟𝑎𝑚𝑠</m:t>
                          </m:r>
                          <m:r>
                            <a:rPr lang="fr-FR" b="0" i="1" dirty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fr-FR" b="0" i="1" dirty="0" smtClean="0">
                              <a:latin typeface="Cambria Math" panose="02040503050406030204" pitchFamily="18" charset="0"/>
                            </a:rPr>
                            <m:t>𝑖𝑛</m:t>
                          </m:r>
                          <m:r>
                            <a:rPr lang="fr-FR" b="0" i="1" dirty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fr-FR" b="0" i="1" dirty="0" smtClean="0">
                              <a:latin typeface="Cambria Math" panose="02040503050406030204" pitchFamily="18" charset="0"/>
                            </a:rPr>
                            <m:t>𝑜𝑢𝑡𝑝𝑢𝑡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1" name="ZoneTexte 10">
                <a:extLst>
                  <a:ext uri="{FF2B5EF4-FFF2-40B4-BE49-F238E27FC236}">
                    <a16:creationId xmlns:a16="http://schemas.microsoft.com/office/drawing/2014/main" id="{7985B104-A568-71D5-8A5B-BDA8A31FCDC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61815" y="3423108"/>
                <a:ext cx="5090817" cy="666849"/>
              </a:xfrm>
              <a:prstGeom prst="rect">
                <a:avLst/>
              </a:prstGeom>
              <a:blipFill>
                <a:blip r:embed="rId4"/>
                <a:stretch>
                  <a:fillRect b="-92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ZoneTexte 11">
                <a:extLst>
                  <a:ext uri="{FF2B5EF4-FFF2-40B4-BE49-F238E27FC236}">
                    <a16:creationId xmlns:a16="http://schemas.microsoft.com/office/drawing/2014/main" id="{53894C15-E103-9465-B74E-E2EF7231AFEC}"/>
                  </a:ext>
                </a:extLst>
              </p:cNvPr>
              <p:cNvSpPr txBox="1"/>
              <p:nvPr/>
            </p:nvSpPr>
            <p:spPr>
              <a:xfrm>
                <a:off x="5437229" y="4557408"/>
                <a:ext cx="4164473" cy="66492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𝑅𝑂𝑈𝐺𝐸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i="1" dirty="0" smtClean="0">
                              <a:latin typeface="Cambria Math" panose="02040503050406030204" pitchFamily="18" charset="0"/>
                              <a:sym typeface="Wingdings" pitchFamily="2" charset="2"/>
                            </a:rPr>
                          </m:ctrlPr>
                        </m:dPr>
                        <m:e>
                          <m:r>
                            <a:rPr lang="fr-FR" b="0" i="1" dirty="0" smtClean="0">
                              <a:latin typeface="Cambria Math" panose="02040503050406030204" pitchFamily="18" charset="0"/>
                            </a:rPr>
                            <m:t>𝐹</m:t>
                          </m:r>
                          <m:r>
                            <a:rPr lang="fr-FR" b="0" i="1" dirty="0" smtClean="0"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</m:d>
                      <m:r>
                        <a:rPr lang="fr-FR" b="0" i="1" dirty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fr-FR" b="0" i="1" dirty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b="0" i="1" dirty="0" smtClean="0">
                              <a:latin typeface="Cambria Math" panose="02040503050406030204" pitchFamily="18" charset="0"/>
                            </a:rPr>
                            <m:t>𝑝𝑟𝑒𝑐𝑠𝑖𝑜𝑛</m:t>
                          </m:r>
                          <m:r>
                            <a:rPr lang="fr-FR" b="0" i="1" dirty="0" smtClean="0">
                              <a:latin typeface="Cambria Math" panose="02040503050406030204" pitchFamily="18" charset="0"/>
                            </a:rPr>
                            <m:t> × </m:t>
                          </m:r>
                          <m:r>
                            <a:rPr lang="fr-FR" b="0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𝑟𝑒𝑐𝑎𝑙𝑙</m:t>
                          </m:r>
                        </m:num>
                        <m:den>
                          <m:r>
                            <a:rPr lang="fr-FR" b="0" i="1" dirty="0" smtClean="0">
                              <a:latin typeface="Cambria Math" panose="02040503050406030204" pitchFamily="18" charset="0"/>
                            </a:rPr>
                            <m:t>𝑝𝑟𝑒𝑐𝑖𝑠𝑖𝑜𝑛</m:t>
                          </m:r>
                          <m:r>
                            <a:rPr lang="fr-FR" b="0" i="1" dirty="0" smtClean="0">
                              <a:latin typeface="Cambria Math" panose="02040503050406030204" pitchFamily="18" charset="0"/>
                            </a:rPr>
                            <m:t> +</m:t>
                          </m:r>
                          <m:r>
                            <a:rPr lang="fr-FR" b="0" i="1" dirty="0" smtClean="0">
                              <a:latin typeface="Cambria Math" panose="02040503050406030204" pitchFamily="18" charset="0"/>
                            </a:rPr>
                            <m:t>𝑟𝑒𝑐𝑎𝑙𝑙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2" name="ZoneTexte 11">
                <a:extLst>
                  <a:ext uri="{FF2B5EF4-FFF2-40B4-BE49-F238E27FC236}">
                    <a16:creationId xmlns:a16="http://schemas.microsoft.com/office/drawing/2014/main" id="{53894C15-E103-9465-B74E-E2EF7231AFE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37229" y="4557408"/>
                <a:ext cx="4164473" cy="664926"/>
              </a:xfrm>
              <a:prstGeom prst="rect">
                <a:avLst/>
              </a:prstGeom>
              <a:blipFill>
                <a:blip r:embed="rId5"/>
                <a:stretch>
                  <a:fillRect b="-943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Accolade fermante 12">
            <a:extLst>
              <a:ext uri="{FF2B5EF4-FFF2-40B4-BE49-F238E27FC236}">
                <a16:creationId xmlns:a16="http://schemas.microsoft.com/office/drawing/2014/main" id="{89A8B0CA-D034-7187-2F1B-1D8E8FFC76FA}"/>
              </a:ext>
            </a:extLst>
          </p:cNvPr>
          <p:cNvSpPr/>
          <p:nvPr/>
        </p:nvSpPr>
        <p:spPr>
          <a:xfrm rot="10800000">
            <a:off x="3284650" y="2524816"/>
            <a:ext cx="589766" cy="2697517"/>
          </a:xfrm>
          <a:prstGeom prst="rightBrace">
            <a:avLst>
              <a:gd name="adj1" fmla="val 0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33340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F5E1E4-B3E1-FC8C-2D92-D544D5B9F1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 : coins arrondis 13">
            <a:extLst>
              <a:ext uri="{FF2B5EF4-FFF2-40B4-BE49-F238E27FC236}">
                <a16:creationId xmlns:a16="http://schemas.microsoft.com/office/drawing/2014/main" id="{BF663BBE-9D60-FD86-DCC6-49FBF9C338CC}"/>
              </a:ext>
            </a:extLst>
          </p:cNvPr>
          <p:cNvSpPr/>
          <p:nvPr/>
        </p:nvSpPr>
        <p:spPr>
          <a:xfrm>
            <a:off x="575035" y="5420412"/>
            <a:ext cx="7022969" cy="1112363"/>
          </a:xfrm>
          <a:prstGeom prst="roundRect">
            <a:avLst/>
          </a:prstGeom>
          <a:solidFill>
            <a:srgbClr val="FF0000">
              <a:alpha val="17921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47DE4D-3548-56FF-6479-BB3D1BB51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872701" cy="1325563"/>
          </a:xfrm>
        </p:spPr>
        <p:txBody>
          <a:bodyPr/>
          <a:lstStyle/>
          <a:p>
            <a:r>
              <a:rPr lang="en-US" dirty="0"/>
              <a:t>Statistical Scores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F3836AC1-3427-93E4-8B24-8A8DB0B2CC08}"/>
              </a:ext>
            </a:extLst>
          </p:cNvPr>
          <p:cNvSpPr txBox="1"/>
          <p:nvPr/>
        </p:nvSpPr>
        <p:spPr>
          <a:xfrm>
            <a:off x="838200" y="1516029"/>
            <a:ext cx="25767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 ROUGE &amp; BLEU Score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8227E807-6F8E-F988-925E-FBD241699653}"/>
              </a:ext>
            </a:extLst>
          </p:cNvPr>
          <p:cNvSpPr/>
          <p:nvPr/>
        </p:nvSpPr>
        <p:spPr>
          <a:xfrm>
            <a:off x="1405447" y="3114380"/>
            <a:ext cx="1442301" cy="987458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Rouge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ZoneTexte 2">
                <a:extLst>
                  <a:ext uri="{FF2B5EF4-FFF2-40B4-BE49-F238E27FC236}">
                    <a16:creationId xmlns:a16="http://schemas.microsoft.com/office/drawing/2014/main" id="{B113D19C-56B0-D464-FE21-2F2776D2CAB3}"/>
                  </a:ext>
                </a:extLst>
              </p:cNvPr>
              <p:cNvSpPr txBox="1"/>
              <p:nvPr/>
            </p:nvSpPr>
            <p:spPr>
              <a:xfrm>
                <a:off x="6681637" y="849180"/>
                <a:ext cx="5090817" cy="66684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𝑅𝑂𝑈𝐺𝐸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i="1" dirty="0" smtClean="0">
                              <a:latin typeface="Cambria Math" panose="02040503050406030204" pitchFamily="18" charset="0"/>
                              <a:sym typeface="Wingdings" pitchFamily="2" charset="2"/>
                            </a:rPr>
                          </m:ctrlPr>
                        </m:dPr>
                        <m:e>
                          <m:r>
                            <a:rPr lang="fr-FR" i="1" dirty="0">
                              <a:latin typeface="Cambria Math" panose="02040503050406030204" pitchFamily="18" charset="0"/>
                            </a:rPr>
                            <m:t>𝑃𝑟𝑒𝑐𝑖𝑠𝑖𝑜𝑛</m:t>
                          </m:r>
                        </m:e>
                      </m:d>
                      <m:r>
                        <a:rPr lang="fr-FR" b="0" i="1" dirty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fr-FR" b="0" i="1" dirty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b="0" i="1" dirty="0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fr-FR" b="0" i="1" dirty="0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fr-FR" b="0" i="1" dirty="0" smtClean="0">
                              <a:latin typeface="Cambria Math" panose="02040503050406030204" pitchFamily="18" charset="0"/>
                            </a:rPr>
                            <m:t>𝑔𝑟𝑎𝑚</m:t>
                          </m:r>
                          <m:r>
                            <a:rPr lang="fr-FR" b="0" i="1" dirty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fr-FR" b="0" i="1" dirty="0" smtClean="0">
                              <a:latin typeface="Cambria Math" panose="02040503050406030204" pitchFamily="18" charset="0"/>
                            </a:rPr>
                            <m:t>𝑚𝑎𝑡𝑐h𝑒𝑠</m:t>
                          </m:r>
                        </m:num>
                        <m:den>
                          <m:r>
                            <a:rPr lang="fr-FR" b="0" i="1" dirty="0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fr-FR" b="0" i="1" dirty="0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fr-FR" b="0" i="1" dirty="0" smtClean="0">
                              <a:latin typeface="Cambria Math" panose="02040503050406030204" pitchFamily="18" charset="0"/>
                            </a:rPr>
                            <m:t>𝑔𝑟𝑎𝑚𝑠</m:t>
                          </m:r>
                          <m:r>
                            <a:rPr lang="fr-FR" b="0" i="1" dirty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fr-FR" b="0" i="1" dirty="0" smtClean="0">
                              <a:latin typeface="Cambria Math" panose="02040503050406030204" pitchFamily="18" charset="0"/>
                            </a:rPr>
                            <m:t>𝑖𝑛</m:t>
                          </m:r>
                          <m:r>
                            <a:rPr lang="fr-FR" b="0" i="1" dirty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fr-FR" b="0" i="1" dirty="0" smtClean="0">
                              <a:latin typeface="Cambria Math" panose="02040503050406030204" pitchFamily="18" charset="0"/>
                            </a:rPr>
                            <m:t>𝑜𝑢𝑡𝑝𝑢𝑡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ZoneTexte 2">
                <a:extLst>
                  <a:ext uri="{FF2B5EF4-FFF2-40B4-BE49-F238E27FC236}">
                    <a16:creationId xmlns:a16="http://schemas.microsoft.com/office/drawing/2014/main" id="{B113D19C-56B0-D464-FE21-2F2776D2CAB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81637" y="849180"/>
                <a:ext cx="5090817" cy="666849"/>
              </a:xfrm>
              <a:prstGeom prst="rect">
                <a:avLst/>
              </a:prstGeom>
              <a:blipFill>
                <a:blip r:embed="rId3"/>
                <a:stretch>
                  <a:fillRect b="-92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ZoneTexte 3">
            <a:extLst>
              <a:ext uri="{FF2B5EF4-FFF2-40B4-BE49-F238E27FC236}">
                <a16:creationId xmlns:a16="http://schemas.microsoft.com/office/drawing/2014/main" id="{D138F6B9-084C-AD13-3868-06DA0504E93C}"/>
              </a:ext>
            </a:extLst>
          </p:cNvPr>
          <p:cNvSpPr txBox="1"/>
          <p:nvPr/>
        </p:nvSpPr>
        <p:spPr>
          <a:xfrm>
            <a:off x="3414996" y="2730946"/>
            <a:ext cx="217989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Reference (human):</a:t>
            </a:r>
            <a:br>
              <a:rPr lang="en-US" dirty="0"/>
            </a:br>
            <a:r>
              <a:rPr lang="en-US" dirty="0">
                <a:solidFill>
                  <a:srgbClr val="FFC000"/>
                </a:solidFill>
              </a:rPr>
              <a:t>My name is Toto.</a:t>
            </a:r>
          </a:p>
          <a:p>
            <a:endParaRPr lang="en-US" dirty="0">
              <a:solidFill>
                <a:srgbClr val="FFC000"/>
              </a:solidFill>
            </a:endParaRPr>
          </a:p>
          <a:p>
            <a:endParaRPr lang="en-US" dirty="0">
              <a:solidFill>
                <a:srgbClr val="FFC000"/>
              </a:solidFill>
            </a:endParaRPr>
          </a:p>
          <a:p>
            <a:r>
              <a:rPr lang="en-US" dirty="0"/>
              <a:t>Generated Output:</a:t>
            </a:r>
          </a:p>
          <a:p>
            <a:r>
              <a:rPr lang="en-US" dirty="0">
                <a:solidFill>
                  <a:srgbClr val="FFC000"/>
                </a:solidFill>
              </a:rPr>
              <a:t>My </a:t>
            </a:r>
            <a:r>
              <a:rPr lang="en-US" u="sng" dirty="0">
                <a:solidFill>
                  <a:srgbClr val="FFC000"/>
                </a:solidFill>
              </a:rPr>
              <a:t>first</a:t>
            </a:r>
            <a:r>
              <a:rPr lang="en-US" dirty="0">
                <a:solidFill>
                  <a:srgbClr val="FFC000"/>
                </a:solidFill>
              </a:rPr>
              <a:t> name is Toto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ZoneTexte 6">
                <a:extLst>
                  <a:ext uri="{FF2B5EF4-FFF2-40B4-BE49-F238E27FC236}">
                    <a16:creationId xmlns:a16="http://schemas.microsoft.com/office/drawing/2014/main" id="{78959E32-7284-69DC-0C8A-249A08DD8A07}"/>
                  </a:ext>
                </a:extLst>
              </p:cNvPr>
              <p:cNvSpPr txBox="1"/>
              <p:nvPr/>
            </p:nvSpPr>
            <p:spPr>
              <a:xfrm>
                <a:off x="6409831" y="3274684"/>
                <a:ext cx="3662606" cy="61177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𝑅𝑂𝑈𝐺𝐸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−1 </m:t>
                      </m:r>
                      <m:d>
                        <m:dPr>
                          <m:ctrlPr>
                            <a:rPr lang="en-US" i="1" dirty="0" smtClean="0">
                              <a:latin typeface="Cambria Math" panose="02040503050406030204" pitchFamily="18" charset="0"/>
                              <a:sym typeface="Wingdings" pitchFamily="2" charset="2"/>
                            </a:rPr>
                          </m:ctrlPr>
                        </m:dPr>
                        <m:e>
                          <m:r>
                            <a:rPr lang="fr-FR" b="0" i="1" dirty="0" smtClean="0">
                              <a:latin typeface="Cambria Math" panose="02040503050406030204" pitchFamily="18" charset="0"/>
                            </a:rPr>
                            <m:t>𝑃𝑟𝑒𝑐𝑖𝑠𝑖𝑜𝑛</m:t>
                          </m:r>
                        </m:e>
                      </m:d>
                      <m:r>
                        <a:rPr lang="fr-FR" b="0" i="1" dirty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fr-FR" b="0" i="1" dirty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b="0" i="1" dirty="0" smtClean="0">
                              <a:latin typeface="Cambria Math" panose="02040503050406030204" pitchFamily="18" charset="0"/>
                            </a:rPr>
                            <m:t>4</m:t>
                          </m:r>
                        </m:num>
                        <m:den>
                          <m:r>
                            <a:rPr lang="fr-FR" b="0" i="1" dirty="0" smtClean="0">
                              <a:latin typeface="Cambria Math" panose="02040503050406030204" pitchFamily="18" charset="0"/>
                            </a:rPr>
                            <m:t>5</m:t>
                          </m:r>
                        </m:den>
                      </m:f>
                      <m:r>
                        <a:rPr lang="fr-FR" b="0" i="1" dirty="0" smtClean="0">
                          <a:latin typeface="Cambria Math" panose="02040503050406030204" pitchFamily="18" charset="0"/>
                        </a:rPr>
                        <m:t>=0.8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" name="ZoneTexte 6">
                <a:extLst>
                  <a:ext uri="{FF2B5EF4-FFF2-40B4-BE49-F238E27FC236}">
                    <a16:creationId xmlns:a16="http://schemas.microsoft.com/office/drawing/2014/main" id="{78959E32-7284-69DC-0C8A-249A08DD8A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09831" y="3274684"/>
                <a:ext cx="3662606" cy="611771"/>
              </a:xfrm>
              <a:prstGeom prst="rect">
                <a:avLst/>
              </a:prstGeom>
              <a:blipFill>
                <a:blip r:embed="rId4"/>
                <a:stretch>
                  <a:fillRect b="-4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ZoneTexte 8">
            <a:extLst>
              <a:ext uri="{FF2B5EF4-FFF2-40B4-BE49-F238E27FC236}">
                <a16:creationId xmlns:a16="http://schemas.microsoft.com/office/drawing/2014/main" id="{1EB95C9E-4336-7AC4-29EB-DD22500F3A78}"/>
              </a:ext>
            </a:extLst>
          </p:cNvPr>
          <p:cNvSpPr txBox="1"/>
          <p:nvPr/>
        </p:nvSpPr>
        <p:spPr>
          <a:xfrm>
            <a:off x="838200" y="5645110"/>
            <a:ext cx="218780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!</a:t>
            </a:r>
            <a:r>
              <a:rPr lang="en-US" dirty="0"/>
              <a:t> Generated Output:</a:t>
            </a:r>
          </a:p>
          <a:p>
            <a:r>
              <a:rPr lang="en-US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Toto Toto Toto Toto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ZoneTexte 9">
                <a:extLst>
                  <a:ext uri="{FF2B5EF4-FFF2-40B4-BE49-F238E27FC236}">
                    <a16:creationId xmlns:a16="http://schemas.microsoft.com/office/drawing/2014/main" id="{E0DBE03A-BC29-8EEB-399B-E91F0BC31E52}"/>
                  </a:ext>
                </a:extLst>
              </p:cNvPr>
              <p:cNvSpPr txBox="1"/>
              <p:nvPr/>
            </p:nvSpPr>
            <p:spPr>
              <a:xfrm>
                <a:off x="3763585" y="5662389"/>
                <a:ext cx="3486275" cy="60991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𝑅𝑂𝑈𝐺𝐸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−1 </m:t>
                      </m:r>
                      <m:d>
                        <m:dPr>
                          <m:ctrlPr>
                            <a:rPr lang="en-US" i="1" dirty="0" smtClean="0">
                              <a:latin typeface="Cambria Math" panose="02040503050406030204" pitchFamily="18" charset="0"/>
                              <a:sym typeface="Wingdings" pitchFamily="2" charset="2"/>
                            </a:rPr>
                          </m:ctrlPr>
                        </m:dPr>
                        <m:e>
                          <m:r>
                            <a:rPr lang="fr-FR" b="0" i="1" dirty="0" smtClean="0">
                              <a:latin typeface="Cambria Math" panose="02040503050406030204" pitchFamily="18" charset="0"/>
                            </a:rPr>
                            <m:t>𝑃𝑟𝑒𝑐𝑖𝑠𝑖𝑜𝑛</m:t>
                          </m:r>
                        </m:e>
                      </m:d>
                      <m:r>
                        <a:rPr lang="fr-FR" b="0" i="1" dirty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fr-FR" b="0" i="1" dirty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b="0" i="1" dirty="0" smtClean="0">
                              <a:latin typeface="Cambria Math" panose="02040503050406030204" pitchFamily="18" charset="0"/>
                            </a:rPr>
                            <m:t>4</m:t>
                          </m:r>
                        </m:num>
                        <m:den>
                          <m:r>
                            <a:rPr lang="fr-FR" b="0" i="1" dirty="0" smtClean="0">
                              <a:latin typeface="Cambria Math" panose="02040503050406030204" pitchFamily="18" charset="0"/>
                            </a:rPr>
                            <m:t>4</m:t>
                          </m:r>
                        </m:den>
                      </m:f>
                      <m:r>
                        <a:rPr lang="fr-FR" b="0" i="1" dirty="0" smtClean="0">
                          <a:latin typeface="Cambria Math" panose="02040503050406030204" pitchFamily="18" charset="0"/>
                        </a:rPr>
                        <m:t>=1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" name="ZoneTexte 9">
                <a:extLst>
                  <a:ext uri="{FF2B5EF4-FFF2-40B4-BE49-F238E27FC236}">
                    <a16:creationId xmlns:a16="http://schemas.microsoft.com/office/drawing/2014/main" id="{E0DBE03A-BC29-8EEB-399B-E91F0BC31E5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63585" y="5662389"/>
                <a:ext cx="3486275" cy="609911"/>
              </a:xfrm>
              <a:prstGeom prst="rect">
                <a:avLst/>
              </a:prstGeom>
              <a:blipFill>
                <a:blip r:embed="rId5"/>
                <a:stretch>
                  <a:fillRect b="-40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0972282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C6045F-9F78-67D3-568D-E8094B4908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E8BA4-D98C-348D-BD96-BBD3E312CC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872701" cy="1325563"/>
          </a:xfrm>
        </p:spPr>
        <p:txBody>
          <a:bodyPr/>
          <a:lstStyle/>
          <a:p>
            <a:r>
              <a:rPr lang="en-US" dirty="0"/>
              <a:t>Statistical Scores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4CB94F4B-35AB-1F13-5F15-00BDBED21AB3}"/>
              </a:ext>
            </a:extLst>
          </p:cNvPr>
          <p:cNvSpPr txBox="1"/>
          <p:nvPr/>
        </p:nvSpPr>
        <p:spPr>
          <a:xfrm>
            <a:off x="838200" y="1516029"/>
            <a:ext cx="25767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 ROUGE &amp; BLEU Score</a:t>
            </a:r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7CD05D38-AF24-9A10-69E7-60E15951B53B}"/>
              </a:ext>
            </a:extLst>
          </p:cNvPr>
          <p:cNvSpPr/>
          <p:nvPr/>
        </p:nvSpPr>
        <p:spPr>
          <a:xfrm>
            <a:off x="1365142" y="3036265"/>
            <a:ext cx="1442301" cy="987458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BLEU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ZoneTexte 10">
                <a:extLst>
                  <a:ext uri="{FF2B5EF4-FFF2-40B4-BE49-F238E27FC236}">
                    <a16:creationId xmlns:a16="http://schemas.microsoft.com/office/drawing/2014/main" id="{B9DE4A35-8CE5-4B66-8F1B-DA6B4CD37463}"/>
                  </a:ext>
                </a:extLst>
              </p:cNvPr>
              <p:cNvSpPr txBox="1"/>
              <p:nvPr/>
            </p:nvSpPr>
            <p:spPr>
              <a:xfrm>
                <a:off x="4293909" y="3381602"/>
                <a:ext cx="601799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b="0" i="1" dirty="0" smtClean="0">
                          <a:latin typeface="Cambria Math" panose="02040503050406030204" pitchFamily="18" charset="0"/>
                        </a:rPr>
                        <m:t>𝐵𝐿𝐸𝑈</m:t>
                      </m:r>
                      <m:r>
                        <a:rPr lang="fr-FR" b="0" i="1" dirty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fr-FR" b="0" i="1" dirty="0" smtClean="0">
                          <a:latin typeface="Cambria Math" panose="02040503050406030204" pitchFamily="18" charset="0"/>
                        </a:rPr>
                        <m:t>𝑎𝑣𝑔</m:t>
                      </m:r>
                      <m:r>
                        <a:rPr lang="fr-FR" b="0" i="1" dirty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fr-FR" b="0" i="1" dirty="0" smtClean="0">
                          <a:latin typeface="Cambria Math" panose="02040503050406030204" pitchFamily="18" charset="0"/>
                        </a:rPr>
                        <m:t>𝑝𝑟𝑒𝑐𝑖𝑠𝑖𝑜𝑛</m:t>
                      </m:r>
                      <m:r>
                        <a:rPr lang="fr-FR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dirty="0" smtClean="0">
                          <a:latin typeface="Cambria Math" panose="02040503050406030204" pitchFamily="18" charset="0"/>
                        </a:rPr>
                        <m:t>𝑎𝑐𝑟𝑜𝑠𝑠</m:t>
                      </m:r>
                      <m:r>
                        <a:rPr lang="fr-FR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dirty="0" smtClean="0">
                          <a:latin typeface="Cambria Math" panose="02040503050406030204" pitchFamily="18" charset="0"/>
                        </a:rPr>
                        <m:t>𝑟𝑎𝑛𝑔𝑒</m:t>
                      </m:r>
                      <m:r>
                        <a:rPr lang="fr-FR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dirty="0" smtClean="0">
                          <a:latin typeface="Cambria Math" panose="02040503050406030204" pitchFamily="18" charset="0"/>
                        </a:rPr>
                        <m:t>𝑜𝑓</m:t>
                      </m:r>
                      <m:r>
                        <a:rPr lang="fr-FR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dirty="0" smtClean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fr-FR" b="0" i="1" dirty="0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fr-FR" b="0" i="1" dirty="0" smtClean="0">
                          <a:latin typeface="Cambria Math" panose="02040503050406030204" pitchFamily="18" charset="0"/>
                        </a:rPr>
                        <m:t>𝑔𝑟𝑎𝑚</m:t>
                      </m:r>
                      <m:r>
                        <a:rPr lang="fr-FR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dirty="0" smtClean="0">
                          <a:latin typeface="Cambria Math" panose="02040503050406030204" pitchFamily="18" charset="0"/>
                        </a:rPr>
                        <m:t>𝑠𝑖𝑧𝑒𝑠</m:t>
                      </m:r>
                      <m:r>
                        <a:rPr lang="fr-FR" b="0" i="1" dirty="0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1" name="ZoneTexte 10">
                <a:extLst>
                  <a:ext uri="{FF2B5EF4-FFF2-40B4-BE49-F238E27FC236}">
                    <a16:creationId xmlns:a16="http://schemas.microsoft.com/office/drawing/2014/main" id="{B9DE4A35-8CE5-4B66-8F1B-DA6B4CD374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93909" y="3381602"/>
                <a:ext cx="6017994" cy="369332"/>
              </a:xfrm>
              <a:prstGeom prst="rect">
                <a:avLst/>
              </a:prstGeom>
              <a:blipFill>
                <a:blip r:embed="rId3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69440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1F4C0B-271E-B993-455A-5A96A336B6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288AB-6362-F72D-DA6D-88311C2CE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Retrieval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5D487CB-132C-C2D2-D1EE-CD0864AEF16E}"/>
              </a:ext>
            </a:extLst>
          </p:cNvPr>
          <p:cNvSpPr/>
          <p:nvPr/>
        </p:nvSpPr>
        <p:spPr>
          <a:xfrm>
            <a:off x="3770575" y="1566506"/>
            <a:ext cx="2555132" cy="53826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Embeddings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96BE6C0-8C59-3BF1-5661-21661C50E3BF}"/>
              </a:ext>
            </a:extLst>
          </p:cNvPr>
          <p:cNvSpPr/>
          <p:nvPr/>
        </p:nvSpPr>
        <p:spPr>
          <a:xfrm>
            <a:off x="7447630" y="1363846"/>
            <a:ext cx="1031132" cy="94358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Index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6B6469B2-FC57-3883-D7A3-93ADA6D5B11D}"/>
              </a:ext>
            </a:extLst>
          </p:cNvPr>
          <p:cNvCxnSpPr>
            <a:cxnSpLocks/>
          </p:cNvCxnSpPr>
          <p:nvPr/>
        </p:nvCxnSpPr>
        <p:spPr>
          <a:xfrm>
            <a:off x="6325707" y="1834267"/>
            <a:ext cx="112192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73DC2E57-343A-78CA-4F8A-0F812ADA219A}"/>
              </a:ext>
            </a:extLst>
          </p:cNvPr>
          <p:cNvSpPr/>
          <p:nvPr/>
        </p:nvSpPr>
        <p:spPr>
          <a:xfrm>
            <a:off x="2084556" y="1517746"/>
            <a:ext cx="971038" cy="635784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Query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5250C29-1FC9-D729-6020-F63ACAB05590}"/>
              </a:ext>
            </a:extLst>
          </p:cNvPr>
          <p:cNvCxnSpPr>
            <a:cxnSpLocks/>
            <a:endCxn id="29" idx="0"/>
          </p:cNvCxnSpPr>
          <p:nvPr/>
        </p:nvCxnSpPr>
        <p:spPr>
          <a:xfrm>
            <a:off x="7955090" y="2306059"/>
            <a:ext cx="2" cy="53779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B4703723-01D7-8B51-8A1D-65D768FE044B}"/>
              </a:ext>
            </a:extLst>
          </p:cNvPr>
          <p:cNvSpPr/>
          <p:nvPr/>
        </p:nvSpPr>
        <p:spPr>
          <a:xfrm>
            <a:off x="7254701" y="3126905"/>
            <a:ext cx="1400783" cy="220175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--------------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98C02757-499A-6C5B-26EC-B0863B714FC4}"/>
              </a:ext>
            </a:extLst>
          </p:cNvPr>
          <p:cNvSpPr/>
          <p:nvPr/>
        </p:nvSpPr>
        <p:spPr>
          <a:xfrm>
            <a:off x="7254701" y="3415507"/>
            <a:ext cx="1400783" cy="220175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------------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38E01B25-C8E8-9563-44EF-7BA2280E87EB}"/>
              </a:ext>
            </a:extLst>
          </p:cNvPr>
          <p:cNvSpPr/>
          <p:nvPr/>
        </p:nvSpPr>
        <p:spPr>
          <a:xfrm>
            <a:off x="7254699" y="3701350"/>
            <a:ext cx="1400783" cy="220175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--------------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DAA98A67-0241-BAA1-1FF0-E754A703E13B}"/>
              </a:ext>
            </a:extLst>
          </p:cNvPr>
          <p:cNvSpPr/>
          <p:nvPr/>
        </p:nvSpPr>
        <p:spPr>
          <a:xfrm>
            <a:off x="7254700" y="2843853"/>
            <a:ext cx="1400783" cy="220175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------------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303AAFA9-B6CC-24EE-E28F-5194ED6A6630}"/>
              </a:ext>
            </a:extLst>
          </p:cNvPr>
          <p:cNvSpPr/>
          <p:nvPr/>
        </p:nvSpPr>
        <p:spPr>
          <a:xfrm>
            <a:off x="7254698" y="3996092"/>
            <a:ext cx="1400783" cy="220175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-----------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957DEB8-E90C-B155-F87D-396DF69E8B4B}"/>
              </a:ext>
            </a:extLst>
          </p:cNvPr>
          <p:cNvSpPr txBox="1"/>
          <p:nvPr/>
        </p:nvSpPr>
        <p:spPr>
          <a:xfrm>
            <a:off x="9450423" y="1650972"/>
            <a:ext cx="1505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Top K Results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66FDD5EE-9E89-5A1C-C91F-A5CCFCF040DA}"/>
              </a:ext>
            </a:extLst>
          </p:cNvPr>
          <p:cNvSpPr/>
          <p:nvPr/>
        </p:nvSpPr>
        <p:spPr>
          <a:xfrm>
            <a:off x="4979434" y="3285741"/>
            <a:ext cx="971038" cy="635784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Query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9E1B176-22CC-9F44-DBFF-E8F3B3BE6501}"/>
              </a:ext>
            </a:extLst>
          </p:cNvPr>
          <p:cNvSpPr txBox="1"/>
          <p:nvPr/>
        </p:nvSpPr>
        <p:spPr>
          <a:xfrm>
            <a:off x="6350616" y="3250656"/>
            <a:ext cx="3947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+</a:t>
            </a:r>
          </a:p>
        </p:txBody>
      </p:sp>
      <p:sp>
        <p:nvSpPr>
          <p:cNvPr id="50" name="Right Brace 49">
            <a:extLst>
              <a:ext uri="{FF2B5EF4-FFF2-40B4-BE49-F238E27FC236}">
                <a16:creationId xmlns:a16="http://schemas.microsoft.com/office/drawing/2014/main" id="{AC736C51-4A43-8D23-B096-3FC8665D2423}"/>
              </a:ext>
            </a:extLst>
          </p:cNvPr>
          <p:cNvSpPr/>
          <p:nvPr/>
        </p:nvSpPr>
        <p:spPr>
          <a:xfrm rot="5400000">
            <a:off x="6516791" y="2961065"/>
            <a:ext cx="655629" cy="3621749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Amazon Bedrock - Solution de mise à l'échelle des applications d'IAG">
            <a:extLst>
              <a:ext uri="{FF2B5EF4-FFF2-40B4-BE49-F238E27FC236}">
                <a16:creationId xmlns:a16="http://schemas.microsoft.com/office/drawing/2014/main" id="{87A8E35E-1212-6CAA-B6B4-A8BDA328F7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60" t="9485" r="19311" b="10830"/>
          <a:stretch/>
        </p:blipFill>
        <p:spPr bwMode="auto">
          <a:xfrm>
            <a:off x="6388950" y="5179004"/>
            <a:ext cx="995435" cy="1009376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73B777B0-CB83-9030-6E3B-B3382A2F67A2}"/>
              </a:ext>
            </a:extLst>
          </p:cNvPr>
          <p:cNvSpPr txBox="1"/>
          <p:nvPr/>
        </p:nvSpPr>
        <p:spPr>
          <a:xfrm>
            <a:off x="6096000" y="6285611"/>
            <a:ext cx="1584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LLM Inference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EF0E8B6-9167-51A5-7A70-C04ADC4D5455}"/>
              </a:ext>
            </a:extLst>
          </p:cNvPr>
          <p:cNvSpPr txBox="1"/>
          <p:nvPr/>
        </p:nvSpPr>
        <p:spPr>
          <a:xfrm>
            <a:off x="9450423" y="3289033"/>
            <a:ext cx="2111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Augmented prompt</a:t>
            </a: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DC3B99D0-D00B-5E25-036D-4F8EDEE6185C}"/>
              </a:ext>
            </a:extLst>
          </p:cNvPr>
          <p:cNvCxnSpPr>
            <a:cxnSpLocks/>
          </p:cNvCxnSpPr>
          <p:nvPr/>
        </p:nvCxnSpPr>
        <p:spPr>
          <a:xfrm flipV="1">
            <a:off x="3054924" y="1834425"/>
            <a:ext cx="715651" cy="51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749B751E-6878-8484-A8F1-0D512655C602}"/>
              </a:ext>
            </a:extLst>
          </p:cNvPr>
          <p:cNvSpPr/>
          <p:nvPr/>
        </p:nvSpPr>
        <p:spPr>
          <a:xfrm>
            <a:off x="8817908" y="1661348"/>
            <a:ext cx="364732" cy="348580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AE4E860-EC3F-7713-6738-4683428EC96D}"/>
              </a:ext>
            </a:extLst>
          </p:cNvPr>
          <p:cNvSpPr/>
          <p:nvPr/>
        </p:nvSpPr>
        <p:spPr>
          <a:xfrm>
            <a:off x="2378348" y="2320520"/>
            <a:ext cx="364732" cy="348580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D7B3FD4-3816-F708-901B-BBE4FD8F5DA7}"/>
              </a:ext>
            </a:extLst>
          </p:cNvPr>
          <p:cNvSpPr/>
          <p:nvPr/>
        </p:nvSpPr>
        <p:spPr>
          <a:xfrm>
            <a:off x="4865775" y="2315570"/>
            <a:ext cx="364732" cy="348580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901F674-40B1-0862-11E5-8F372424B04C}"/>
              </a:ext>
            </a:extLst>
          </p:cNvPr>
          <p:cNvSpPr/>
          <p:nvPr/>
        </p:nvSpPr>
        <p:spPr>
          <a:xfrm>
            <a:off x="8817908" y="3311688"/>
            <a:ext cx="364732" cy="348580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5C9FDCF-EC81-9D5F-89A7-35B6CD17311C}"/>
              </a:ext>
            </a:extLst>
          </p:cNvPr>
          <p:cNvSpPr/>
          <p:nvPr/>
        </p:nvSpPr>
        <p:spPr>
          <a:xfrm>
            <a:off x="10506417" y="5501044"/>
            <a:ext cx="364732" cy="348580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C84AEB7-8F72-A072-1AE9-6482FB3712E8}"/>
              </a:ext>
            </a:extLst>
          </p:cNvPr>
          <p:cNvSpPr/>
          <p:nvPr/>
        </p:nvSpPr>
        <p:spPr>
          <a:xfrm>
            <a:off x="8616053" y="5357442"/>
            <a:ext cx="1725444" cy="635784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LLM Response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1521CD3-EBE0-FA3B-5757-E70B0C2B5CC1}"/>
              </a:ext>
            </a:extLst>
          </p:cNvPr>
          <p:cNvSpPr/>
          <p:nvPr/>
        </p:nvSpPr>
        <p:spPr>
          <a:xfrm>
            <a:off x="5592473" y="6295987"/>
            <a:ext cx="364732" cy="348580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1B513E3-6377-2C64-E481-8C0C822A23BB}"/>
              </a:ext>
            </a:extLst>
          </p:cNvPr>
          <p:cNvCxnSpPr>
            <a:cxnSpLocks/>
          </p:cNvCxnSpPr>
          <p:nvPr/>
        </p:nvCxnSpPr>
        <p:spPr>
          <a:xfrm flipV="1">
            <a:off x="7494130" y="5679548"/>
            <a:ext cx="1121923" cy="274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8798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3" grpId="0" animBg="1"/>
      <p:bldP spid="18" grpId="0" animBg="1"/>
      <p:bldP spid="19" grpId="0" animBg="1"/>
      <p:bldP spid="20" grpId="0" animBg="1"/>
      <p:bldP spid="29" grpId="0" animBg="1"/>
      <p:bldP spid="30" grpId="0" animBg="1"/>
      <p:bldP spid="31" grpId="0"/>
      <p:bldP spid="37" grpId="0" animBg="1"/>
      <p:bldP spid="38" grpId="0"/>
      <p:bldP spid="50" grpId="0" animBg="1"/>
      <p:bldP spid="51" grpId="0"/>
      <p:bldP spid="53" grpId="0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C884FD-2B0A-D21C-E72E-4DD23825C4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8FB66-4969-001B-B978-71B694C50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532043" cy="1325563"/>
          </a:xfrm>
        </p:spPr>
        <p:txBody>
          <a:bodyPr/>
          <a:lstStyle/>
          <a:p>
            <a:r>
              <a:rPr lang="en-US" dirty="0"/>
              <a:t>Model Based and Statistical Scores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D3383F99-D6B2-3EDB-4FBA-597DA2C2B654}"/>
              </a:ext>
            </a:extLst>
          </p:cNvPr>
          <p:cNvSpPr txBox="1"/>
          <p:nvPr/>
        </p:nvSpPr>
        <p:spPr>
          <a:xfrm>
            <a:off x="838200" y="1516029"/>
            <a:ext cx="1503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 </a:t>
            </a:r>
            <a:r>
              <a:rPr lang="en-US" dirty="0" err="1"/>
              <a:t>BERTScore</a:t>
            </a:r>
            <a:endParaRPr lang="en-US" dirty="0"/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65EFE1F5-6C75-7DD4-057E-08D342D08FAA}"/>
              </a:ext>
            </a:extLst>
          </p:cNvPr>
          <p:cNvSpPr/>
          <p:nvPr/>
        </p:nvSpPr>
        <p:spPr>
          <a:xfrm>
            <a:off x="3071615" y="3440430"/>
            <a:ext cx="3118701" cy="66930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Pre-trained Contextual </a:t>
            </a:r>
            <a:br>
              <a:rPr lang="en-US" dirty="0"/>
            </a:br>
            <a:r>
              <a:rPr lang="en-US" dirty="0"/>
              <a:t>embedding from BERT model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B014668E-523F-3CEC-9CA1-A1CCBE0E4B1F}"/>
              </a:ext>
            </a:extLst>
          </p:cNvPr>
          <p:cNvSpPr txBox="1"/>
          <p:nvPr/>
        </p:nvSpPr>
        <p:spPr>
          <a:xfrm>
            <a:off x="961533" y="2928822"/>
            <a:ext cx="1866665" cy="369332"/>
          </a:xfrm>
          <a:prstGeom prst="rect">
            <a:avLst/>
          </a:prstGeom>
          <a:noFill/>
          <a:ln>
            <a:solidFill>
              <a:schemeClr val="accent1">
                <a:shade val="1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Expected Output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92F6A78B-8DDA-FC6E-4119-18D140FAFD09}"/>
              </a:ext>
            </a:extLst>
          </p:cNvPr>
          <p:cNvSpPr txBox="1"/>
          <p:nvPr/>
        </p:nvSpPr>
        <p:spPr>
          <a:xfrm>
            <a:off x="1394459" y="4197198"/>
            <a:ext cx="1350050" cy="369332"/>
          </a:xfrm>
          <a:prstGeom prst="rect">
            <a:avLst/>
          </a:prstGeom>
          <a:noFill/>
          <a:ln>
            <a:solidFill>
              <a:schemeClr val="accent1">
                <a:shade val="1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LLM Output</a:t>
            </a:r>
          </a:p>
        </p:txBody>
      </p:sp>
      <p:cxnSp>
        <p:nvCxnSpPr>
          <p:cNvPr id="9" name="Connecteur droit avec flèche 8">
            <a:extLst>
              <a:ext uri="{FF2B5EF4-FFF2-40B4-BE49-F238E27FC236}">
                <a16:creationId xmlns:a16="http://schemas.microsoft.com/office/drawing/2014/main" id="{C64618DE-536C-93F3-2983-AB33AC36D210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2828198" y="3113488"/>
            <a:ext cx="243417" cy="34579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BE38862F-39F0-AC1C-CE61-78C5F6480128}"/>
              </a:ext>
            </a:extLst>
          </p:cNvPr>
          <p:cNvCxnSpPr>
            <a:cxnSpLocks/>
            <a:stCxn id="6" idx="3"/>
          </p:cNvCxnSpPr>
          <p:nvPr/>
        </p:nvCxnSpPr>
        <p:spPr>
          <a:xfrm flipV="1">
            <a:off x="2744509" y="4090851"/>
            <a:ext cx="372718" cy="2910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ZoneTexte 14">
            <a:extLst>
              <a:ext uri="{FF2B5EF4-FFF2-40B4-BE49-F238E27FC236}">
                <a16:creationId xmlns:a16="http://schemas.microsoft.com/office/drawing/2014/main" id="{AF8C4128-9649-3579-3F0B-E9F7893A3C41}"/>
              </a:ext>
            </a:extLst>
          </p:cNvPr>
          <p:cNvSpPr txBox="1"/>
          <p:nvPr/>
        </p:nvSpPr>
        <p:spPr>
          <a:xfrm>
            <a:off x="6854293" y="2820382"/>
            <a:ext cx="2472600" cy="369332"/>
          </a:xfrm>
          <a:prstGeom prst="rect">
            <a:avLst/>
          </a:prstGeom>
          <a:noFill/>
          <a:ln>
            <a:solidFill>
              <a:schemeClr val="accent1">
                <a:shade val="1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[ Expected Embedding]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AD2B37DA-07EE-9305-A6FF-81CC2318DDE6}"/>
              </a:ext>
            </a:extLst>
          </p:cNvPr>
          <p:cNvSpPr txBox="1"/>
          <p:nvPr/>
        </p:nvSpPr>
        <p:spPr>
          <a:xfrm>
            <a:off x="6703139" y="4109733"/>
            <a:ext cx="2707793" cy="369332"/>
          </a:xfrm>
          <a:prstGeom prst="rect">
            <a:avLst/>
          </a:prstGeom>
          <a:noFill/>
          <a:ln>
            <a:solidFill>
              <a:schemeClr val="accent1">
                <a:shade val="1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[ LLM Output Embedding]</a:t>
            </a:r>
          </a:p>
        </p:txBody>
      </p:sp>
      <p:cxnSp>
        <p:nvCxnSpPr>
          <p:cNvPr id="18" name="Connecteur droit avec flèche 17">
            <a:extLst>
              <a:ext uri="{FF2B5EF4-FFF2-40B4-BE49-F238E27FC236}">
                <a16:creationId xmlns:a16="http://schemas.microsoft.com/office/drawing/2014/main" id="{E5BAF7F6-46BF-2072-3144-8B2D61D20389}"/>
              </a:ext>
            </a:extLst>
          </p:cNvPr>
          <p:cNvCxnSpPr>
            <a:cxnSpLocks/>
            <a:endCxn id="15" idx="1"/>
          </p:cNvCxnSpPr>
          <p:nvPr/>
        </p:nvCxnSpPr>
        <p:spPr>
          <a:xfrm flipV="1">
            <a:off x="6190316" y="3005048"/>
            <a:ext cx="663977" cy="42213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necteur droit avec flèche 19">
            <a:extLst>
              <a:ext uri="{FF2B5EF4-FFF2-40B4-BE49-F238E27FC236}">
                <a16:creationId xmlns:a16="http://schemas.microsoft.com/office/drawing/2014/main" id="{949AA163-3B2D-35CF-AB41-08DE8DE82C65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6190316" y="4076708"/>
            <a:ext cx="512823" cy="21769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Ellipse 27">
            <a:extLst>
              <a:ext uri="{FF2B5EF4-FFF2-40B4-BE49-F238E27FC236}">
                <a16:creationId xmlns:a16="http://schemas.microsoft.com/office/drawing/2014/main" id="{A44229C6-156D-C4E6-8083-32D7478AC91C}"/>
              </a:ext>
            </a:extLst>
          </p:cNvPr>
          <p:cNvSpPr/>
          <p:nvPr/>
        </p:nvSpPr>
        <p:spPr>
          <a:xfrm>
            <a:off x="9742370" y="3083022"/>
            <a:ext cx="1502004" cy="118091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Cosine</a:t>
            </a:r>
            <a:br>
              <a:rPr lang="en-US" dirty="0"/>
            </a:br>
            <a:r>
              <a:rPr lang="en-US" dirty="0"/>
              <a:t>Score</a:t>
            </a:r>
          </a:p>
        </p:txBody>
      </p:sp>
      <p:cxnSp>
        <p:nvCxnSpPr>
          <p:cNvPr id="30" name="Connecteur droit avec flèche 29">
            <a:extLst>
              <a:ext uri="{FF2B5EF4-FFF2-40B4-BE49-F238E27FC236}">
                <a16:creationId xmlns:a16="http://schemas.microsoft.com/office/drawing/2014/main" id="{08394FEA-4ACB-D6B4-E174-ACDA4CF2BB37}"/>
              </a:ext>
            </a:extLst>
          </p:cNvPr>
          <p:cNvCxnSpPr>
            <a:stCxn id="15" idx="3"/>
            <a:endCxn id="28" idx="1"/>
          </p:cNvCxnSpPr>
          <p:nvPr/>
        </p:nvCxnSpPr>
        <p:spPr>
          <a:xfrm>
            <a:off x="9326893" y="3005048"/>
            <a:ext cx="635440" cy="25091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Connecteur droit avec flèche 31">
            <a:extLst>
              <a:ext uri="{FF2B5EF4-FFF2-40B4-BE49-F238E27FC236}">
                <a16:creationId xmlns:a16="http://schemas.microsoft.com/office/drawing/2014/main" id="{1312BA30-841D-E48D-9F8D-07B382A9291D}"/>
              </a:ext>
            </a:extLst>
          </p:cNvPr>
          <p:cNvCxnSpPr>
            <a:stCxn id="16" idx="3"/>
            <a:endCxn id="28" idx="3"/>
          </p:cNvCxnSpPr>
          <p:nvPr/>
        </p:nvCxnSpPr>
        <p:spPr>
          <a:xfrm flipV="1">
            <a:off x="9410932" y="4090993"/>
            <a:ext cx="551401" cy="20340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770110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723838-5D42-AAE0-760F-1DF6B5EE02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E1E2D-C576-BDE0-557D-57138F240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532043" cy="1325563"/>
          </a:xfrm>
        </p:spPr>
        <p:txBody>
          <a:bodyPr/>
          <a:lstStyle/>
          <a:p>
            <a:r>
              <a:rPr lang="en-US" dirty="0"/>
              <a:t>Model Based and Statistical Scores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991EC5B2-5127-5652-7650-ACF5920CEA18}"/>
              </a:ext>
            </a:extLst>
          </p:cNvPr>
          <p:cNvSpPr txBox="1"/>
          <p:nvPr/>
        </p:nvSpPr>
        <p:spPr>
          <a:xfrm>
            <a:off x="838200" y="1516029"/>
            <a:ext cx="1846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 </a:t>
            </a:r>
            <a:r>
              <a:rPr lang="en-US" dirty="0" err="1"/>
              <a:t>SelfCheckGPT</a:t>
            </a:r>
            <a:endParaRPr lang="en-US" dirty="0"/>
          </a:p>
        </p:txBody>
      </p:sp>
      <p:sp>
        <p:nvSpPr>
          <p:cNvPr id="8" name="AutoShape 4">
            <a:extLst>
              <a:ext uri="{FF2B5EF4-FFF2-40B4-BE49-F238E27FC236}">
                <a16:creationId xmlns:a16="http://schemas.microsoft.com/office/drawing/2014/main" id="{055EC642-4292-B337-63B5-CFE31067292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D6123FD8-C810-5161-6507-F65F72468B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9515" y="1516029"/>
            <a:ext cx="5795752" cy="4698875"/>
          </a:xfrm>
          <a:prstGeom prst="rect">
            <a:avLst/>
          </a:prstGeo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6EA53FBA-8D46-1C93-AE12-150CB0690EC3}"/>
              </a:ext>
            </a:extLst>
          </p:cNvPr>
          <p:cNvSpPr txBox="1"/>
          <p:nvPr/>
        </p:nvSpPr>
        <p:spPr>
          <a:xfrm>
            <a:off x="9577633" y="5938887"/>
            <a:ext cx="2302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4"/>
              </a:rPr>
              <a:t>Source: </a:t>
            </a:r>
            <a:r>
              <a:rPr lang="en-US" dirty="0" err="1">
                <a:hlinkClick r:id="rId4"/>
              </a:rPr>
              <a:t>researchgate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945224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22BDFF-78D7-11D7-56DE-E8705BF18F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65785A9A-F218-556E-5EF7-D590DD5491E6}"/>
              </a:ext>
            </a:extLst>
          </p:cNvPr>
          <p:cNvSpPr/>
          <p:nvPr/>
        </p:nvSpPr>
        <p:spPr>
          <a:xfrm>
            <a:off x="551351" y="1972056"/>
            <a:ext cx="4421171" cy="649338"/>
          </a:xfrm>
          <a:prstGeom prst="roundRect">
            <a:avLst/>
          </a:prstGeom>
          <a:solidFill>
            <a:schemeClr val="accent1">
              <a:lumMod val="20000"/>
              <a:lumOff val="80000"/>
              <a:alpha val="2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26B3055E-3CAD-3492-A59A-1867F2DC984F}"/>
              </a:ext>
            </a:extLst>
          </p:cNvPr>
          <p:cNvSpPr/>
          <p:nvPr/>
        </p:nvSpPr>
        <p:spPr>
          <a:xfrm>
            <a:off x="546521" y="2721458"/>
            <a:ext cx="9892517" cy="1754326"/>
          </a:xfrm>
          <a:prstGeom prst="roundRect">
            <a:avLst/>
          </a:prstGeom>
          <a:solidFill>
            <a:schemeClr val="accent5">
              <a:lumMod val="20000"/>
              <a:lumOff val="80000"/>
              <a:alpha val="2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3C26B296-7F7F-D0AD-27F7-1CE80CB5F050}"/>
              </a:ext>
            </a:extLst>
          </p:cNvPr>
          <p:cNvSpPr/>
          <p:nvPr/>
        </p:nvSpPr>
        <p:spPr>
          <a:xfrm>
            <a:off x="535524" y="4579195"/>
            <a:ext cx="9903516" cy="1754326"/>
          </a:xfrm>
          <a:prstGeom prst="roundRect">
            <a:avLst/>
          </a:prstGeom>
          <a:solidFill>
            <a:schemeClr val="accent3">
              <a:lumMod val="20000"/>
              <a:lumOff val="80000"/>
              <a:alpha val="2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F530BC-0071-6588-F5BF-22AE3D8C6F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532043" cy="1325563"/>
          </a:xfrm>
        </p:spPr>
        <p:txBody>
          <a:bodyPr/>
          <a:lstStyle/>
          <a:p>
            <a:r>
              <a:rPr lang="en-US" dirty="0"/>
              <a:t>Model Based and Statistical Scores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0C5A7836-5800-F3FD-6741-7FACB1733564}"/>
              </a:ext>
            </a:extLst>
          </p:cNvPr>
          <p:cNvSpPr txBox="1"/>
          <p:nvPr/>
        </p:nvSpPr>
        <p:spPr>
          <a:xfrm>
            <a:off x="838200" y="1516029"/>
            <a:ext cx="47158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 Question Answer Generation  - Faithfulness</a:t>
            </a:r>
          </a:p>
        </p:txBody>
      </p:sp>
      <p:sp>
        <p:nvSpPr>
          <p:cNvPr id="8" name="AutoShape 4">
            <a:extLst>
              <a:ext uri="{FF2B5EF4-FFF2-40B4-BE49-F238E27FC236}">
                <a16:creationId xmlns:a16="http://schemas.microsoft.com/office/drawing/2014/main" id="{F8535E26-EDE8-7100-BB65-CF411E2C92B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32373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CAA44793-55C1-9DB8-F2A7-09F76B11616D}"/>
              </a:ext>
            </a:extLst>
          </p:cNvPr>
          <p:cNvSpPr txBox="1"/>
          <p:nvPr/>
        </p:nvSpPr>
        <p:spPr>
          <a:xfrm>
            <a:off x="744718" y="2114312"/>
            <a:ext cx="4034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Prompt</a:t>
            </a:r>
            <a:r>
              <a:rPr lang="en-US" dirty="0"/>
              <a:t>: “Who is Christophe Colomb?”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58E2E84A-F541-B5CE-7F8C-665F74C01A06}"/>
              </a:ext>
            </a:extLst>
          </p:cNvPr>
          <p:cNvSpPr txBox="1"/>
          <p:nvPr/>
        </p:nvSpPr>
        <p:spPr>
          <a:xfrm>
            <a:off x="744718" y="2695447"/>
            <a:ext cx="969432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Retrieved Context</a:t>
            </a:r>
            <a:r>
              <a:rPr lang="en-US" dirty="0"/>
              <a:t>: </a:t>
            </a:r>
            <a:br>
              <a:rPr lang="en-US" dirty="0"/>
            </a:br>
            <a:r>
              <a:rPr lang="en-US" dirty="0"/>
              <a:t>ex: (Wikipedia)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Chunk 1: </a:t>
            </a:r>
            <a:r>
              <a:rPr lang="fr-FR" dirty="0" err="1"/>
              <a:t>His</a:t>
            </a:r>
            <a:r>
              <a:rPr lang="fr-FR" dirty="0"/>
              <a:t> </a:t>
            </a:r>
            <a:r>
              <a:rPr lang="fr-FR" dirty="0" err="1"/>
              <a:t>expeditions</a:t>
            </a:r>
            <a:r>
              <a:rPr lang="fr-FR" dirty="0"/>
              <a:t> </a:t>
            </a:r>
            <a:r>
              <a:rPr lang="fr-FR" dirty="0" err="1"/>
              <a:t>were</a:t>
            </a:r>
            <a:r>
              <a:rPr lang="fr-FR" dirty="0"/>
              <a:t> the first </a:t>
            </a:r>
            <a:r>
              <a:rPr lang="fr-FR" dirty="0" err="1"/>
              <a:t>known</a:t>
            </a:r>
            <a:r>
              <a:rPr lang="fr-FR" dirty="0"/>
              <a:t> </a:t>
            </a:r>
            <a:r>
              <a:rPr lang="fr-FR" dirty="0" err="1"/>
              <a:t>European</a:t>
            </a:r>
            <a:r>
              <a:rPr lang="fr-FR" dirty="0"/>
              <a:t> contact </a:t>
            </a:r>
            <a:r>
              <a:rPr lang="fr-FR" dirty="0" err="1"/>
              <a:t>with</a:t>
            </a:r>
            <a:r>
              <a:rPr lang="fr-FR" dirty="0"/>
              <a:t> the Caribbean and Central </a:t>
            </a:r>
            <a:br>
              <a:rPr lang="fr-FR" dirty="0"/>
            </a:br>
            <a:r>
              <a:rPr lang="fr-FR" dirty="0"/>
              <a:t>and South America</a:t>
            </a:r>
          </a:p>
          <a:p>
            <a:r>
              <a:rPr lang="en-US" dirty="0"/>
              <a:t>Chunk 2: </a:t>
            </a:r>
            <a:r>
              <a:rPr lang="fr-FR" dirty="0" err="1"/>
              <a:t>completed</a:t>
            </a:r>
            <a:r>
              <a:rPr lang="fr-FR" dirty="0"/>
              <a:t> </a:t>
            </a:r>
            <a:r>
              <a:rPr lang="fr-FR" dirty="0">
                <a:hlinkClick r:id="rId3" tooltip="Voyages of Christopher Columbus"/>
              </a:rPr>
              <a:t>four Spanish-based voyages across the Atlantic Ocean</a:t>
            </a:r>
            <a:r>
              <a:rPr lang="fr-FR" dirty="0"/>
              <a:t> </a:t>
            </a:r>
            <a:endParaRPr lang="en-US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FD08CCF3-4C2B-4F0F-F0B8-E63B2D4439A0}"/>
              </a:ext>
            </a:extLst>
          </p:cNvPr>
          <p:cNvSpPr txBox="1"/>
          <p:nvPr/>
        </p:nvSpPr>
        <p:spPr>
          <a:xfrm>
            <a:off x="744718" y="4612171"/>
            <a:ext cx="983217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LLM Answer</a:t>
            </a:r>
            <a:r>
              <a:rPr lang="en-US" dirty="0"/>
              <a:t>: </a:t>
            </a:r>
            <a:br>
              <a:rPr lang="en-US" dirty="0"/>
            </a:br>
            <a:r>
              <a:rPr lang="fr-FR" dirty="0"/>
              <a:t>Columbus </a:t>
            </a:r>
            <a:r>
              <a:rPr lang="fr-FR" dirty="0" err="1"/>
              <a:t>is</a:t>
            </a:r>
            <a:r>
              <a:rPr lang="fr-FR" dirty="0"/>
              <a:t> a </a:t>
            </a:r>
            <a:r>
              <a:rPr lang="fr-FR" dirty="0" err="1"/>
              <a:t>significant</a:t>
            </a:r>
            <a:r>
              <a:rPr lang="fr-FR" dirty="0"/>
              <a:t> </a:t>
            </a:r>
            <a:r>
              <a:rPr lang="fr-FR" dirty="0" err="1"/>
              <a:t>historical</a:t>
            </a:r>
            <a:r>
              <a:rPr lang="fr-FR" dirty="0"/>
              <a:t> figure </a:t>
            </a:r>
            <a:r>
              <a:rPr lang="fr-FR" dirty="0" err="1"/>
              <a:t>whose</a:t>
            </a:r>
            <a:r>
              <a:rPr lang="fr-FR" dirty="0"/>
              <a:t> voyages </a:t>
            </a:r>
            <a:r>
              <a:rPr lang="fr-FR" dirty="0" err="1"/>
              <a:t>had</a:t>
            </a:r>
            <a:r>
              <a:rPr lang="fr-FR" dirty="0"/>
              <a:t> a </a:t>
            </a:r>
            <a:r>
              <a:rPr lang="fr-FR" dirty="0" err="1"/>
              <a:t>profound</a:t>
            </a:r>
            <a:r>
              <a:rPr lang="fr-FR" dirty="0"/>
              <a:t> impact on world </a:t>
            </a:r>
            <a:r>
              <a:rPr lang="fr-FR" dirty="0" err="1"/>
              <a:t>history</a:t>
            </a:r>
            <a:r>
              <a:rPr lang="fr-FR" dirty="0"/>
              <a:t>, </a:t>
            </a:r>
          </a:p>
          <a:p>
            <a:r>
              <a:rPr lang="fr-FR" dirty="0" err="1"/>
              <a:t>initiating</a:t>
            </a:r>
            <a:r>
              <a:rPr lang="fr-FR" dirty="0"/>
              <a:t> the </a:t>
            </a:r>
            <a:r>
              <a:rPr lang="fr-FR" dirty="0" err="1"/>
              <a:t>Columbian</a:t>
            </a:r>
            <a:r>
              <a:rPr lang="fr-FR" dirty="0"/>
              <a:t> Exchange and </a:t>
            </a:r>
            <a:r>
              <a:rPr lang="fr-FR" dirty="0" err="1"/>
              <a:t>European</a:t>
            </a:r>
            <a:r>
              <a:rPr lang="fr-FR" dirty="0"/>
              <a:t> </a:t>
            </a:r>
            <a:r>
              <a:rPr lang="fr-FR" dirty="0" err="1"/>
              <a:t>colonization</a:t>
            </a:r>
            <a:r>
              <a:rPr lang="fr-FR" dirty="0"/>
              <a:t> of the </a:t>
            </a:r>
            <a:r>
              <a:rPr lang="fr-FR" dirty="0" err="1"/>
              <a:t>Americas</a:t>
            </a:r>
            <a:r>
              <a:rPr lang="fr-FR" dirty="0"/>
              <a:t>. </a:t>
            </a:r>
          </a:p>
          <a:p>
            <a:r>
              <a:rPr lang="fr-FR" dirty="0" err="1"/>
              <a:t>However</a:t>
            </a:r>
            <a:r>
              <a:rPr lang="fr-FR" dirty="0"/>
              <a:t>, </a:t>
            </a:r>
            <a:r>
              <a:rPr lang="fr-FR" dirty="0" err="1"/>
              <a:t>it's</a:t>
            </a:r>
            <a:r>
              <a:rPr lang="fr-FR" dirty="0"/>
              <a:t> important to note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his</a:t>
            </a:r>
            <a:r>
              <a:rPr lang="fr-FR" dirty="0"/>
              <a:t> </a:t>
            </a:r>
            <a:r>
              <a:rPr lang="fr-FR" dirty="0" err="1"/>
              <a:t>legacy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complex</a:t>
            </a:r>
            <a:r>
              <a:rPr lang="fr-FR" dirty="0"/>
              <a:t> and </a:t>
            </a:r>
            <a:r>
              <a:rPr lang="fr-FR" dirty="0" err="1"/>
              <a:t>controversial</a:t>
            </a:r>
            <a:r>
              <a:rPr lang="fr-FR" dirty="0"/>
              <a:t> </a:t>
            </a:r>
          </a:p>
          <a:p>
            <a:r>
              <a:rPr lang="fr-FR" dirty="0"/>
              <a:t>due to the </a:t>
            </a:r>
            <a:r>
              <a:rPr lang="fr-FR" dirty="0" err="1"/>
              <a:t>devastating</a:t>
            </a:r>
            <a:r>
              <a:rPr lang="fr-FR" dirty="0"/>
              <a:t> </a:t>
            </a:r>
            <a:r>
              <a:rPr lang="fr-FR" dirty="0" err="1"/>
              <a:t>effects</a:t>
            </a:r>
            <a:r>
              <a:rPr lang="fr-FR" dirty="0"/>
              <a:t> </a:t>
            </a:r>
            <a:r>
              <a:rPr lang="fr-FR" dirty="0" err="1"/>
              <a:t>his</a:t>
            </a:r>
            <a:r>
              <a:rPr lang="fr-FR" dirty="0"/>
              <a:t> </a:t>
            </a:r>
            <a:r>
              <a:rPr lang="fr-FR" dirty="0" err="1"/>
              <a:t>expeditions</a:t>
            </a:r>
            <a:r>
              <a:rPr lang="fr-FR" dirty="0"/>
              <a:t> </a:t>
            </a:r>
            <a:r>
              <a:rPr lang="fr-FR" dirty="0" err="1"/>
              <a:t>had</a:t>
            </a:r>
            <a:r>
              <a:rPr lang="fr-FR" dirty="0"/>
              <a:t> on </a:t>
            </a:r>
            <a:r>
              <a:rPr lang="fr-FR" dirty="0" err="1"/>
              <a:t>indigenous</a:t>
            </a:r>
            <a:r>
              <a:rPr lang="fr-FR" dirty="0"/>
              <a:t> populations in the </a:t>
            </a:r>
            <a:r>
              <a:rPr lang="fr-FR" dirty="0" err="1"/>
              <a:t>Americas</a:t>
            </a:r>
            <a:r>
              <a:rPr lang="fr-FR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973326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D7B023-8780-8B55-4798-C03686E1D3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4475CCB7-32E9-2D4E-21B6-57C809B5E0CF}"/>
              </a:ext>
            </a:extLst>
          </p:cNvPr>
          <p:cNvSpPr/>
          <p:nvPr/>
        </p:nvSpPr>
        <p:spPr>
          <a:xfrm>
            <a:off x="535524" y="1990440"/>
            <a:ext cx="9892517" cy="1754326"/>
          </a:xfrm>
          <a:prstGeom prst="roundRect">
            <a:avLst/>
          </a:prstGeom>
          <a:solidFill>
            <a:schemeClr val="accent5">
              <a:lumMod val="20000"/>
              <a:lumOff val="80000"/>
              <a:alpha val="2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89868AB4-377D-91A8-4F71-58D585517A6D}"/>
              </a:ext>
            </a:extLst>
          </p:cNvPr>
          <p:cNvSpPr/>
          <p:nvPr/>
        </p:nvSpPr>
        <p:spPr>
          <a:xfrm>
            <a:off x="535524" y="4579195"/>
            <a:ext cx="9903516" cy="1754326"/>
          </a:xfrm>
          <a:prstGeom prst="roundRect">
            <a:avLst/>
          </a:prstGeom>
          <a:solidFill>
            <a:schemeClr val="accent3">
              <a:lumMod val="20000"/>
              <a:lumOff val="80000"/>
              <a:alpha val="2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FA535B-EB64-C6BC-63C0-784D07CAB1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532043" cy="1325563"/>
          </a:xfrm>
        </p:spPr>
        <p:txBody>
          <a:bodyPr/>
          <a:lstStyle/>
          <a:p>
            <a:r>
              <a:rPr lang="en-US" dirty="0"/>
              <a:t>Model Based and Statistical Scores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F9D17AAD-8A3B-F535-252B-157C2B63FBE4}"/>
              </a:ext>
            </a:extLst>
          </p:cNvPr>
          <p:cNvSpPr txBox="1"/>
          <p:nvPr/>
        </p:nvSpPr>
        <p:spPr>
          <a:xfrm>
            <a:off x="838200" y="1516029"/>
            <a:ext cx="47158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 Question Answer Generation  - Faithfulness</a:t>
            </a:r>
          </a:p>
        </p:txBody>
      </p:sp>
      <p:sp>
        <p:nvSpPr>
          <p:cNvPr id="8" name="AutoShape 4">
            <a:extLst>
              <a:ext uri="{FF2B5EF4-FFF2-40B4-BE49-F238E27FC236}">
                <a16:creationId xmlns:a16="http://schemas.microsoft.com/office/drawing/2014/main" id="{BBC3596D-9F14-A2A5-59E4-0EA3D6D26AE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32603" y="2592717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49206370-31E6-C579-98B6-1EAB3D774BEF}"/>
              </a:ext>
            </a:extLst>
          </p:cNvPr>
          <p:cNvSpPr txBox="1"/>
          <p:nvPr/>
        </p:nvSpPr>
        <p:spPr>
          <a:xfrm>
            <a:off x="733721" y="1964429"/>
            <a:ext cx="969432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Retrieved Context</a:t>
            </a:r>
            <a:r>
              <a:rPr lang="en-US" dirty="0"/>
              <a:t>: </a:t>
            </a:r>
            <a:br>
              <a:rPr lang="en-US" dirty="0"/>
            </a:br>
            <a:r>
              <a:rPr lang="en-US" dirty="0"/>
              <a:t>ex: (Wikipedia)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Chunk 1: </a:t>
            </a:r>
            <a:r>
              <a:rPr lang="fr-FR" dirty="0" err="1"/>
              <a:t>His</a:t>
            </a:r>
            <a:r>
              <a:rPr lang="fr-FR" dirty="0"/>
              <a:t> </a:t>
            </a:r>
            <a:r>
              <a:rPr lang="fr-FR" dirty="0" err="1"/>
              <a:t>expeditions</a:t>
            </a:r>
            <a:r>
              <a:rPr lang="fr-FR" dirty="0"/>
              <a:t> </a:t>
            </a:r>
            <a:r>
              <a:rPr lang="fr-FR" dirty="0" err="1"/>
              <a:t>were</a:t>
            </a:r>
            <a:r>
              <a:rPr lang="fr-FR" dirty="0"/>
              <a:t> the first </a:t>
            </a:r>
            <a:r>
              <a:rPr lang="fr-FR" dirty="0" err="1"/>
              <a:t>known</a:t>
            </a:r>
            <a:r>
              <a:rPr lang="fr-FR" dirty="0"/>
              <a:t> </a:t>
            </a:r>
            <a:r>
              <a:rPr lang="fr-FR" dirty="0" err="1"/>
              <a:t>European</a:t>
            </a:r>
            <a:r>
              <a:rPr lang="fr-FR" dirty="0"/>
              <a:t> contact </a:t>
            </a:r>
            <a:r>
              <a:rPr lang="fr-FR" dirty="0" err="1"/>
              <a:t>with</a:t>
            </a:r>
            <a:r>
              <a:rPr lang="fr-FR" dirty="0"/>
              <a:t> the Caribbean and Central </a:t>
            </a:r>
            <a:br>
              <a:rPr lang="fr-FR" dirty="0"/>
            </a:br>
            <a:r>
              <a:rPr lang="fr-FR" dirty="0"/>
              <a:t>and South America</a:t>
            </a:r>
          </a:p>
          <a:p>
            <a:r>
              <a:rPr lang="en-US" dirty="0"/>
              <a:t>Chunk 2: </a:t>
            </a:r>
            <a:r>
              <a:rPr lang="fr-FR" dirty="0" err="1"/>
              <a:t>completed</a:t>
            </a:r>
            <a:r>
              <a:rPr lang="fr-FR" dirty="0"/>
              <a:t> </a:t>
            </a:r>
            <a:r>
              <a:rPr lang="fr-FR" dirty="0">
                <a:hlinkClick r:id="rId3" tooltip="Voyages of Christopher Columbus"/>
              </a:rPr>
              <a:t>four Spanish-based voyages across the Atlantic Ocean</a:t>
            </a:r>
            <a:r>
              <a:rPr lang="fr-FR" dirty="0"/>
              <a:t> </a:t>
            </a:r>
            <a:endParaRPr lang="en-US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B2D1FCBB-2C11-B7EB-35DD-48A2923E2982}"/>
              </a:ext>
            </a:extLst>
          </p:cNvPr>
          <p:cNvSpPr txBox="1"/>
          <p:nvPr/>
        </p:nvSpPr>
        <p:spPr>
          <a:xfrm>
            <a:off x="744718" y="4612171"/>
            <a:ext cx="983217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LLM Answer</a:t>
            </a:r>
            <a:r>
              <a:rPr lang="en-US" dirty="0"/>
              <a:t>: </a:t>
            </a:r>
            <a:br>
              <a:rPr lang="en-US" dirty="0"/>
            </a:br>
            <a:r>
              <a:rPr lang="fr-FR" dirty="0"/>
              <a:t>Columbus </a:t>
            </a:r>
            <a:r>
              <a:rPr lang="fr-FR" dirty="0" err="1"/>
              <a:t>is</a:t>
            </a:r>
            <a:r>
              <a:rPr lang="fr-FR" dirty="0"/>
              <a:t> a </a:t>
            </a:r>
            <a:r>
              <a:rPr lang="fr-FR" dirty="0" err="1"/>
              <a:t>significant</a:t>
            </a:r>
            <a:r>
              <a:rPr lang="fr-FR" dirty="0"/>
              <a:t> </a:t>
            </a:r>
            <a:r>
              <a:rPr lang="fr-FR" dirty="0" err="1"/>
              <a:t>historical</a:t>
            </a:r>
            <a:r>
              <a:rPr lang="fr-FR" dirty="0"/>
              <a:t> figure </a:t>
            </a:r>
            <a:r>
              <a:rPr lang="fr-FR" dirty="0" err="1"/>
              <a:t>whose</a:t>
            </a:r>
            <a:r>
              <a:rPr lang="fr-FR" dirty="0"/>
              <a:t> voyages </a:t>
            </a:r>
            <a:r>
              <a:rPr lang="fr-FR" dirty="0" err="1"/>
              <a:t>had</a:t>
            </a:r>
            <a:r>
              <a:rPr lang="fr-FR" dirty="0"/>
              <a:t> a </a:t>
            </a:r>
            <a:r>
              <a:rPr lang="fr-FR" dirty="0" err="1"/>
              <a:t>profound</a:t>
            </a:r>
            <a:r>
              <a:rPr lang="fr-FR" dirty="0"/>
              <a:t> impact on world </a:t>
            </a:r>
            <a:r>
              <a:rPr lang="fr-FR" dirty="0" err="1"/>
              <a:t>history</a:t>
            </a:r>
            <a:r>
              <a:rPr lang="fr-FR" dirty="0"/>
              <a:t>, </a:t>
            </a:r>
          </a:p>
          <a:p>
            <a:r>
              <a:rPr lang="fr-FR" dirty="0" err="1"/>
              <a:t>initiating</a:t>
            </a:r>
            <a:r>
              <a:rPr lang="fr-FR" dirty="0"/>
              <a:t> the </a:t>
            </a:r>
            <a:r>
              <a:rPr lang="fr-FR" dirty="0" err="1">
                <a:highlight>
                  <a:srgbClr val="FFFF00"/>
                </a:highlight>
              </a:rPr>
              <a:t>Columbian</a:t>
            </a:r>
            <a:r>
              <a:rPr lang="fr-FR" dirty="0">
                <a:highlight>
                  <a:srgbClr val="FFFF00"/>
                </a:highlight>
              </a:rPr>
              <a:t> Exchange and </a:t>
            </a:r>
            <a:r>
              <a:rPr lang="fr-FR" dirty="0" err="1">
                <a:highlight>
                  <a:srgbClr val="FFFF00"/>
                </a:highlight>
              </a:rPr>
              <a:t>European</a:t>
            </a:r>
            <a:r>
              <a:rPr lang="fr-FR" dirty="0">
                <a:highlight>
                  <a:srgbClr val="FFFF00"/>
                </a:highlight>
              </a:rPr>
              <a:t> </a:t>
            </a:r>
            <a:r>
              <a:rPr lang="fr-FR" dirty="0" err="1">
                <a:highlight>
                  <a:srgbClr val="FFFF00"/>
                </a:highlight>
              </a:rPr>
              <a:t>colonization</a:t>
            </a:r>
            <a:r>
              <a:rPr lang="fr-FR" dirty="0">
                <a:highlight>
                  <a:srgbClr val="FFFF00"/>
                </a:highlight>
              </a:rPr>
              <a:t> of the </a:t>
            </a:r>
            <a:r>
              <a:rPr lang="fr-FR" dirty="0" err="1">
                <a:highlight>
                  <a:srgbClr val="FFFF00"/>
                </a:highlight>
              </a:rPr>
              <a:t>Americas</a:t>
            </a:r>
            <a:r>
              <a:rPr lang="fr-FR" dirty="0"/>
              <a:t>. </a:t>
            </a:r>
          </a:p>
          <a:p>
            <a:r>
              <a:rPr lang="fr-FR" dirty="0" err="1"/>
              <a:t>However</a:t>
            </a:r>
            <a:r>
              <a:rPr lang="fr-FR" dirty="0"/>
              <a:t>, </a:t>
            </a:r>
            <a:r>
              <a:rPr lang="fr-FR" dirty="0" err="1"/>
              <a:t>it's</a:t>
            </a:r>
            <a:r>
              <a:rPr lang="fr-FR" dirty="0"/>
              <a:t> important to note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his</a:t>
            </a:r>
            <a:r>
              <a:rPr lang="fr-FR" dirty="0"/>
              <a:t> </a:t>
            </a:r>
            <a:r>
              <a:rPr lang="fr-FR" dirty="0" err="1"/>
              <a:t>legacy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complex</a:t>
            </a:r>
            <a:r>
              <a:rPr lang="fr-FR" dirty="0"/>
              <a:t> and </a:t>
            </a:r>
            <a:r>
              <a:rPr lang="fr-FR" dirty="0" err="1"/>
              <a:t>controversial</a:t>
            </a:r>
            <a:r>
              <a:rPr lang="fr-FR" dirty="0"/>
              <a:t> </a:t>
            </a:r>
          </a:p>
          <a:p>
            <a:r>
              <a:rPr lang="fr-FR" dirty="0"/>
              <a:t>due to the </a:t>
            </a:r>
            <a:r>
              <a:rPr lang="fr-FR" dirty="0" err="1">
                <a:highlight>
                  <a:srgbClr val="FFFF00"/>
                </a:highlight>
              </a:rPr>
              <a:t>devastating</a:t>
            </a:r>
            <a:r>
              <a:rPr lang="fr-FR" dirty="0">
                <a:highlight>
                  <a:srgbClr val="FFFF00"/>
                </a:highlight>
              </a:rPr>
              <a:t> </a:t>
            </a:r>
            <a:r>
              <a:rPr lang="fr-FR" dirty="0" err="1">
                <a:highlight>
                  <a:srgbClr val="FFFF00"/>
                </a:highlight>
              </a:rPr>
              <a:t>effects</a:t>
            </a:r>
            <a:r>
              <a:rPr lang="fr-FR" dirty="0">
                <a:highlight>
                  <a:srgbClr val="FFFF00"/>
                </a:highlight>
              </a:rPr>
              <a:t> </a:t>
            </a:r>
            <a:r>
              <a:rPr lang="fr-FR" dirty="0" err="1">
                <a:highlight>
                  <a:srgbClr val="FFFF00"/>
                </a:highlight>
              </a:rPr>
              <a:t>his</a:t>
            </a:r>
            <a:r>
              <a:rPr lang="fr-FR" dirty="0">
                <a:highlight>
                  <a:srgbClr val="FFFF00"/>
                </a:highlight>
              </a:rPr>
              <a:t> </a:t>
            </a:r>
            <a:r>
              <a:rPr lang="fr-FR" dirty="0" err="1">
                <a:highlight>
                  <a:srgbClr val="FFFF00"/>
                </a:highlight>
              </a:rPr>
              <a:t>expeditions</a:t>
            </a:r>
            <a:r>
              <a:rPr lang="fr-FR" dirty="0">
                <a:highlight>
                  <a:srgbClr val="FFFF00"/>
                </a:highlight>
              </a:rPr>
              <a:t> </a:t>
            </a:r>
            <a:r>
              <a:rPr lang="fr-FR" dirty="0" err="1">
                <a:highlight>
                  <a:srgbClr val="FFFF00"/>
                </a:highlight>
              </a:rPr>
              <a:t>had</a:t>
            </a:r>
            <a:r>
              <a:rPr lang="fr-FR" dirty="0">
                <a:highlight>
                  <a:srgbClr val="FFFF00"/>
                </a:highlight>
              </a:rPr>
              <a:t> on </a:t>
            </a:r>
            <a:r>
              <a:rPr lang="fr-FR" dirty="0" err="1">
                <a:highlight>
                  <a:srgbClr val="FFFF00"/>
                </a:highlight>
              </a:rPr>
              <a:t>indigenous</a:t>
            </a:r>
            <a:r>
              <a:rPr lang="fr-FR" dirty="0">
                <a:highlight>
                  <a:srgbClr val="FFFF00"/>
                </a:highlight>
              </a:rPr>
              <a:t> populations in the </a:t>
            </a:r>
            <a:r>
              <a:rPr lang="fr-FR" dirty="0" err="1">
                <a:highlight>
                  <a:srgbClr val="FFFF00"/>
                </a:highlight>
              </a:rPr>
              <a:t>Americas</a:t>
            </a:r>
            <a:r>
              <a:rPr lang="fr-FR" dirty="0"/>
              <a:t>.</a:t>
            </a:r>
            <a:endParaRPr lang="en-US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A4438941-48FE-04F3-561F-24C668C91A3C}"/>
              </a:ext>
            </a:extLst>
          </p:cNvPr>
          <p:cNvSpPr txBox="1"/>
          <p:nvPr/>
        </p:nvSpPr>
        <p:spPr>
          <a:xfrm>
            <a:off x="10439040" y="5166169"/>
            <a:ext cx="981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highlight>
                  <a:srgbClr val="FFFF00"/>
                </a:highlight>
              </a:rPr>
              <a:t>Claim 1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CA9870FD-332E-CD56-3D3F-31FFF9831C16}"/>
              </a:ext>
            </a:extLst>
          </p:cNvPr>
          <p:cNvSpPr txBox="1"/>
          <p:nvPr/>
        </p:nvSpPr>
        <p:spPr>
          <a:xfrm>
            <a:off x="10448722" y="5691919"/>
            <a:ext cx="981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highlight>
                  <a:srgbClr val="FFFF00"/>
                </a:highlight>
              </a:rPr>
              <a:t>Claim 2</a:t>
            </a:r>
          </a:p>
        </p:txBody>
      </p:sp>
    </p:spTree>
    <p:extLst>
      <p:ext uri="{BB962C8B-B14F-4D97-AF65-F5344CB8AC3E}">
        <p14:creationId xmlns:p14="http://schemas.microsoft.com/office/powerpoint/2010/main" val="326008860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5FA4C5-8B26-FF8E-6D4D-3E3C50945E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ECF51E61-1495-134D-5E0A-EA0B0A298F14}"/>
              </a:ext>
            </a:extLst>
          </p:cNvPr>
          <p:cNvSpPr/>
          <p:nvPr/>
        </p:nvSpPr>
        <p:spPr>
          <a:xfrm>
            <a:off x="535524" y="1990440"/>
            <a:ext cx="9892517" cy="1754326"/>
          </a:xfrm>
          <a:prstGeom prst="roundRect">
            <a:avLst/>
          </a:prstGeom>
          <a:solidFill>
            <a:schemeClr val="accent5">
              <a:lumMod val="20000"/>
              <a:lumOff val="80000"/>
              <a:alpha val="2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98C49C8C-036C-0E19-B2EB-C5A1B02111D6}"/>
              </a:ext>
            </a:extLst>
          </p:cNvPr>
          <p:cNvSpPr/>
          <p:nvPr/>
        </p:nvSpPr>
        <p:spPr>
          <a:xfrm>
            <a:off x="535524" y="4579195"/>
            <a:ext cx="9903516" cy="1754326"/>
          </a:xfrm>
          <a:prstGeom prst="roundRect">
            <a:avLst/>
          </a:prstGeom>
          <a:solidFill>
            <a:schemeClr val="accent3">
              <a:lumMod val="20000"/>
              <a:lumOff val="80000"/>
              <a:alpha val="2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601107-D410-D1AF-0694-896F0BF630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532043" cy="1325563"/>
          </a:xfrm>
        </p:spPr>
        <p:txBody>
          <a:bodyPr/>
          <a:lstStyle/>
          <a:p>
            <a:r>
              <a:rPr lang="en-US" dirty="0"/>
              <a:t>Model Based and Statistical Scores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5535D80E-95F7-8F0C-3C9F-1CF60895C3E6}"/>
              </a:ext>
            </a:extLst>
          </p:cNvPr>
          <p:cNvSpPr txBox="1"/>
          <p:nvPr/>
        </p:nvSpPr>
        <p:spPr>
          <a:xfrm>
            <a:off x="838200" y="1516029"/>
            <a:ext cx="47158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 Question Answer Generation  - Faithfulness</a:t>
            </a:r>
          </a:p>
        </p:txBody>
      </p:sp>
      <p:sp>
        <p:nvSpPr>
          <p:cNvPr id="8" name="AutoShape 4">
            <a:extLst>
              <a:ext uri="{FF2B5EF4-FFF2-40B4-BE49-F238E27FC236}">
                <a16:creationId xmlns:a16="http://schemas.microsoft.com/office/drawing/2014/main" id="{C45FD6EB-E184-A710-E42A-230C93C0EFD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32603" y="2592717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57495209-66D4-8EC6-9E8E-9A4853E4E563}"/>
              </a:ext>
            </a:extLst>
          </p:cNvPr>
          <p:cNvSpPr txBox="1"/>
          <p:nvPr/>
        </p:nvSpPr>
        <p:spPr>
          <a:xfrm>
            <a:off x="733721" y="1964429"/>
            <a:ext cx="969432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Retrieved Context</a:t>
            </a:r>
            <a:r>
              <a:rPr lang="en-US" dirty="0"/>
              <a:t>: </a:t>
            </a:r>
            <a:br>
              <a:rPr lang="en-US" dirty="0"/>
            </a:br>
            <a:r>
              <a:rPr lang="en-US" dirty="0"/>
              <a:t>ex: (Wikipedia)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Chunk 1: </a:t>
            </a:r>
            <a:r>
              <a:rPr lang="fr-FR" dirty="0" err="1"/>
              <a:t>His</a:t>
            </a:r>
            <a:r>
              <a:rPr lang="fr-FR" dirty="0"/>
              <a:t> </a:t>
            </a:r>
            <a:r>
              <a:rPr lang="fr-FR" dirty="0" err="1"/>
              <a:t>expeditions</a:t>
            </a:r>
            <a:r>
              <a:rPr lang="fr-FR" dirty="0"/>
              <a:t> </a:t>
            </a:r>
            <a:r>
              <a:rPr lang="fr-FR" dirty="0" err="1"/>
              <a:t>were</a:t>
            </a:r>
            <a:r>
              <a:rPr lang="fr-FR" dirty="0"/>
              <a:t> the first </a:t>
            </a:r>
            <a:r>
              <a:rPr lang="fr-FR" dirty="0" err="1"/>
              <a:t>known</a:t>
            </a:r>
            <a:r>
              <a:rPr lang="fr-FR" dirty="0"/>
              <a:t> </a:t>
            </a:r>
            <a:r>
              <a:rPr lang="fr-FR" dirty="0" err="1"/>
              <a:t>European</a:t>
            </a:r>
            <a:r>
              <a:rPr lang="fr-FR" dirty="0"/>
              <a:t> contact </a:t>
            </a:r>
            <a:r>
              <a:rPr lang="fr-FR" dirty="0" err="1"/>
              <a:t>with</a:t>
            </a:r>
            <a:r>
              <a:rPr lang="fr-FR" dirty="0"/>
              <a:t> the Caribbean and Central </a:t>
            </a:r>
            <a:br>
              <a:rPr lang="fr-FR" dirty="0"/>
            </a:br>
            <a:r>
              <a:rPr lang="fr-FR" dirty="0"/>
              <a:t>and South America</a:t>
            </a:r>
          </a:p>
          <a:p>
            <a:r>
              <a:rPr lang="en-US" dirty="0"/>
              <a:t>Chunk 2: </a:t>
            </a:r>
            <a:r>
              <a:rPr lang="fr-FR" dirty="0" err="1"/>
              <a:t>completed</a:t>
            </a:r>
            <a:r>
              <a:rPr lang="fr-FR" dirty="0"/>
              <a:t> </a:t>
            </a:r>
            <a:r>
              <a:rPr lang="fr-FR" dirty="0">
                <a:hlinkClick r:id="rId3" tooltip="Voyages of Christopher Columbus"/>
              </a:rPr>
              <a:t>four Spanish-based voyages across the Atlantic Ocean</a:t>
            </a:r>
            <a:r>
              <a:rPr lang="fr-FR" dirty="0"/>
              <a:t> </a:t>
            </a:r>
            <a:endParaRPr lang="en-US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D3DE02A2-FE87-4C71-6CCC-B902EA167DA9}"/>
              </a:ext>
            </a:extLst>
          </p:cNvPr>
          <p:cNvSpPr txBox="1"/>
          <p:nvPr/>
        </p:nvSpPr>
        <p:spPr>
          <a:xfrm>
            <a:off x="744718" y="4612171"/>
            <a:ext cx="983217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LLM Answer</a:t>
            </a:r>
            <a:r>
              <a:rPr lang="en-US" dirty="0"/>
              <a:t>: </a:t>
            </a:r>
            <a:br>
              <a:rPr lang="en-US" dirty="0"/>
            </a:br>
            <a:r>
              <a:rPr lang="fr-FR" dirty="0"/>
              <a:t>Columbus </a:t>
            </a:r>
            <a:r>
              <a:rPr lang="fr-FR" dirty="0" err="1"/>
              <a:t>is</a:t>
            </a:r>
            <a:r>
              <a:rPr lang="fr-FR" dirty="0"/>
              <a:t> a </a:t>
            </a:r>
            <a:r>
              <a:rPr lang="fr-FR" dirty="0" err="1"/>
              <a:t>significant</a:t>
            </a:r>
            <a:r>
              <a:rPr lang="fr-FR" dirty="0"/>
              <a:t> </a:t>
            </a:r>
            <a:r>
              <a:rPr lang="fr-FR" dirty="0" err="1"/>
              <a:t>historical</a:t>
            </a:r>
            <a:r>
              <a:rPr lang="fr-FR" dirty="0"/>
              <a:t> figure </a:t>
            </a:r>
            <a:r>
              <a:rPr lang="fr-FR" dirty="0" err="1"/>
              <a:t>whose</a:t>
            </a:r>
            <a:r>
              <a:rPr lang="fr-FR" dirty="0"/>
              <a:t> voyages </a:t>
            </a:r>
            <a:r>
              <a:rPr lang="fr-FR" dirty="0" err="1"/>
              <a:t>had</a:t>
            </a:r>
            <a:r>
              <a:rPr lang="fr-FR" dirty="0"/>
              <a:t> a </a:t>
            </a:r>
            <a:r>
              <a:rPr lang="fr-FR" dirty="0" err="1"/>
              <a:t>profound</a:t>
            </a:r>
            <a:r>
              <a:rPr lang="fr-FR" dirty="0"/>
              <a:t> impact on world </a:t>
            </a:r>
            <a:r>
              <a:rPr lang="fr-FR" dirty="0" err="1"/>
              <a:t>history</a:t>
            </a:r>
            <a:r>
              <a:rPr lang="fr-FR" dirty="0"/>
              <a:t>, </a:t>
            </a:r>
          </a:p>
          <a:p>
            <a:r>
              <a:rPr lang="fr-FR" dirty="0" err="1"/>
              <a:t>initiating</a:t>
            </a:r>
            <a:r>
              <a:rPr lang="fr-FR" dirty="0"/>
              <a:t> the </a:t>
            </a:r>
            <a:r>
              <a:rPr lang="fr-FR" dirty="0" err="1">
                <a:highlight>
                  <a:srgbClr val="FFFF00"/>
                </a:highlight>
              </a:rPr>
              <a:t>Columbian</a:t>
            </a:r>
            <a:r>
              <a:rPr lang="fr-FR" dirty="0">
                <a:highlight>
                  <a:srgbClr val="FFFF00"/>
                </a:highlight>
              </a:rPr>
              <a:t> Exchange and </a:t>
            </a:r>
            <a:r>
              <a:rPr lang="fr-FR" dirty="0" err="1">
                <a:highlight>
                  <a:srgbClr val="FFFF00"/>
                </a:highlight>
              </a:rPr>
              <a:t>European</a:t>
            </a:r>
            <a:r>
              <a:rPr lang="fr-FR" dirty="0">
                <a:highlight>
                  <a:srgbClr val="FFFF00"/>
                </a:highlight>
              </a:rPr>
              <a:t> </a:t>
            </a:r>
            <a:r>
              <a:rPr lang="fr-FR" dirty="0" err="1">
                <a:highlight>
                  <a:srgbClr val="FFFF00"/>
                </a:highlight>
              </a:rPr>
              <a:t>colonization</a:t>
            </a:r>
            <a:r>
              <a:rPr lang="fr-FR" dirty="0">
                <a:highlight>
                  <a:srgbClr val="FFFF00"/>
                </a:highlight>
              </a:rPr>
              <a:t> of the </a:t>
            </a:r>
            <a:r>
              <a:rPr lang="fr-FR" dirty="0" err="1">
                <a:highlight>
                  <a:srgbClr val="FFFF00"/>
                </a:highlight>
              </a:rPr>
              <a:t>Americas</a:t>
            </a:r>
            <a:r>
              <a:rPr lang="fr-FR" dirty="0"/>
              <a:t>. </a:t>
            </a:r>
          </a:p>
          <a:p>
            <a:r>
              <a:rPr lang="fr-FR" dirty="0" err="1"/>
              <a:t>However</a:t>
            </a:r>
            <a:r>
              <a:rPr lang="fr-FR" dirty="0"/>
              <a:t>, </a:t>
            </a:r>
            <a:r>
              <a:rPr lang="fr-FR" dirty="0" err="1"/>
              <a:t>it's</a:t>
            </a:r>
            <a:r>
              <a:rPr lang="fr-FR" dirty="0"/>
              <a:t> important to note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his</a:t>
            </a:r>
            <a:r>
              <a:rPr lang="fr-FR" dirty="0"/>
              <a:t> </a:t>
            </a:r>
            <a:r>
              <a:rPr lang="fr-FR" dirty="0" err="1"/>
              <a:t>legacy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complex</a:t>
            </a:r>
            <a:r>
              <a:rPr lang="fr-FR" dirty="0"/>
              <a:t> and </a:t>
            </a:r>
            <a:r>
              <a:rPr lang="fr-FR" dirty="0" err="1"/>
              <a:t>controversial</a:t>
            </a:r>
            <a:r>
              <a:rPr lang="fr-FR" dirty="0"/>
              <a:t> </a:t>
            </a:r>
          </a:p>
          <a:p>
            <a:r>
              <a:rPr lang="fr-FR" dirty="0"/>
              <a:t>due to the </a:t>
            </a:r>
            <a:r>
              <a:rPr lang="fr-FR" dirty="0" err="1">
                <a:highlight>
                  <a:srgbClr val="FFFF00"/>
                </a:highlight>
              </a:rPr>
              <a:t>devastating</a:t>
            </a:r>
            <a:r>
              <a:rPr lang="fr-FR" dirty="0">
                <a:highlight>
                  <a:srgbClr val="FFFF00"/>
                </a:highlight>
              </a:rPr>
              <a:t> </a:t>
            </a:r>
            <a:r>
              <a:rPr lang="fr-FR" dirty="0" err="1">
                <a:highlight>
                  <a:srgbClr val="FFFF00"/>
                </a:highlight>
              </a:rPr>
              <a:t>effects</a:t>
            </a:r>
            <a:r>
              <a:rPr lang="fr-FR" dirty="0">
                <a:highlight>
                  <a:srgbClr val="FFFF00"/>
                </a:highlight>
              </a:rPr>
              <a:t> </a:t>
            </a:r>
            <a:r>
              <a:rPr lang="fr-FR" dirty="0" err="1">
                <a:highlight>
                  <a:srgbClr val="FFFF00"/>
                </a:highlight>
              </a:rPr>
              <a:t>his</a:t>
            </a:r>
            <a:r>
              <a:rPr lang="fr-FR" dirty="0">
                <a:highlight>
                  <a:srgbClr val="FFFF00"/>
                </a:highlight>
              </a:rPr>
              <a:t> </a:t>
            </a:r>
            <a:r>
              <a:rPr lang="fr-FR" dirty="0" err="1">
                <a:highlight>
                  <a:srgbClr val="FFFF00"/>
                </a:highlight>
              </a:rPr>
              <a:t>expeditions</a:t>
            </a:r>
            <a:r>
              <a:rPr lang="fr-FR" dirty="0">
                <a:highlight>
                  <a:srgbClr val="FFFF00"/>
                </a:highlight>
              </a:rPr>
              <a:t> </a:t>
            </a:r>
            <a:r>
              <a:rPr lang="fr-FR" dirty="0" err="1">
                <a:highlight>
                  <a:srgbClr val="FFFF00"/>
                </a:highlight>
              </a:rPr>
              <a:t>had</a:t>
            </a:r>
            <a:r>
              <a:rPr lang="fr-FR" dirty="0">
                <a:highlight>
                  <a:srgbClr val="FFFF00"/>
                </a:highlight>
              </a:rPr>
              <a:t> on </a:t>
            </a:r>
            <a:r>
              <a:rPr lang="fr-FR" dirty="0" err="1">
                <a:highlight>
                  <a:srgbClr val="FFFF00"/>
                </a:highlight>
              </a:rPr>
              <a:t>indigenous</a:t>
            </a:r>
            <a:r>
              <a:rPr lang="fr-FR" dirty="0">
                <a:highlight>
                  <a:srgbClr val="FFFF00"/>
                </a:highlight>
              </a:rPr>
              <a:t> populations in the </a:t>
            </a:r>
            <a:r>
              <a:rPr lang="fr-FR" dirty="0" err="1">
                <a:highlight>
                  <a:srgbClr val="FFFF00"/>
                </a:highlight>
              </a:rPr>
              <a:t>Americas</a:t>
            </a:r>
            <a:r>
              <a:rPr lang="fr-FR" dirty="0"/>
              <a:t>.</a:t>
            </a:r>
            <a:endParaRPr lang="en-US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BB2BC3E2-8DD9-854D-E3EE-1BDFDACCBE92}"/>
              </a:ext>
            </a:extLst>
          </p:cNvPr>
          <p:cNvSpPr txBox="1"/>
          <p:nvPr/>
        </p:nvSpPr>
        <p:spPr>
          <a:xfrm>
            <a:off x="10439040" y="5166169"/>
            <a:ext cx="981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highlight>
                  <a:srgbClr val="FFFF00"/>
                </a:highlight>
              </a:rPr>
              <a:t>Claim 1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91112CF4-A362-E592-9D77-A9F3D133B878}"/>
              </a:ext>
            </a:extLst>
          </p:cNvPr>
          <p:cNvSpPr txBox="1"/>
          <p:nvPr/>
        </p:nvSpPr>
        <p:spPr>
          <a:xfrm>
            <a:off x="10448722" y="5691919"/>
            <a:ext cx="981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highlight>
                  <a:srgbClr val="FFFF00"/>
                </a:highlight>
              </a:rPr>
              <a:t>Claim 2</a:t>
            </a:r>
          </a:p>
        </p:txBody>
      </p:sp>
    </p:spTree>
    <p:extLst>
      <p:ext uri="{BB962C8B-B14F-4D97-AF65-F5344CB8AC3E}">
        <p14:creationId xmlns:p14="http://schemas.microsoft.com/office/powerpoint/2010/main" val="71556098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373022-97D4-2D6D-14C7-FE220DA879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ACC7A760-0350-BBE2-73A1-CE34914BF776}"/>
              </a:ext>
            </a:extLst>
          </p:cNvPr>
          <p:cNvSpPr/>
          <p:nvPr/>
        </p:nvSpPr>
        <p:spPr>
          <a:xfrm>
            <a:off x="535524" y="4579195"/>
            <a:ext cx="9903516" cy="1754326"/>
          </a:xfrm>
          <a:prstGeom prst="roundRect">
            <a:avLst/>
          </a:prstGeom>
          <a:solidFill>
            <a:schemeClr val="accent3">
              <a:lumMod val="20000"/>
              <a:lumOff val="80000"/>
              <a:alpha val="2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102C61-C7E9-EDB6-4108-4CC2097280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532043" cy="1325563"/>
          </a:xfrm>
        </p:spPr>
        <p:txBody>
          <a:bodyPr/>
          <a:lstStyle/>
          <a:p>
            <a:r>
              <a:rPr lang="en-US" dirty="0"/>
              <a:t>Model Based and Statistical Scores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8A956727-C150-D70E-AF13-D4139219D54D}"/>
              </a:ext>
            </a:extLst>
          </p:cNvPr>
          <p:cNvSpPr txBox="1"/>
          <p:nvPr/>
        </p:nvSpPr>
        <p:spPr>
          <a:xfrm>
            <a:off x="838200" y="1516029"/>
            <a:ext cx="47158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 Question Answer Generation  - Faithfulness</a:t>
            </a:r>
          </a:p>
        </p:txBody>
      </p:sp>
      <p:sp>
        <p:nvSpPr>
          <p:cNvPr id="8" name="AutoShape 4">
            <a:extLst>
              <a:ext uri="{FF2B5EF4-FFF2-40B4-BE49-F238E27FC236}">
                <a16:creationId xmlns:a16="http://schemas.microsoft.com/office/drawing/2014/main" id="{81226058-0D06-BAAA-FD68-2F8E056E58C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32603" y="2592717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4F6953D5-6B44-9007-9AC0-C424E1A1CF30}"/>
              </a:ext>
            </a:extLst>
          </p:cNvPr>
          <p:cNvSpPr txBox="1"/>
          <p:nvPr/>
        </p:nvSpPr>
        <p:spPr>
          <a:xfrm>
            <a:off x="744718" y="4612171"/>
            <a:ext cx="983217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LLM Answer</a:t>
            </a:r>
            <a:r>
              <a:rPr lang="en-US" dirty="0"/>
              <a:t>: </a:t>
            </a:r>
            <a:br>
              <a:rPr lang="en-US" dirty="0"/>
            </a:br>
            <a:r>
              <a:rPr lang="fr-FR" dirty="0"/>
              <a:t>Columbus </a:t>
            </a:r>
            <a:r>
              <a:rPr lang="fr-FR" dirty="0" err="1"/>
              <a:t>is</a:t>
            </a:r>
            <a:r>
              <a:rPr lang="fr-FR" dirty="0"/>
              <a:t> a </a:t>
            </a:r>
            <a:r>
              <a:rPr lang="fr-FR" dirty="0" err="1"/>
              <a:t>significant</a:t>
            </a:r>
            <a:r>
              <a:rPr lang="fr-FR" dirty="0"/>
              <a:t> </a:t>
            </a:r>
            <a:r>
              <a:rPr lang="fr-FR" dirty="0" err="1"/>
              <a:t>historical</a:t>
            </a:r>
            <a:r>
              <a:rPr lang="fr-FR" dirty="0"/>
              <a:t> figure </a:t>
            </a:r>
            <a:r>
              <a:rPr lang="fr-FR" dirty="0" err="1"/>
              <a:t>whose</a:t>
            </a:r>
            <a:r>
              <a:rPr lang="fr-FR" dirty="0"/>
              <a:t> voyages </a:t>
            </a:r>
            <a:r>
              <a:rPr lang="fr-FR" dirty="0" err="1"/>
              <a:t>had</a:t>
            </a:r>
            <a:r>
              <a:rPr lang="fr-FR" dirty="0"/>
              <a:t> a </a:t>
            </a:r>
            <a:r>
              <a:rPr lang="fr-FR" dirty="0" err="1"/>
              <a:t>profound</a:t>
            </a:r>
            <a:r>
              <a:rPr lang="fr-FR" dirty="0"/>
              <a:t> impact on world </a:t>
            </a:r>
            <a:r>
              <a:rPr lang="fr-FR" dirty="0" err="1"/>
              <a:t>history</a:t>
            </a:r>
            <a:r>
              <a:rPr lang="fr-FR" dirty="0"/>
              <a:t>, </a:t>
            </a:r>
          </a:p>
          <a:p>
            <a:r>
              <a:rPr lang="fr-FR" dirty="0" err="1"/>
              <a:t>initiating</a:t>
            </a:r>
            <a:r>
              <a:rPr lang="fr-FR" dirty="0"/>
              <a:t> the </a:t>
            </a:r>
            <a:r>
              <a:rPr lang="fr-FR" dirty="0" err="1">
                <a:highlight>
                  <a:srgbClr val="FFFF00"/>
                </a:highlight>
              </a:rPr>
              <a:t>Columbian</a:t>
            </a:r>
            <a:r>
              <a:rPr lang="fr-FR" dirty="0">
                <a:highlight>
                  <a:srgbClr val="FFFF00"/>
                </a:highlight>
              </a:rPr>
              <a:t> Exchange and </a:t>
            </a:r>
            <a:r>
              <a:rPr lang="fr-FR" dirty="0" err="1">
                <a:highlight>
                  <a:srgbClr val="FFFF00"/>
                </a:highlight>
              </a:rPr>
              <a:t>European</a:t>
            </a:r>
            <a:r>
              <a:rPr lang="fr-FR" dirty="0">
                <a:highlight>
                  <a:srgbClr val="FFFF00"/>
                </a:highlight>
              </a:rPr>
              <a:t> </a:t>
            </a:r>
            <a:r>
              <a:rPr lang="fr-FR" dirty="0" err="1">
                <a:highlight>
                  <a:srgbClr val="FFFF00"/>
                </a:highlight>
              </a:rPr>
              <a:t>colonization</a:t>
            </a:r>
            <a:r>
              <a:rPr lang="fr-FR" dirty="0">
                <a:highlight>
                  <a:srgbClr val="FFFF00"/>
                </a:highlight>
              </a:rPr>
              <a:t> of the </a:t>
            </a:r>
            <a:r>
              <a:rPr lang="fr-FR" dirty="0" err="1">
                <a:highlight>
                  <a:srgbClr val="FFFF00"/>
                </a:highlight>
              </a:rPr>
              <a:t>Americas</a:t>
            </a:r>
            <a:r>
              <a:rPr lang="fr-FR" dirty="0"/>
              <a:t>. </a:t>
            </a:r>
          </a:p>
          <a:p>
            <a:r>
              <a:rPr lang="fr-FR" dirty="0" err="1"/>
              <a:t>However</a:t>
            </a:r>
            <a:r>
              <a:rPr lang="fr-FR" dirty="0"/>
              <a:t>, </a:t>
            </a:r>
            <a:r>
              <a:rPr lang="fr-FR" dirty="0" err="1"/>
              <a:t>it's</a:t>
            </a:r>
            <a:r>
              <a:rPr lang="fr-FR" dirty="0"/>
              <a:t> important to note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his</a:t>
            </a:r>
            <a:r>
              <a:rPr lang="fr-FR" dirty="0"/>
              <a:t> </a:t>
            </a:r>
            <a:r>
              <a:rPr lang="fr-FR" dirty="0" err="1"/>
              <a:t>legacy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complex</a:t>
            </a:r>
            <a:r>
              <a:rPr lang="fr-FR" dirty="0"/>
              <a:t> and </a:t>
            </a:r>
            <a:r>
              <a:rPr lang="fr-FR" dirty="0" err="1"/>
              <a:t>controversial</a:t>
            </a:r>
            <a:r>
              <a:rPr lang="fr-FR" dirty="0"/>
              <a:t> </a:t>
            </a:r>
          </a:p>
          <a:p>
            <a:r>
              <a:rPr lang="fr-FR" dirty="0"/>
              <a:t>due to the </a:t>
            </a:r>
            <a:r>
              <a:rPr lang="fr-FR" dirty="0" err="1">
                <a:highlight>
                  <a:srgbClr val="FFFF00"/>
                </a:highlight>
              </a:rPr>
              <a:t>devastating</a:t>
            </a:r>
            <a:r>
              <a:rPr lang="fr-FR" dirty="0">
                <a:highlight>
                  <a:srgbClr val="FFFF00"/>
                </a:highlight>
              </a:rPr>
              <a:t> </a:t>
            </a:r>
            <a:r>
              <a:rPr lang="fr-FR" dirty="0" err="1">
                <a:highlight>
                  <a:srgbClr val="FFFF00"/>
                </a:highlight>
              </a:rPr>
              <a:t>effects</a:t>
            </a:r>
            <a:r>
              <a:rPr lang="fr-FR" dirty="0">
                <a:highlight>
                  <a:srgbClr val="FFFF00"/>
                </a:highlight>
              </a:rPr>
              <a:t> </a:t>
            </a:r>
            <a:r>
              <a:rPr lang="fr-FR" dirty="0" err="1">
                <a:highlight>
                  <a:srgbClr val="FFFF00"/>
                </a:highlight>
              </a:rPr>
              <a:t>his</a:t>
            </a:r>
            <a:r>
              <a:rPr lang="fr-FR" dirty="0">
                <a:highlight>
                  <a:srgbClr val="FFFF00"/>
                </a:highlight>
              </a:rPr>
              <a:t> </a:t>
            </a:r>
            <a:r>
              <a:rPr lang="fr-FR" dirty="0" err="1">
                <a:highlight>
                  <a:srgbClr val="FFFF00"/>
                </a:highlight>
              </a:rPr>
              <a:t>expeditions</a:t>
            </a:r>
            <a:r>
              <a:rPr lang="fr-FR" dirty="0">
                <a:highlight>
                  <a:srgbClr val="FFFF00"/>
                </a:highlight>
              </a:rPr>
              <a:t> </a:t>
            </a:r>
            <a:r>
              <a:rPr lang="fr-FR" dirty="0" err="1">
                <a:highlight>
                  <a:srgbClr val="FFFF00"/>
                </a:highlight>
              </a:rPr>
              <a:t>had</a:t>
            </a:r>
            <a:r>
              <a:rPr lang="fr-FR" dirty="0">
                <a:highlight>
                  <a:srgbClr val="FFFF00"/>
                </a:highlight>
              </a:rPr>
              <a:t> on </a:t>
            </a:r>
            <a:r>
              <a:rPr lang="fr-FR" dirty="0" err="1">
                <a:highlight>
                  <a:srgbClr val="FFFF00"/>
                </a:highlight>
              </a:rPr>
              <a:t>indigenous</a:t>
            </a:r>
            <a:r>
              <a:rPr lang="fr-FR" dirty="0">
                <a:highlight>
                  <a:srgbClr val="FFFF00"/>
                </a:highlight>
              </a:rPr>
              <a:t> populations in the </a:t>
            </a:r>
            <a:r>
              <a:rPr lang="fr-FR" dirty="0" err="1">
                <a:highlight>
                  <a:srgbClr val="FFFF00"/>
                </a:highlight>
              </a:rPr>
              <a:t>Americas</a:t>
            </a:r>
            <a:r>
              <a:rPr lang="fr-FR" dirty="0"/>
              <a:t>.</a:t>
            </a:r>
            <a:endParaRPr lang="en-US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E2ECD8F1-62E1-9A01-D0F2-B7FCE9930E54}"/>
              </a:ext>
            </a:extLst>
          </p:cNvPr>
          <p:cNvSpPr txBox="1"/>
          <p:nvPr/>
        </p:nvSpPr>
        <p:spPr>
          <a:xfrm>
            <a:off x="1031089" y="2656926"/>
            <a:ext cx="981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highlight>
                  <a:srgbClr val="FFFF00"/>
                </a:highlight>
              </a:rPr>
              <a:t>Claim 1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EE503EF2-C289-B1E3-C319-2881DDA2B0D7}"/>
              </a:ext>
            </a:extLst>
          </p:cNvPr>
          <p:cNvSpPr txBox="1"/>
          <p:nvPr/>
        </p:nvSpPr>
        <p:spPr>
          <a:xfrm>
            <a:off x="1031088" y="3462411"/>
            <a:ext cx="981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highlight>
                  <a:srgbClr val="FFFF00"/>
                </a:highlight>
              </a:rPr>
              <a:t>Claim 2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7F80CDEC-A9AF-7EED-501E-39E781D55160}"/>
              </a:ext>
            </a:extLst>
          </p:cNvPr>
          <p:cNvSpPr txBox="1"/>
          <p:nvPr/>
        </p:nvSpPr>
        <p:spPr>
          <a:xfrm>
            <a:off x="2637760" y="2592717"/>
            <a:ext cx="2841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Exists in the context. </a:t>
            </a:r>
            <a:r>
              <a:rPr lang="en-US" dirty="0">
                <a:sym typeface="Wingdings" pitchFamily="2" charset="2"/>
              </a:rPr>
              <a:t> OK</a:t>
            </a:r>
            <a:endParaRPr lang="en-US" dirty="0"/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304B6546-42E1-E996-C1F8-D3246D4EB96F}"/>
              </a:ext>
            </a:extLst>
          </p:cNvPr>
          <p:cNvSpPr txBox="1"/>
          <p:nvPr/>
        </p:nvSpPr>
        <p:spPr>
          <a:xfrm>
            <a:off x="2588566" y="3438298"/>
            <a:ext cx="4073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Doesn’t exist  in the context. </a:t>
            </a:r>
            <a:r>
              <a:rPr lang="en-US" dirty="0">
                <a:sym typeface="Wingdings" pitchFamily="2" charset="2"/>
              </a:rPr>
              <a:t> NOT OK</a:t>
            </a:r>
            <a:endParaRPr lang="en-US" dirty="0"/>
          </a:p>
        </p:txBody>
      </p:sp>
      <p:sp>
        <p:nvSpPr>
          <p:cNvPr id="14" name="Rectangle : coins arrondis 13">
            <a:extLst>
              <a:ext uri="{FF2B5EF4-FFF2-40B4-BE49-F238E27FC236}">
                <a16:creationId xmlns:a16="http://schemas.microsoft.com/office/drawing/2014/main" id="{06AF7677-93E1-2A25-D9EB-093E7387F1F3}"/>
              </a:ext>
            </a:extLst>
          </p:cNvPr>
          <p:cNvSpPr/>
          <p:nvPr/>
        </p:nvSpPr>
        <p:spPr>
          <a:xfrm>
            <a:off x="2460084" y="2495122"/>
            <a:ext cx="4330708" cy="1497005"/>
          </a:xfrm>
          <a:prstGeom prst="roundRect">
            <a:avLst/>
          </a:prstGeom>
          <a:noFill/>
          <a:ln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B78687E0-1086-A908-9842-517DEA7C64F0}"/>
              </a:ext>
            </a:extLst>
          </p:cNvPr>
          <p:cNvSpPr txBox="1"/>
          <p:nvPr/>
        </p:nvSpPr>
        <p:spPr>
          <a:xfrm>
            <a:off x="3869493" y="2086477"/>
            <a:ext cx="1534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LLM as a </a:t>
            </a:r>
            <a:r>
              <a:rPr lang="en-US" dirty="0" err="1"/>
              <a:t>Juge</a:t>
            </a:r>
            <a:endParaRPr lang="en-US" dirty="0"/>
          </a:p>
        </p:txBody>
      </p:sp>
      <p:cxnSp>
        <p:nvCxnSpPr>
          <p:cNvPr id="17" name="Connecteur droit avec flèche 16">
            <a:extLst>
              <a:ext uri="{FF2B5EF4-FFF2-40B4-BE49-F238E27FC236}">
                <a16:creationId xmlns:a16="http://schemas.microsoft.com/office/drawing/2014/main" id="{D8197C2F-CF40-41B6-45DB-987116AB4E07}"/>
              </a:ext>
            </a:extLst>
          </p:cNvPr>
          <p:cNvCxnSpPr>
            <a:stCxn id="14" idx="3"/>
          </p:cNvCxnSpPr>
          <p:nvPr/>
        </p:nvCxnSpPr>
        <p:spPr>
          <a:xfrm flipV="1">
            <a:off x="6790792" y="3243624"/>
            <a:ext cx="1024029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ZoneTexte 17">
            <a:extLst>
              <a:ext uri="{FF2B5EF4-FFF2-40B4-BE49-F238E27FC236}">
                <a16:creationId xmlns:a16="http://schemas.microsoft.com/office/drawing/2014/main" id="{6C8E126E-915B-FD04-E59B-391D953FDEEC}"/>
              </a:ext>
            </a:extLst>
          </p:cNvPr>
          <p:cNvSpPr txBox="1"/>
          <p:nvPr/>
        </p:nvSpPr>
        <p:spPr>
          <a:xfrm>
            <a:off x="7946796" y="3026258"/>
            <a:ext cx="30317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Score (ex: 50% Faithfulness) </a:t>
            </a:r>
          </a:p>
        </p:txBody>
      </p:sp>
    </p:spTree>
    <p:extLst>
      <p:ext uri="{BB962C8B-B14F-4D97-AF65-F5344CB8AC3E}">
        <p14:creationId xmlns:p14="http://schemas.microsoft.com/office/powerpoint/2010/main" val="218231128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BDAD27-E697-1AF6-4134-776B5735CE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2C23E-6E3F-4D67-018A-F9278D2F86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532043" cy="1325563"/>
          </a:xfrm>
        </p:spPr>
        <p:txBody>
          <a:bodyPr/>
          <a:lstStyle/>
          <a:p>
            <a:r>
              <a:rPr lang="en-US" dirty="0"/>
              <a:t>Model Based and Statistical Scores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8E328779-82B4-6001-DD00-6C49EC1BE711}"/>
              </a:ext>
            </a:extLst>
          </p:cNvPr>
          <p:cNvSpPr txBox="1"/>
          <p:nvPr/>
        </p:nvSpPr>
        <p:spPr>
          <a:xfrm>
            <a:off x="838200" y="1516029"/>
            <a:ext cx="2223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3. Answer Relevancy</a:t>
            </a: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A16085F7-17C3-47E5-63CC-2359E3FD721E}"/>
              </a:ext>
            </a:extLst>
          </p:cNvPr>
          <p:cNvSpPr/>
          <p:nvPr/>
        </p:nvSpPr>
        <p:spPr>
          <a:xfrm>
            <a:off x="851043" y="2056897"/>
            <a:ext cx="4421171" cy="649338"/>
          </a:xfrm>
          <a:prstGeom prst="roundRect">
            <a:avLst/>
          </a:prstGeom>
          <a:solidFill>
            <a:schemeClr val="accent1">
              <a:lumMod val="20000"/>
              <a:lumOff val="80000"/>
              <a:alpha val="2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B6539897-1358-6DA7-5FA4-76172841EEDD}"/>
              </a:ext>
            </a:extLst>
          </p:cNvPr>
          <p:cNvSpPr txBox="1"/>
          <p:nvPr/>
        </p:nvSpPr>
        <p:spPr>
          <a:xfrm>
            <a:off x="1044410" y="2199153"/>
            <a:ext cx="4034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Prompt</a:t>
            </a:r>
            <a:r>
              <a:rPr lang="en-US" dirty="0"/>
              <a:t>: “Who is Christophe Colomb?”</a:t>
            </a:r>
          </a:p>
        </p:txBody>
      </p:sp>
      <p:sp>
        <p:nvSpPr>
          <p:cNvPr id="20" name="Rectangle : coins arrondis 19">
            <a:extLst>
              <a:ext uri="{FF2B5EF4-FFF2-40B4-BE49-F238E27FC236}">
                <a16:creationId xmlns:a16="http://schemas.microsoft.com/office/drawing/2014/main" id="{677B5EF5-75E8-2023-4A57-536BA19EC852}"/>
              </a:ext>
            </a:extLst>
          </p:cNvPr>
          <p:cNvSpPr/>
          <p:nvPr/>
        </p:nvSpPr>
        <p:spPr>
          <a:xfrm>
            <a:off x="835216" y="2877771"/>
            <a:ext cx="9903516" cy="1754326"/>
          </a:xfrm>
          <a:prstGeom prst="roundRect">
            <a:avLst/>
          </a:prstGeom>
          <a:solidFill>
            <a:schemeClr val="accent3">
              <a:lumMod val="20000"/>
              <a:lumOff val="80000"/>
              <a:alpha val="2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322D4E36-7AD7-4819-F6EA-23547D5213B8}"/>
              </a:ext>
            </a:extLst>
          </p:cNvPr>
          <p:cNvSpPr txBox="1"/>
          <p:nvPr/>
        </p:nvSpPr>
        <p:spPr>
          <a:xfrm>
            <a:off x="1044410" y="3016270"/>
            <a:ext cx="983217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LLM Answer</a:t>
            </a:r>
            <a:r>
              <a:rPr lang="en-US" dirty="0"/>
              <a:t>: </a:t>
            </a:r>
            <a:br>
              <a:rPr lang="en-US" dirty="0"/>
            </a:br>
            <a:r>
              <a:rPr lang="fr-FR" dirty="0"/>
              <a:t>Columbus </a:t>
            </a:r>
            <a:r>
              <a:rPr lang="fr-FR" dirty="0" err="1"/>
              <a:t>is</a:t>
            </a:r>
            <a:r>
              <a:rPr lang="fr-FR" dirty="0"/>
              <a:t> a </a:t>
            </a:r>
            <a:r>
              <a:rPr lang="fr-FR" dirty="0" err="1"/>
              <a:t>significant</a:t>
            </a:r>
            <a:r>
              <a:rPr lang="fr-FR" dirty="0"/>
              <a:t> </a:t>
            </a:r>
            <a:r>
              <a:rPr lang="fr-FR" dirty="0" err="1"/>
              <a:t>historical</a:t>
            </a:r>
            <a:r>
              <a:rPr lang="fr-FR" dirty="0"/>
              <a:t> figure </a:t>
            </a:r>
            <a:r>
              <a:rPr lang="fr-FR" dirty="0" err="1"/>
              <a:t>whose</a:t>
            </a:r>
            <a:r>
              <a:rPr lang="fr-FR" dirty="0"/>
              <a:t> voyages </a:t>
            </a:r>
            <a:r>
              <a:rPr lang="fr-FR" dirty="0" err="1"/>
              <a:t>had</a:t>
            </a:r>
            <a:r>
              <a:rPr lang="fr-FR" dirty="0"/>
              <a:t> a </a:t>
            </a:r>
            <a:r>
              <a:rPr lang="fr-FR" dirty="0" err="1"/>
              <a:t>profound</a:t>
            </a:r>
            <a:r>
              <a:rPr lang="fr-FR" dirty="0"/>
              <a:t> impact on world </a:t>
            </a:r>
            <a:r>
              <a:rPr lang="fr-FR" dirty="0" err="1"/>
              <a:t>history</a:t>
            </a:r>
            <a:r>
              <a:rPr lang="fr-FR" dirty="0"/>
              <a:t>, </a:t>
            </a:r>
          </a:p>
          <a:p>
            <a:r>
              <a:rPr lang="fr-FR" dirty="0" err="1"/>
              <a:t>initiating</a:t>
            </a:r>
            <a:r>
              <a:rPr lang="fr-FR" dirty="0"/>
              <a:t> the </a:t>
            </a:r>
            <a:r>
              <a:rPr lang="fr-FR" dirty="0" err="1"/>
              <a:t>Columbian</a:t>
            </a:r>
            <a:r>
              <a:rPr lang="fr-FR" dirty="0"/>
              <a:t> Exchange and </a:t>
            </a:r>
            <a:r>
              <a:rPr lang="fr-FR" dirty="0" err="1"/>
              <a:t>European</a:t>
            </a:r>
            <a:r>
              <a:rPr lang="fr-FR" dirty="0"/>
              <a:t> </a:t>
            </a:r>
            <a:r>
              <a:rPr lang="fr-FR" dirty="0" err="1"/>
              <a:t>colonization</a:t>
            </a:r>
            <a:r>
              <a:rPr lang="fr-FR" dirty="0"/>
              <a:t> of the </a:t>
            </a:r>
            <a:r>
              <a:rPr lang="fr-FR" dirty="0" err="1"/>
              <a:t>Americas</a:t>
            </a:r>
            <a:r>
              <a:rPr lang="fr-FR" dirty="0"/>
              <a:t>. </a:t>
            </a:r>
          </a:p>
          <a:p>
            <a:r>
              <a:rPr lang="fr-FR" dirty="0" err="1"/>
              <a:t>However</a:t>
            </a:r>
            <a:r>
              <a:rPr lang="fr-FR" dirty="0"/>
              <a:t>, </a:t>
            </a:r>
            <a:r>
              <a:rPr lang="fr-FR" dirty="0" err="1"/>
              <a:t>it's</a:t>
            </a:r>
            <a:r>
              <a:rPr lang="fr-FR" dirty="0"/>
              <a:t> important to note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his</a:t>
            </a:r>
            <a:r>
              <a:rPr lang="fr-FR" dirty="0"/>
              <a:t> </a:t>
            </a:r>
            <a:r>
              <a:rPr lang="fr-FR" dirty="0" err="1"/>
              <a:t>legacy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complex</a:t>
            </a:r>
            <a:r>
              <a:rPr lang="fr-FR" dirty="0"/>
              <a:t> and </a:t>
            </a:r>
            <a:r>
              <a:rPr lang="fr-FR" dirty="0" err="1"/>
              <a:t>controversial</a:t>
            </a:r>
            <a:r>
              <a:rPr lang="fr-FR" dirty="0"/>
              <a:t> </a:t>
            </a:r>
          </a:p>
          <a:p>
            <a:r>
              <a:rPr lang="fr-FR" dirty="0"/>
              <a:t>due to the </a:t>
            </a:r>
            <a:r>
              <a:rPr lang="fr-FR" dirty="0" err="1"/>
              <a:t>devastating</a:t>
            </a:r>
            <a:r>
              <a:rPr lang="fr-FR" dirty="0"/>
              <a:t> </a:t>
            </a:r>
            <a:r>
              <a:rPr lang="fr-FR" dirty="0" err="1"/>
              <a:t>effects</a:t>
            </a:r>
            <a:r>
              <a:rPr lang="fr-FR" dirty="0"/>
              <a:t> </a:t>
            </a:r>
            <a:r>
              <a:rPr lang="fr-FR" dirty="0" err="1"/>
              <a:t>his</a:t>
            </a:r>
            <a:r>
              <a:rPr lang="fr-FR" dirty="0"/>
              <a:t> </a:t>
            </a:r>
            <a:r>
              <a:rPr lang="fr-FR" dirty="0" err="1"/>
              <a:t>expeditions</a:t>
            </a:r>
            <a:r>
              <a:rPr lang="fr-FR" dirty="0"/>
              <a:t> </a:t>
            </a:r>
            <a:r>
              <a:rPr lang="fr-FR" dirty="0" err="1"/>
              <a:t>had</a:t>
            </a:r>
            <a:r>
              <a:rPr lang="fr-FR" dirty="0"/>
              <a:t> on </a:t>
            </a:r>
            <a:r>
              <a:rPr lang="fr-FR" dirty="0" err="1"/>
              <a:t>indigenous</a:t>
            </a:r>
            <a:r>
              <a:rPr lang="fr-FR" dirty="0"/>
              <a:t> populations in the </a:t>
            </a:r>
            <a:r>
              <a:rPr lang="fr-FR" dirty="0" err="1"/>
              <a:t>Americas</a:t>
            </a:r>
            <a:r>
              <a:rPr lang="fr-FR" dirty="0"/>
              <a:t>.</a:t>
            </a:r>
            <a:endParaRPr lang="en-US" dirty="0"/>
          </a:p>
        </p:txBody>
      </p:sp>
      <p:sp>
        <p:nvSpPr>
          <p:cNvPr id="23" name="Rectangle : coins arrondis 22">
            <a:extLst>
              <a:ext uri="{FF2B5EF4-FFF2-40B4-BE49-F238E27FC236}">
                <a16:creationId xmlns:a16="http://schemas.microsoft.com/office/drawing/2014/main" id="{CD633535-A4B4-E15F-2212-43A4F8C15E1F}"/>
              </a:ext>
            </a:extLst>
          </p:cNvPr>
          <p:cNvSpPr/>
          <p:nvPr/>
        </p:nvSpPr>
        <p:spPr>
          <a:xfrm>
            <a:off x="1281926" y="5762619"/>
            <a:ext cx="1335976" cy="66930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LLM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2AE33592-BE5F-0429-2C73-BFEA2AF08BF4}"/>
              </a:ext>
            </a:extLst>
          </p:cNvPr>
          <p:cNvSpPr txBox="1"/>
          <p:nvPr/>
        </p:nvSpPr>
        <p:spPr>
          <a:xfrm>
            <a:off x="835216" y="5012692"/>
            <a:ext cx="8959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“Base on this 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answer</a:t>
            </a:r>
            <a:r>
              <a:rPr lang="en-US" dirty="0"/>
              <a:t> generate possible question that could have resulted to this answer”</a:t>
            </a:r>
          </a:p>
        </p:txBody>
      </p:sp>
      <p:cxnSp>
        <p:nvCxnSpPr>
          <p:cNvPr id="26" name="Connecteur droit avec flèche 25">
            <a:extLst>
              <a:ext uri="{FF2B5EF4-FFF2-40B4-BE49-F238E27FC236}">
                <a16:creationId xmlns:a16="http://schemas.microsoft.com/office/drawing/2014/main" id="{ABB63DFE-2337-D50C-E4E2-679FFF7AD7E6}"/>
              </a:ext>
            </a:extLst>
          </p:cNvPr>
          <p:cNvCxnSpPr>
            <a:cxnSpLocks/>
            <a:endCxn id="23" idx="0"/>
          </p:cNvCxnSpPr>
          <p:nvPr/>
        </p:nvCxnSpPr>
        <p:spPr>
          <a:xfrm>
            <a:off x="1949914" y="5382024"/>
            <a:ext cx="0" cy="38059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avec flèche 27">
            <a:extLst>
              <a:ext uri="{FF2B5EF4-FFF2-40B4-BE49-F238E27FC236}">
                <a16:creationId xmlns:a16="http://schemas.microsoft.com/office/drawing/2014/main" id="{FD33158F-1515-775E-6D87-6D28BEC4C852}"/>
              </a:ext>
            </a:extLst>
          </p:cNvPr>
          <p:cNvCxnSpPr>
            <a:cxnSpLocks/>
            <a:stCxn id="23" idx="3"/>
          </p:cNvCxnSpPr>
          <p:nvPr/>
        </p:nvCxnSpPr>
        <p:spPr>
          <a:xfrm>
            <a:off x="2617902" y="6097271"/>
            <a:ext cx="132250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ZoneTexte 30">
            <a:extLst>
              <a:ext uri="{FF2B5EF4-FFF2-40B4-BE49-F238E27FC236}">
                <a16:creationId xmlns:a16="http://schemas.microsoft.com/office/drawing/2014/main" id="{9A0317FE-9575-701D-F8AA-03055E983887}"/>
              </a:ext>
            </a:extLst>
          </p:cNvPr>
          <p:cNvSpPr txBox="1"/>
          <p:nvPr/>
        </p:nvSpPr>
        <p:spPr>
          <a:xfrm>
            <a:off x="4383464" y="5722070"/>
            <a:ext cx="5639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“What legacy did Christophe Colomb gave to Europe ?”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9716FC16-01F4-344A-46DF-6121B36DB991}"/>
              </a:ext>
            </a:extLst>
          </p:cNvPr>
          <p:cNvSpPr txBox="1"/>
          <p:nvPr/>
        </p:nvSpPr>
        <p:spPr>
          <a:xfrm>
            <a:off x="4383464" y="6062116"/>
            <a:ext cx="47275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“What did Christopher </a:t>
            </a:r>
            <a:r>
              <a:rPr lang="en-US" dirty="0" err="1"/>
              <a:t>Colombus</a:t>
            </a:r>
            <a:r>
              <a:rPr lang="en-US" dirty="0"/>
              <a:t> colonized?”</a:t>
            </a: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B855AEB6-98F0-3E83-E51E-B47FFE996130}"/>
              </a:ext>
            </a:extLst>
          </p:cNvPr>
          <p:cNvSpPr txBox="1"/>
          <p:nvPr/>
        </p:nvSpPr>
        <p:spPr>
          <a:xfrm>
            <a:off x="4383464" y="6431448"/>
            <a:ext cx="36606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“Who is Christopher </a:t>
            </a:r>
            <a:r>
              <a:rPr lang="en-US" dirty="0" err="1"/>
              <a:t>Colombus</a:t>
            </a:r>
            <a:r>
              <a:rPr lang="en-US" dirty="0"/>
              <a:t> ?”</a:t>
            </a:r>
          </a:p>
        </p:txBody>
      </p:sp>
    </p:spTree>
    <p:extLst>
      <p:ext uri="{BB962C8B-B14F-4D97-AF65-F5344CB8AC3E}">
        <p14:creationId xmlns:p14="http://schemas.microsoft.com/office/powerpoint/2010/main" val="378260344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58BEEF-5473-D4AE-6C57-8F4FDC05F7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40283A-6461-84DB-893E-0F69AE471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532043" cy="1325563"/>
          </a:xfrm>
        </p:spPr>
        <p:txBody>
          <a:bodyPr/>
          <a:lstStyle/>
          <a:p>
            <a:r>
              <a:rPr lang="en-US" dirty="0"/>
              <a:t>Model Based and Statistical Scores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A19B24B2-1074-573D-37BF-0A18761BA7A6}"/>
              </a:ext>
            </a:extLst>
          </p:cNvPr>
          <p:cNvSpPr txBox="1"/>
          <p:nvPr/>
        </p:nvSpPr>
        <p:spPr>
          <a:xfrm>
            <a:off x="838200" y="1516029"/>
            <a:ext cx="2223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3. Answer Relevancy</a:t>
            </a: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FCC76693-4EB7-BD3D-3491-C18EA6B109CA}"/>
              </a:ext>
            </a:extLst>
          </p:cNvPr>
          <p:cNvSpPr/>
          <p:nvPr/>
        </p:nvSpPr>
        <p:spPr>
          <a:xfrm>
            <a:off x="6714514" y="3301509"/>
            <a:ext cx="4421171" cy="649338"/>
          </a:xfrm>
          <a:prstGeom prst="roundRect">
            <a:avLst/>
          </a:prstGeom>
          <a:solidFill>
            <a:schemeClr val="accent1">
              <a:lumMod val="20000"/>
              <a:lumOff val="80000"/>
              <a:alpha val="2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45571AF1-958B-988F-6E72-280FF882D536}"/>
              </a:ext>
            </a:extLst>
          </p:cNvPr>
          <p:cNvSpPr txBox="1"/>
          <p:nvPr/>
        </p:nvSpPr>
        <p:spPr>
          <a:xfrm>
            <a:off x="6992466" y="3441512"/>
            <a:ext cx="4034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Prompt</a:t>
            </a:r>
            <a:r>
              <a:rPr lang="en-US" dirty="0"/>
              <a:t>: “Who is Christophe Colomb?”</a:t>
            </a: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5FA64906-7376-4B3A-CA30-BE6A8C377BB5}"/>
              </a:ext>
            </a:extLst>
          </p:cNvPr>
          <p:cNvSpPr txBox="1"/>
          <p:nvPr/>
        </p:nvSpPr>
        <p:spPr>
          <a:xfrm>
            <a:off x="358219" y="3077943"/>
            <a:ext cx="5639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“What legacy did Christophe Colomb gave to Europe ?”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93AF847F-B046-C4D1-E374-7559E5AF9507}"/>
              </a:ext>
            </a:extLst>
          </p:cNvPr>
          <p:cNvSpPr txBox="1"/>
          <p:nvPr/>
        </p:nvSpPr>
        <p:spPr>
          <a:xfrm>
            <a:off x="358219" y="3417989"/>
            <a:ext cx="47275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“What did Christopher </a:t>
            </a:r>
            <a:r>
              <a:rPr lang="en-US" dirty="0" err="1"/>
              <a:t>Colombus</a:t>
            </a:r>
            <a:r>
              <a:rPr lang="en-US" dirty="0"/>
              <a:t> colonized?”</a:t>
            </a: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F753F8CB-4065-278B-3C90-AF70FD15BAED}"/>
              </a:ext>
            </a:extLst>
          </p:cNvPr>
          <p:cNvSpPr txBox="1"/>
          <p:nvPr/>
        </p:nvSpPr>
        <p:spPr>
          <a:xfrm>
            <a:off x="358219" y="3787321"/>
            <a:ext cx="36606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“Who is Christopher </a:t>
            </a:r>
            <a:r>
              <a:rPr lang="en-US" dirty="0" err="1"/>
              <a:t>Colombus</a:t>
            </a:r>
            <a:r>
              <a:rPr lang="en-US" dirty="0"/>
              <a:t> ?”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13106B89-D93E-1E44-2C34-531C3C012B5C}"/>
              </a:ext>
            </a:extLst>
          </p:cNvPr>
          <p:cNvSpPr/>
          <p:nvPr/>
        </p:nvSpPr>
        <p:spPr>
          <a:xfrm>
            <a:off x="407983" y="2863289"/>
            <a:ext cx="5502624" cy="1497005"/>
          </a:xfrm>
          <a:prstGeom prst="roundRect">
            <a:avLst/>
          </a:prstGeom>
          <a:noFill/>
          <a:ln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ZoneTexte 7">
                <a:extLst>
                  <a:ext uri="{FF2B5EF4-FFF2-40B4-BE49-F238E27FC236}">
                    <a16:creationId xmlns:a16="http://schemas.microsoft.com/office/drawing/2014/main" id="{C13A9BA4-C549-9920-5BD1-A4345D681F8A}"/>
                  </a:ext>
                </a:extLst>
              </p:cNvPr>
              <p:cNvSpPr txBox="1"/>
              <p:nvPr/>
            </p:nvSpPr>
            <p:spPr>
              <a:xfrm>
                <a:off x="3159295" y="5378177"/>
                <a:ext cx="615873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𝐴𝑣𝑒𝑟𝑎𝑔𝑒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𝐶𝑜𝑠𝑖𝑛𝑒𝑆𝑖𝑚𝑖𝑙𝑎𝑟𝑖𝑡𝑦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𝑃𝑜𝑠𝑠𝑖𝑏𝑙𝑒</m:t>
                          </m:r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𝑄𝑢𝑒𝑠𝑡𝑖𝑜𝑛𝑠</m:t>
                          </m:r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𝑃𝑟𝑜𝑚𝑝𝑡</m:t>
                          </m:r>
                        </m:e>
                      </m:d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" name="ZoneTexte 7">
                <a:extLst>
                  <a:ext uri="{FF2B5EF4-FFF2-40B4-BE49-F238E27FC236}">
                    <a16:creationId xmlns:a16="http://schemas.microsoft.com/office/drawing/2014/main" id="{C13A9BA4-C549-9920-5BD1-A4345D681F8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59295" y="5378177"/>
                <a:ext cx="6158737" cy="369332"/>
              </a:xfrm>
              <a:prstGeom prst="rect">
                <a:avLst/>
              </a:prstGeom>
              <a:blipFill>
                <a:blip r:embed="rId3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ZoneTexte 8">
                <a:extLst>
                  <a:ext uri="{FF2B5EF4-FFF2-40B4-BE49-F238E27FC236}">
                    <a16:creationId xmlns:a16="http://schemas.microsoft.com/office/drawing/2014/main" id="{F04E37D0-7654-8071-42A0-7A6EAA2714C5}"/>
                  </a:ext>
                </a:extLst>
              </p:cNvPr>
              <p:cNvSpPr txBox="1"/>
              <p:nvPr/>
            </p:nvSpPr>
            <p:spPr>
              <a:xfrm>
                <a:off x="5997648" y="3971987"/>
                <a:ext cx="561371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9" name="ZoneTexte 8">
                <a:extLst>
                  <a:ext uri="{FF2B5EF4-FFF2-40B4-BE49-F238E27FC236}">
                    <a16:creationId xmlns:a16="http://schemas.microsoft.com/office/drawing/2014/main" id="{F04E37D0-7654-8071-42A0-7A6EAA2714C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97648" y="3971987"/>
                <a:ext cx="561371" cy="58477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" name="Connecteur droit avec flèche 10">
            <a:extLst>
              <a:ext uri="{FF2B5EF4-FFF2-40B4-BE49-F238E27FC236}">
                <a16:creationId xmlns:a16="http://schemas.microsoft.com/office/drawing/2014/main" id="{2E661835-A832-B324-D41A-44577F7E833C}"/>
              </a:ext>
            </a:extLst>
          </p:cNvPr>
          <p:cNvCxnSpPr/>
          <p:nvPr/>
        </p:nvCxnSpPr>
        <p:spPr>
          <a:xfrm>
            <a:off x="6278333" y="4732256"/>
            <a:ext cx="0" cy="569556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ZoneTexte 12">
            <a:extLst>
              <a:ext uri="{FF2B5EF4-FFF2-40B4-BE49-F238E27FC236}">
                <a16:creationId xmlns:a16="http://schemas.microsoft.com/office/drawing/2014/main" id="{804CAFEE-D90F-6FE2-E9B6-35872E5A217E}"/>
              </a:ext>
            </a:extLst>
          </p:cNvPr>
          <p:cNvSpPr txBox="1"/>
          <p:nvPr/>
        </p:nvSpPr>
        <p:spPr>
          <a:xfrm>
            <a:off x="385495" y="2560495"/>
            <a:ext cx="17594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Possible Questions</a:t>
            </a:r>
          </a:p>
        </p:txBody>
      </p:sp>
    </p:spTree>
    <p:extLst>
      <p:ext uri="{BB962C8B-B14F-4D97-AF65-F5344CB8AC3E}">
        <p14:creationId xmlns:p14="http://schemas.microsoft.com/office/powerpoint/2010/main" val="57837886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C71B1E-19BF-28F1-EECE-310FFF7D81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C67326-8DB5-C8E2-B092-4292D7403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532043" cy="1325563"/>
          </a:xfrm>
        </p:spPr>
        <p:txBody>
          <a:bodyPr/>
          <a:lstStyle/>
          <a:p>
            <a:r>
              <a:rPr lang="en-US" dirty="0"/>
              <a:t>Evaluation Benchmarks</a:t>
            </a:r>
          </a:p>
        </p:txBody>
      </p:sp>
      <p:pic>
        <p:nvPicPr>
          <p:cNvPr id="14338" name="Picture 2" descr="GLUE Benchmark">
            <a:extLst>
              <a:ext uri="{FF2B5EF4-FFF2-40B4-BE49-F238E27FC236}">
                <a16:creationId xmlns:a16="http://schemas.microsoft.com/office/drawing/2014/main" id="{0568498E-3240-3E72-4BA2-96C8B7A8D1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467" y="1612823"/>
            <a:ext cx="3413289" cy="1422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507A21BB-ADBF-DFB3-BAC8-76F6DF64EA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9172" y="3822973"/>
            <a:ext cx="4692978" cy="2737570"/>
          </a:xfrm>
          <a:prstGeom prst="rect">
            <a:avLst/>
          </a:prstGeom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925035A1-03C2-1C6C-2700-5ABC5FD41859}"/>
              </a:ext>
            </a:extLst>
          </p:cNvPr>
          <p:cNvSpPr txBox="1"/>
          <p:nvPr/>
        </p:nvSpPr>
        <p:spPr>
          <a:xfrm>
            <a:off x="4719116" y="2000760"/>
            <a:ext cx="27537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MMLU (Massive Multitask </a:t>
            </a:r>
            <a:br>
              <a:rPr lang="en-US" dirty="0"/>
            </a:br>
            <a:r>
              <a:rPr lang="en-US" dirty="0"/>
              <a:t>Language Understanding</a:t>
            </a:r>
          </a:p>
        </p:txBody>
      </p:sp>
      <p:pic>
        <p:nvPicPr>
          <p:cNvPr id="14340" name="Picture 4" descr="Holistic Evaluation of Language Models ...">
            <a:extLst>
              <a:ext uri="{FF2B5EF4-FFF2-40B4-BE49-F238E27FC236}">
                <a16:creationId xmlns:a16="http://schemas.microsoft.com/office/drawing/2014/main" id="{B32A7E68-9ED5-8102-7251-150739291B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6243" y="1612823"/>
            <a:ext cx="3413289" cy="1344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176166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F849D5-D4CB-172F-A30E-B28163E97F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08321A-8362-A2AB-292F-BBB832AC2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Agentic AI &amp; </a:t>
            </a:r>
            <a:br>
              <a:rPr lang="en-US" dirty="0"/>
            </a:br>
            <a:r>
              <a:rPr lang="en-US" dirty="0"/>
              <a:t>System Design  </a:t>
            </a:r>
          </a:p>
        </p:txBody>
      </p:sp>
    </p:spTree>
    <p:extLst>
      <p:ext uri="{BB962C8B-B14F-4D97-AF65-F5344CB8AC3E}">
        <p14:creationId xmlns:p14="http://schemas.microsoft.com/office/powerpoint/2010/main" val="11750495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439349-1B51-98E9-89E8-34BE25155A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149886-5492-6BF5-2872-281199FB9D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Re-Ranking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11F630C6-FD76-8B03-19FA-4C7CF73FD9F2}"/>
              </a:ext>
            </a:extLst>
          </p:cNvPr>
          <p:cNvSpPr/>
          <p:nvPr/>
        </p:nvSpPr>
        <p:spPr>
          <a:xfrm>
            <a:off x="1854905" y="1660562"/>
            <a:ext cx="1031132" cy="94358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Index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3C610B4E-9831-20A7-BFF4-76163DA508A0}"/>
              </a:ext>
            </a:extLst>
          </p:cNvPr>
          <p:cNvCxnSpPr>
            <a:cxnSpLocks/>
            <a:endCxn id="22" idx="2"/>
          </p:cNvCxnSpPr>
          <p:nvPr/>
        </p:nvCxnSpPr>
        <p:spPr>
          <a:xfrm flipV="1">
            <a:off x="732982" y="2132354"/>
            <a:ext cx="1121923" cy="274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F57524B-90F1-0166-06DE-37FB2CB61D96}"/>
              </a:ext>
            </a:extLst>
          </p:cNvPr>
          <p:cNvCxnSpPr>
            <a:cxnSpLocks/>
            <a:endCxn id="29" idx="0"/>
          </p:cNvCxnSpPr>
          <p:nvPr/>
        </p:nvCxnSpPr>
        <p:spPr>
          <a:xfrm>
            <a:off x="2362365" y="2602775"/>
            <a:ext cx="2" cy="53779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6D71908E-1216-E622-A81F-09B10A392295}"/>
              </a:ext>
            </a:extLst>
          </p:cNvPr>
          <p:cNvSpPr/>
          <p:nvPr/>
        </p:nvSpPr>
        <p:spPr>
          <a:xfrm>
            <a:off x="1661976" y="3423621"/>
            <a:ext cx="1400783" cy="220175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--------------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B9A89F1D-DD63-33C0-100E-183370D9DA91}"/>
              </a:ext>
            </a:extLst>
          </p:cNvPr>
          <p:cNvSpPr/>
          <p:nvPr/>
        </p:nvSpPr>
        <p:spPr>
          <a:xfrm>
            <a:off x="1661976" y="3712223"/>
            <a:ext cx="1400783" cy="220175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------------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59C28DE0-ECC5-BC14-5D8E-A470C518A3CA}"/>
              </a:ext>
            </a:extLst>
          </p:cNvPr>
          <p:cNvSpPr/>
          <p:nvPr/>
        </p:nvSpPr>
        <p:spPr>
          <a:xfrm>
            <a:off x="1661974" y="3998066"/>
            <a:ext cx="1400783" cy="220175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--------------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1434A85D-C0DE-4E2E-94F0-78AA3E461EB6}"/>
              </a:ext>
            </a:extLst>
          </p:cNvPr>
          <p:cNvSpPr/>
          <p:nvPr/>
        </p:nvSpPr>
        <p:spPr>
          <a:xfrm>
            <a:off x="1661975" y="3140569"/>
            <a:ext cx="1400783" cy="220175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------------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9859AD91-C093-9D5B-E0A5-27AB0E6F2CED}"/>
              </a:ext>
            </a:extLst>
          </p:cNvPr>
          <p:cNvSpPr/>
          <p:nvPr/>
        </p:nvSpPr>
        <p:spPr>
          <a:xfrm>
            <a:off x="1661973" y="4292808"/>
            <a:ext cx="1400783" cy="220175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-----------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EF078AC-D43D-5B5E-8BC2-A272DE315F91}"/>
              </a:ext>
            </a:extLst>
          </p:cNvPr>
          <p:cNvSpPr txBox="1"/>
          <p:nvPr/>
        </p:nvSpPr>
        <p:spPr>
          <a:xfrm>
            <a:off x="3607422" y="1923701"/>
            <a:ext cx="1505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Top K Results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6CA3BA5C-86B6-9352-2ABA-6962BE82D402}"/>
              </a:ext>
            </a:extLst>
          </p:cNvPr>
          <p:cNvSpPr/>
          <p:nvPr/>
        </p:nvSpPr>
        <p:spPr>
          <a:xfrm>
            <a:off x="3160930" y="1952725"/>
            <a:ext cx="343711" cy="311285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47B39EB-EE5C-8696-76CF-D733973E287A}"/>
              </a:ext>
            </a:extLst>
          </p:cNvPr>
          <p:cNvSpPr txBox="1"/>
          <p:nvPr/>
        </p:nvSpPr>
        <p:spPr>
          <a:xfrm>
            <a:off x="7059988" y="6419256"/>
            <a:ext cx="1584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LLM Inference</a:t>
            </a: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4B7042B8-F5DA-91B0-1E62-B2CE75C8E847}"/>
              </a:ext>
            </a:extLst>
          </p:cNvPr>
          <p:cNvSpPr/>
          <p:nvPr/>
        </p:nvSpPr>
        <p:spPr>
          <a:xfrm>
            <a:off x="6613046" y="6448279"/>
            <a:ext cx="343711" cy="311285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B7642EC-73C9-1AF4-9196-670C994E34A6}"/>
              </a:ext>
            </a:extLst>
          </p:cNvPr>
          <p:cNvSpPr/>
          <p:nvPr/>
        </p:nvSpPr>
        <p:spPr>
          <a:xfrm>
            <a:off x="3743001" y="3509053"/>
            <a:ext cx="1438598" cy="631525"/>
          </a:xfrm>
          <a:prstGeom prst="round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Re-Ranker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F45EF0F-FB36-E119-308D-67ACE06650AE}"/>
              </a:ext>
            </a:extLst>
          </p:cNvPr>
          <p:cNvCxnSpPr>
            <a:cxnSpLocks/>
          </p:cNvCxnSpPr>
          <p:nvPr/>
        </p:nvCxnSpPr>
        <p:spPr>
          <a:xfrm>
            <a:off x="3101492" y="3822310"/>
            <a:ext cx="62733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FE7F789-FFB4-18C3-8C40-278AA252AE03}"/>
              </a:ext>
            </a:extLst>
          </p:cNvPr>
          <p:cNvSpPr/>
          <p:nvPr/>
        </p:nvSpPr>
        <p:spPr>
          <a:xfrm>
            <a:off x="5912658" y="3423621"/>
            <a:ext cx="1400783" cy="220175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--------------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9DF762FC-9543-18BD-E215-22751D425D25}"/>
              </a:ext>
            </a:extLst>
          </p:cNvPr>
          <p:cNvSpPr/>
          <p:nvPr/>
        </p:nvSpPr>
        <p:spPr>
          <a:xfrm>
            <a:off x="5912658" y="3712223"/>
            <a:ext cx="1400783" cy="220175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------------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1BBA1FEB-67A9-7F06-AB1B-1FE5B18C55FB}"/>
              </a:ext>
            </a:extLst>
          </p:cNvPr>
          <p:cNvSpPr/>
          <p:nvPr/>
        </p:nvSpPr>
        <p:spPr>
          <a:xfrm>
            <a:off x="5912656" y="3998066"/>
            <a:ext cx="1400783" cy="220175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--------------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1507B64E-ABFF-8BB4-231E-F0AD144699C6}"/>
              </a:ext>
            </a:extLst>
          </p:cNvPr>
          <p:cNvSpPr/>
          <p:nvPr/>
        </p:nvSpPr>
        <p:spPr>
          <a:xfrm>
            <a:off x="5912657" y="3140569"/>
            <a:ext cx="1400783" cy="220175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------------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18369A60-F209-8DBD-94FB-006482FB0C78}"/>
              </a:ext>
            </a:extLst>
          </p:cNvPr>
          <p:cNvSpPr/>
          <p:nvPr/>
        </p:nvSpPr>
        <p:spPr>
          <a:xfrm>
            <a:off x="5912655" y="4292808"/>
            <a:ext cx="1400783" cy="220175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-----------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C6C3C5CA-820D-F167-16E0-4A62F28AC256}"/>
              </a:ext>
            </a:extLst>
          </p:cNvPr>
          <p:cNvSpPr/>
          <p:nvPr/>
        </p:nvSpPr>
        <p:spPr>
          <a:xfrm>
            <a:off x="3976781" y="2455590"/>
            <a:ext cx="971038" cy="635784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Query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CA657E7-7262-F2E6-151E-89DA8EA0F2E6}"/>
              </a:ext>
            </a:extLst>
          </p:cNvPr>
          <p:cNvCxnSpPr>
            <a:cxnSpLocks/>
            <a:stCxn id="13" idx="2"/>
            <a:endCxn id="5" idx="0"/>
          </p:cNvCxnSpPr>
          <p:nvPr/>
        </p:nvCxnSpPr>
        <p:spPr>
          <a:xfrm>
            <a:off x="4462300" y="3091374"/>
            <a:ext cx="0" cy="41767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D402B07-AE33-4DE8-6866-E335F278F613}"/>
              </a:ext>
            </a:extLst>
          </p:cNvPr>
          <p:cNvCxnSpPr>
            <a:cxnSpLocks/>
          </p:cNvCxnSpPr>
          <p:nvPr/>
        </p:nvCxnSpPr>
        <p:spPr>
          <a:xfrm>
            <a:off x="5181599" y="3832525"/>
            <a:ext cx="62733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" name="Oval 24">
            <a:extLst>
              <a:ext uri="{FF2B5EF4-FFF2-40B4-BE49-F238E27FC236}">
                <a16:creationId xmlns:a16="http://schemas.microsoft.com/office/drawing/2014/main" id="{3AEFACE0-ADF1-44F8-E319-2794D49042C2}"/>
              </a:ext>
            </a:extLst>
          </p:cNvPr>
          <p:cNvSpPr/>
          <p:nvPr/>
        </p:nvSpPr>
        <p:spPr>
          <a:xfrm>
            <a:off x="4290519" y="4247252"/>
            <a:ext cx="343711" cy="311285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26" name="Right Brace 25">
            <a:extLst>
              <a:ext uri="{FF2B5EF4-FFF2-40B4-BE49-F238E27FC236}">
                <a16:creationId xmlns:a16="http://schemas.microsoft.com/office/drawing/2014/main" id="{C89EB3E4-2843-5D28-EFE2-0830B084AB30}"/>
              </a:ext>
            </a:extLst>
          </p:cNvPr>
          <p:cNvSpPr/>
          <p:nvPr/>
        </p:nvSpPr>
        <p:spPr>
          <a:xfrm rot="5400000">
            <a:off x="7142265" y="3191941"/>
            <a:ext cx="655629" cy="3621749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" descr="Amazon Bedrock - Solution de mise à l'échelle des applications d'IAG">
            <a:extLst>
              <a:ext uri="{FF2B5EF4-FFF2-40B4-BE49-F238E27FC236}">
                <a16:creationId xmlns:a16="http://schemas.microsoft.com/office/drawing/2014/main" id="{577C52C0-5108-E8FE-793F-3322BA0A88D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60" t="9485" r="19311" b="10830"/>
          <a:stretch/>
        </p:blipFill>
        <p:spPr bwMode="auto">
          <a:xfrm>
            <a:off x="7014424" y="5409880"/>
            <a:ext cx="995435" cy="1009376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74EC2B50-BDED-9F18-4D3B-DC1F21ED78D6}"/>
              </a:ext>
            </a:extLst>
          </p:cNvPr>
          <p:cNvSpPr/>
          <p:nvPr/>
        </p:nvSpPr>
        <p:spPr>
          <a:xfrm>
            <a:off x="8105642" y="3472369"/>
            <a:ext cx="971038" cy="635784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Query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FB6EA8E-61B5-FCC7-65E8-982052C23A74}"/>
              </a:ext>
            </a:extLst>
          </p:cNvPr>
          <p:cNvSpPr txBox="1"/>
          <p:nvPr/>
        </p:nvSpPr>
        <p:spPr>
          <a:xfrm>
            <a:off x="7512142" y="3478582"/>
            <a:ext cx="3947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+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1FBAD0A-E743-4AC5-3848-A4A84E86E793}"/>
              </a:ext>
            </a:extLst>
          </p:cNvPr>
          <p:cNvSpPr txBox="1"/>
          <p:nvPr/>
        </p:nvSpPr>
        <p:spPr>
          <a:xfrm>
            <a:off x="5963871" y="843240"/>
            <a:ext cx="52545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Re-rankers types: Cross-encoder, Multi-vector, LLM</a:t>
            </a:r>
          </a:p>
        </p:txBody>
      </p:sp>
    </p:spTree>
    <p:extLst>
      <p:ext uri="{BB962C8B-B14F-4D97-AF65-F5344CB8AC3E}">
        <p14:creationId xmlns:p14="http://schemas.microsoft.com/office/powerpoint/2010/main" val="2028955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8" grpId="0" animBg="1"/>
      <p:bldP spid="19" grpId="0" animBg="1"/>
      <p:bldP spid="20" grpId="0" animBg="1"/>
      <p:bldP spid="29" grpId="0" animBg="1"/>
      <p:bldP spid="30" grpId="0" animBg="1"/>
      <p:bldP spid="31" grpId="0"/>
      <p:bldP spid="36" grpId="0" animBg="1"/>
      <p:bldP spid="51" grpId="0"/>
      <p:bldP spid="54" grpId="0" animBg="1"/>
      <p:bldP spid="5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25" grpId="0" animBg="1"/>
      <p:bldP spid="26" grpId="0" animBg="1"/>
      <p:bldP spid="28" grpId="0" animBg="1"/>
      <p:bldP spid="32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9F4865-6721-FAD2-DC9C-0EE9BE7A86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762BB-692D-B598-CDFF-C8840572E7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532043" cy="1325563"/>
          </a:xfrm>
        </p:spPr>
        <p:txBody>
          <a:bodyPr/>
          <a:lstStyle/>
          <a:p>
            <a:r>
              <a:rPr lang="en-US" dirty="0"/>
              <a:t>Agentic AI - Definition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40A00F5D-0BC9-6963-77D6-BAF88A05EF3C}"/>
              </a:ext>
            </a:extLst>
          </p:cNvPr>
          <p:cNvSpPr txBox="1"/>
          <p:nvPr/>
        </p:nvSpPr>
        <p:spPr>
          <a:xfrm>
            <a:off x="935090" y="2556643"/>
            <a:ext cx="82229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Agentic AI</a:t>
            </a:r>
            <a:r>
              <a:rPr lang="en-US" dirty="0"/>
              <a:t>: AI </a:t>
            </a:r>
            <a:r>
              <a:rPr lang="fr-FR" dirty="0" err="1"/>
              <a:t>systems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are </a:t>
            </a:r>
            <a:r>
              <a:rPr lang="fr-FR" dirty="0" err="1"/>
              <a:t>designed</a:t>
            </a:r>
            <a:r>
              <a:rPr lang="fr-FR" dirty="0"/>
              <a:t> to </a:t>
            </a:r>
            <a:r>
              <a:rPr lang="fr-FR" dirty="0" err="1"/>
              <a:t>act</a:t>
            </a:r>
            <a:r>
              <a:rPr lang="fr-FR" dirty="0"/>
              <a:t> </a:t>
            </a:r>
            <a:r>
              <a:rPr lang="fr-FR" dirty="0" err="1"/>
              <a:t>autonomously</a:t>
            </a:r>
            <a:r>
              <a:rPr lang="fr-FR" dirty="0"/>
              <a:t> to </a:t>
            </a:r>
            <a:r>
              <a:rPr lang="fr-FR" dirty="0" err="1"/>
              <a:t>achieve</a:t>
            </a:r>
            <a:r>
              <a:rPr lang="fr-FR" dirty="0"/>
              <a:t> </a:t>
            </a:r>
            <a:r>
              <a:rPr lang="fr-FR" dirty="0" err="1"/>
              <a:t>specific</a:t>
            </a:r>
            <a:r>
              <a:rPr lang="fr-FR" dirty="0"/>
              <a:t> </a:t>
            </a:r>
            <a:br>
              <a:rPr lang="fr-FR" dirty="0"/>
            </a:br>
            <a:r>
              <a:rPr lang="fr-FR" dirty="0"/>
              <a:t>goals or </a:t>
            </a:r>
            <a:r>
              <a:rPr lang="fr-FR" dirty="0" err="1"/>
              <a:t>complete</a:t>
            </a:r>
            <a:r>
              <a:rPr lang="fr-FR" dirty="0"/>
              <a:t> </a:t>
            </a:r>
            <a:r>
              <a:rPr lang="fr-FR" dirty="0" err="1"/>
              <a:t>tasks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minimal </a:t>
            </a:r>
            <a:r>
              <a:rPr lang="fr-FR" dirty="0" err="1"/>
              <a:t>human</a:t>
            </a:r>
            <a:r>
              <a:rPr lang="fr-FR" dirty="0"/>
              <a:t> intervention.</a:t>
            </a:r>
            <a:endParaRPr lang="en-US" dirty="0"/>
          </a:p>
        </p:txBody>
      </p:sp>
      <p:sp>
        <p:nvSpPr>
          <p:cNvPr id="10" name="TextBox 18">
            <a:extLst>
              <a:ext uri="{FF2B5EF4-FFF2-40B4-BE49-F238E27FC236}">
                <a16:creationId xmlns:a16="http://schemas.microsoft.com/office/drawing/2014/main" id="{DFABC209-BB54-6CD3-94DC-42F518B9E2C6}"/>
              </a:ext>
            </a:extLst>
          </p:cNvPr>
          <p:cNvSpPr txBox="1"/>
          <p:nvPr/>
        </p:nvSpPr>
        <p:spPr>
          <a:xfrm>
            <a:off x="4586720" y="5249839"/>
            <a:ext cx="2362324" cy="830997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 lIns="0" r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 lvl="0" algn="ctr">
              <a:defRPr/>
            </a:pPr>
            <a:r>
              <a:rPr lang="en-US" sz="1600" dirty="0"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LLM’s are powerful, </a:t>
            </a:r>
            <a:br>
              <a:rPr lang="en-US" sz="1600" dirty="0"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</a:br>
            <a:r>
              <a:rPr lang="en-US" sz="1600" dirty="0"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but they can’t </a:t>
            </a:r>
            <a:br>
              <a:rPr lang="en-US" sz="1600" dirty="0"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</a:br>
            <a:r>
              <a:rPr lang="en-US" sz="1600" dirty="0"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take actions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mazon Ember Display" panose="020F0603020204020204" pitchFamily="34" charset="0"/>
              <a:ea typeface="Amazon Ember Display" panose="020F0603020204020204" pitchFamily="34" charset="0"/>
              <a:cs typeface="Amazon Ember Display" panose="020F0603020204020204" pitchFamily="34" charset="0"/>
            </a:endParaRPr>
          </a:p>
        </p:txBody>
      </p:sp>
      <p:sp>
        <p:nvSpPr>
          <p:cNvPr id="12" name="TextBox 64">
            <a:extLst>
              <a:ext uri="{FF2B5EF4-FFF2-40B4-BE49-F238E27FC236}">
                <a16:creationId xmlns:a16="http://schemas.microsoft.com/office/drawing/2014/main" id="{A814AFAB-A47E-DD16-9DDC-768B73ABA7CC}"/>
              </a:ext>
            </a:extLst>
          </p:cNvPr>
          <p:cNvSpPr txBox="1"/>
          <p:nvPr/>
        </p:nvSpPr>
        <p:spPr>
          <a:xfrm>
            <a:off x="7007919" y="5249839"/>
            <a:ext cx="2362324" cy="830997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 lIns="0" r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 lvl="0" algn="ctr">
              <a:defRPr/>
            </a:pPr>
            <a:r>
              <a:rPr lang="en-US" sz="1600" dirty="0"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Integration of databases and systems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is </a:t>
            </a:r>
            <a:br>
              <a:rPr kumimoji="0" 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</a:b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expensive and slow</a:t>
            </a:r>
          </a:p>
        </p:txBody>
      </p:sp>
      <p:sp>
        <p:nvSpPr>
          <p:cNvPr id="14" name="TextBox 4">
            <a:extLst>
              <a:ext uri="{FF2B5EF4-FFF2-40B4-BE49-F238E27FC236}">
                <a16:creationId xmlns:a16="http://schemas.microsoft.com/office/drawing/2014/main" id="{7B7791B6-54A4-72E4-4B81-713A690E8A52}"/>
              </a:ext>
            </a:extLst>
          </p:cNvPr>
          <p:cNvSpPr txBox="1"/>
          <p:nvPr/>
        </p:nvSpPr>
        <p:spPr>
          <a:xfrm>
            <a:off x="2370022" y="5249840"/>
            <a:ext cx="2048256" cy="830997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 lIns="0" r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 lvl="0" algn="ctr"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Knowledge workers stretched, need productivity tools</a:t>
            </a:r>
          </a:p>
        </p:txBody>
      </p:sp>
      <p:cxnSp>
        <p:nvCxnSpPr>
          <p:cNvPr id="15" name="Straight Connector 8">
            <a:extLst>
              <a:ext uri="{FF2B5EF4-FFF2-40B4-BE49-F238E27FC236}">
                <a16:creationId xmlns:a16="http://schemas.microsoft.com/office/drawing/2014/main" id="{384E5FE9-6011-CB26-ABF3-B37F5C32ABD8}"/>
              </a:ext>
            </a:extLst>
          </p:cNvPr>
          <p:cNvCxnSpPr>
            <a:cxnSpLocks/>
          </p:cNvCxnSpPr>
          <p:nvPr/>
        </p:nvCxnSpPr>
        <p:spPr>
          <a:xfrm>
            <a:off x="2521173" y="5037819"/>
            <a:ext cx="1745955" cy="0"/>
          </a:xfrm>
          <a:prstGeom prst="line">
            <a:avLst/>
          </a:prstGeom>
          <a:ln w="19050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4">
            <a:extLst>
              <a:ext uri="{FF2B5EF4-FFF2-40B4-BE49-F238E27FC236}">
                <a16:creationId xmlns:a16="http://schemas.microsoft.com/office/drawing/2014/main" id="{B2107328-5046-5CCB-DC1F-94EEE4F2CFF0}"/>
              </a:ext>
            </a:extLst>
          </p:cNvPr>
          <p:cNvCxnSpPr>
            <a:cxnSpLocks/>
          </p:cNvCxnSpPr>
          <p:nvPr/>
        </p:nvCxnSpPr>
        <p:spPr>
          <a:xfrm flipV="1">
            <a:off x="4812435" y="5032431"/>
            <a:ext cx="1932331" cy="539"/>
          </a:xfrm>
          <a:prstGeom prst="line">
            <a:avLst/>
          </a:prstGeom>
          <a:ln w="19050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5">
            <a:extLst>
              <a:ext uri="{FF2B5EF4-FFF2-40B4-BE49-F238E27FC236}">
                <a16:creationId xmlns:a16="http://schemas.microsoft.com/office/drawing/2014/main" id="{1A329B68-9DD6-6826-3A08-6481248E8677}"/>
              </a:ext>
            </a:extLst>
          </p:cNvPr>
          <p:cNvCxnSpPr>
            <a:cxnSpLocks/>
          </p:cNvCxnSpPr>
          <p:nvPr/>
        </p:nvCxnSpPr>
        <p:spPr>
          <a:xfrm flipV="1">
            <a:off x="7222916" y="5025967"/>
            <a:ext cx="1932331" cy="539"/>
          </a:xfrm>
          <a:prstGeom prst="line">
            <a:avLst/>
          </a:prstGeom>
          <a:ln w="19050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Graphique 21" descr="Livres avec un remplissage uni">
            <a:extLst>
              <a:ext uri="{FF2B5EF4-FFF2-40B4-BE49-F238E27FC236}">
                <a16:creationId xmlns:a16="http://schemas.microsoft.com/office/drawing/2014/main" id="{621E762A-F4F3-ABAD-0357-C95B2C325B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847155" y="4068929"/>
            <a:ext cx="914400" cy="914400"/>
          </a:xfrm>
          <a:prstGeom prst="rect">
            <a:avLst/>
          </a:prstGeom>
        </p:spPr>
      </p:pic>
      <p:pic>
        <p:nvPicPr>
          <p:cNvPr id="24" name="Graphique 23" descr="Coche avec un remplissage uni">
            <a:extLst>
              <a:ext uri="{FF2B5EF4-FFF2-40B4-BE49-F238E27FC236}">
                <a16:creationId xmlns:a16="http://schemas.microsoft.com/office/drawing/2014/main" id="{4DD06525-CF0E-D457-A3A7-1438FB8F301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321400" y="4068929"/>
            <a:ext cx="914400" cy="914400"/>
          </a:xfrm>
          <a:prstGeom prst="rect">
            <a:avLst/>
          </a:prstGeom>
        </p:spPr>
      </p:pic>
      <p:pic>
        <p:nvPicPr>
          <p:cNvPr id="26" name="Graphique 25" descr="Informatique hébergé avec un remplissage uni">
            <a:extLst>
              <a:ext uri="{FF2B5EF4-FFF2-40B4-BE49-F238E27FC236}">
                <a16:creationId xmlns:a16="http://schemas.microsoft.com/office/drawing/2014/main" id="{A45DD46C-C589-81D9-5532-BE6DD69D436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795645" y="406734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83187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640657-C8A0-FE9E-B9C2-E1E8BF3C43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52F786-AB59-3DB8-910C-F2B7DFB058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532043" cy="1325563"/>
          </a:xfrm>
        </p:spPr>
        <p:txBody>
          <a:bodyPr/>
          <a:lstStyle/>
          <a:p>
            <a:r>
              <a:rPr lang="en-US" dirty="0"/>
              <a:t>Agentic AI - Definition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4FB9CD9A-ECBA-F15B-5B05-1647B367A1AE}"/>
              </a:ext>
            </a:extLst>
          </p:cNvPr>
          <p:cNvSpPr txBox="1"/>
          <p:nvPr/>
        </p:nvSpPr>
        <p:spPr>
          <a:xfrm>
            <a:off x="935090" y="2556643"/>
            <a:ext cx="82229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Agentic AI</a:t>
            </a:r>
            <a:r>
              <a:rPr lang="en-US" dirty="0"/>
              <a:t>: AI </a:t>
            </a:r>
            <a:r>
              <a:rPr lang="fr-FR" dirty="0" err="1"/>
              <a:t>systems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are </a:t>
            </a:r>
            <a:r>
              <a:rPr lang="fr-FR" dirty="0" err="1"/>
              <a:t>designed</a:t>
            </a:r>
            <a:r>
              <a:rPr lang="fr-FR" dirty="0"/>
              <a:t> to </a:t>
            </a:r>
            <a:r>
              <a:rPr lang="fr-FR" dirty="0" err="1"/>
              <a:t>act</a:t>
            </a:r>
            <a:r>
              <a:rPr lang="fr-FR" dirty="0"/>
              <a:t> </a:t>
            </a:r>
            <a:r>
              <a:rPr lang="fr-FR" dirty="0" err="1"/>
              <a:t>autonomously</a:t>
            </a:r>
            <a:r>
              <a:rPr lang="fr-FR" dirty="0"/>
              <a:t> to </a:t>
            </a:r>
            <a:r>
              <a:rPr lang="fr-FR" dirty="0" err="1"/>
              <a:t>achieve</a:t>
            </a:r>
            <a:r>
              <a:rPr lang="fr-FR" dirty="0"/>
              <a:t> </a:t>
            </a:r>
            <a:r>
              <a:rPr lang="fr-FR" dirty="0" err="1"/>
              <a:t>specific</a:t>
            </a:r>
            <a:r>
              <a:rPr lang="fr-FR" dirty="0"/>
              <a:t> </a:t>
            </a:r>
            <a:br>
              <a:rPr lang="fr-FR" dirty="0"/>
            </a:br>
            <a:r>
              <a:rPr lang="fr-FR" dirty="0"/>
              <a:t>goals or </a:t>
            </a:r>
            <a:r>
              <a:rPr lang="fr-FR" dirty="0" err="1"/>
              <a:t>complete</a:t>
            </a:r>
            <a:r>
              <a:rPr lang="fr-FR" dirty="0"/>
              <a:t> </a:t>
            </a:r>
            <a:r>
              <a:rPr lang="fr-FR" dirty="0" err="1"/>
              <a:t>tasks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minimal </a:t>
            </a:r>
            <a:r>
              <a:rPr lang="fr-FR" dirty="0" err="1"/>
              <a:t>human</a:t>
            </a:r>
            <a:r>
              <a:rPr lang="fr-FR" dirty="0"/>
              <a:t> intervention.</a:t>
            </a:r>
            <a:endParaRPr lang="en-US" dirty="0"/>
          </a:p>
        </p:txBody>
      </p:sp>
      <p:sp>
        <p:nvSpPr>
          <p:cNvPr id="10" name="TextBox 18">
            <a:extLst>
              <a:ext uri="{FF2B5EF4-FFF2-40B4-BE49-F238E27FC236}">
                <a16:creationId xmlns:a16="http://schemas.microsoft.com/office/drawing/2014/main" id="{A5751F8E-6D4A-F8E4-F5F6-E28A0B860C1C}"/>
              </a:ext>
            </a:extLst>
          </p:cNvPr>
          <p:cNvSpPr txBox="1"/>
          <p:nvPr/>
        </p:nvSpPr>
        <p:spPr>
          <a:xfrm>
            <a:off x="4586720" y="5249839"/>
            <a:ext cx="2362324" cy="830997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 lIns="0" r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 lvl="0" algn="ctr">
              <a:defRPr/>
            </a:pPr>
            <a:r>
              <a:rPr lang="en-US" sz="1600" dirty="0"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LLM’s are powerful, </a:t>
            </a:r>
            <a:br>
              <a:rPr lang="en-US" sz="1600" dirty="0"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</a:br>
            <a:r>
              <a:rPr lang="en-US" sz="1600" dirty="0"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but they can’t </a:t>
            </a:r>
            <a:br>
              <a:rPr lang="en-US" sz="1600" dirty="0"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</a:br>
            <a:r>
              <a:rPr lang="en-US" sz="1600" dirty="0"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take actions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mazon Ember Display" panose="020F0603020204020204" pitchFamily="34" charset="0"/>
              <a:ea typeface="Amazon Ember Display" panose="020F0603020204020204" pitchFamily="34" charset="0"/>
              <a:cs typeface="Amazon Ember Display" panose="020F0603020204020204" pitchFamily="34" charset="0"/>
            </a:endParaRPr>
          </a:p>
        </p:txBody>
      </p:sp>
      <p:sp>
        <p:nvSpPr>
          <p:cNvPr id="12" name="TextBox 64">
            <a:extLst>
              <a:ext uri="{FF2B5EF4-FFF2-40B4-BE49-F238E27FC236}">
                <a16:creationId xmlns:a16="http://schemas.microsoft.com/office/drawing/2014/main" id="{FCCB387F-5EDA-BB98-4222-5BA6DA589F95}"/>
              </a:ext>
            </a:extLst>
          </p:cNvPr>
          <p:cNvSpPr txBox="1"/>
          <p:nvPr/>
        </p:nvSpPr>
        <p:spPr>
          <a:xfrm>
            <a:off x="7007919" y="5249839"/>
            <a:ext cx="2362324" cy="830997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 lIns="0" r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 lvl="0" algn="ctr">
              <a:defRPr/>
            </a:pPr>
            <a:r>
              <a:rPr lang="en-US" sz="1600" dirty="0"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Integration of databases and systems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is </a:t>
            </a:r>
            <a:br>
              <a:rPr kumimoji="0" 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</a:b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expensive and slow</a:t>
            </a:r>
          </a:p>
        </p:txBody>
      </p:sp>
      <p:sp>
        <p:nvSpPr>
          <p:cNvPr id="14" name="TextBox 4">
            <a:extLst>
              <a:ext uri="{FF2B5EF4-FFF2-40B4-BE49-F238E27FC236}">
                <a16:creationId xmlns:a16="http://schemas.microsoft.com/office/drawing/2014/main" id="{83DB1F87-E6AA-76A4-4D43-F0F3AA483728}"/>
              </a:ext>
            </a:extLst>
          </p:cNvPr>
          <p:cNvSpPr txBox="1"/>
          <p:nvPr/>
        </p:nvSpPr>
        <p:spPr>
          <a:xfrm>
            <a:off x="2370022" y="5249840"/>
            <a:ext cx="2048256" cy="830997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 lIns="0" r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 lvl="0" algn="ctr"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Knowledge workers stretched, need productivity tools</a:t>
            </a:r>
          </a:p>
        </p:txBody>
      </p:sp>
      <p:cxnSp>
        <p:nvCxnSpPr>
          <p:cNvPr id="15" name="Straight Connector 8">
            <a:extLst>
              <a:ext uri="{FF2B5EF4-FFF2-40B4-BE49-F238E27FC236}">
                <a16:creationId xmlns:a16="http://schemas.microsoft.com/office/drawing/2014/main" id="{E67C5AE3-4591-CAA1-B70A-7D51CB29C43E}"/>
              </a:ext>
            </a:extLst>
          </p:cNvPr>
          <p:cNvCxnSpPr>
            <a:cxnSpLocks/>
          </p:cNvCxnSpPr>
          <p:nvPr/>
        </p:nvCxnSpPr>
        <p:spPr>
          <a:xfrm>
            <a:off x="2521173" y="5037819"/>
            <a:ext cx="1745955" cy="0"/>
          </a:xfrm>
          <a:prstGeom prst="line">
            <a:avLst/>
          </a:prstGeom>
          <a:ln w="19050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4">
            <a:extLst>
              <a:ext uri="{FF2B5EF4-FFF2-40B4-BE49-F238E27FC236}">
                <a16:creationId xmlns:a16="http://schemas.microsoft.com/office/drawing/2014/main" id="{1D7B36B5-9F08-50D3-4CF0-24EBDBF89E72}"/>
              </a:ext>
            </a:extLst>
          </p:cNvPr>
          <p:cNvCxnSpPr>
            <a:cxnSpLocks/>
          </p:cNvCxnSpPr>
          <p:nvPr/>
        </p:nvCxnSpPr>
        <p:spPr>
          <a:xfrm flipV="1">
            <a:off x="4812435" y="5032431"/>
            <a:ext cx="1932331" cy="539"/>
          </a:xfrm>
          <a:prstGeom prst="line">
            <a:avLst/>
          </a:prstGeom>
          <a:ln w="19050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5">
            <a:extLst>
              <a:ext uri="{FF2B5EF4-FFF2-40B4-BE49-F238E27FC236}">
                <a16:creationId xmlns:a16="http://schemas.microsoft.com/office/drawing/2014/main" id="{74596971-F374-3D56-5A74-0A8DBA1F7F91}"/>
              </a:ext>
            </a:extLst>
          </p:cNvPr>
          <p:cNvCxnSpPr>
            <a:cxnSpLocks/>
          </p:cNvCxnSpPr>
          <p:nvPr/>
        </p:nvCxnSpPr>
        <p:spPr>
          <a:xfrm flipV="1">
            <a:off x="7222916" y="5025967"/>
            <a:ext cx="1932331" cy="539"/>
          </a:xfrm>
          <a:prstGeom prst="line">
            <a:avLst/>
          </a:prstGeom>
          <a:ln w="19050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Graphique 21" descr="Livres avec un remplissage uni">
            <a:extLst>
              <a:ext uri="{FF2B5EF4-FFF2-40B4-BE49-F238E27FC236}">
                <a16:creationId xmlns:a16="http://schemas.microsoft.com/office/drawing/2014/main" id="{6D3442D5-54A4-BC26-A7B6-8B3736755A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847155" y="4068929"/>
            <a:ext cx="914400" cy="914400"/>
          </a:xfrm>
          <a:prstGeom prst="rect">
            <a:avLst/>
          </a:prstGeom>
        </p:spPr>
      </p:pic>
      <p:pic>
        <p:nvPicPr>
          <p:cNvPr id="24" name="Graphique 23" descr="Coche avec un remplissage uni">
            <a:extLst>
              <a:ext uri="{FF2B5EF4-FFF2-40B4-BE49-F238E27FC236}">
                <a16:creationId xmlns:a16="http://schemas.microsoft.com/office/drawing/2014/main" id="{08CE91C5-90E2-EE6B-6948-4D77CB6D37D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321400" y="4068929"/>
            <a:ext cx="914400" cy="914400"/>
          </a:xfrm>
          <a:prstGeom prst="rect">
            <a:avLst/>
          </a:prstGeom>
        </p:spPr>
      </p:pic>
      <p:pic>
        <p:nvPicPr>
          <p:cNvPr id="26" name="Graphique 25" descr="Informatique hébergé avec un remplissage uni">
            <a:extLst>
              <a:ext uri="{FF2B5EF4-FFF2-40B4-BE49-F238E27FC236}">
                <a16:creationId xmlns:a16="http://schemas.microsoft.com/office/drawing/2014/main" id="{6A33D04E-A854-FA56-3372-A7DB0B2CC36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795645" y="406734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18357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A8D78-F113-6F66-E12C-DD7A5224E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Agent basics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EB4F251-96C1-133E-5D37-2F9843F112C1}"/>
              </a:ext>
            </a:extLst>
          </p:cNvPr>
          <p:cNvSpPr/>
          <p:nvPr/>
        </p:nvSpPr>
        <p:spPr>
          <a:xfrm>
            <a:off x="6289959" y="2211832"/>
            <a:ext cx="4476875" cy="5904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Instructions:</a:t>
            </a:r>
            <a:r>
              <a:rPr kumimoji="0" lang="en-US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 “you are an agent that …”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 Display" panose="020F0603020204020204" pitchFamily="34" charset="0"/>
              <a:ea typeface="Amazon Ember Display" panose="020F0603020204020204" pitchFamily="34" charset="0"/>
              <a:cs typeface="Amazon Ember Display" panose="020F0603020204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224D943-6166-1462-DBD4-CB3848C86DE8}"/>
              </a:ext>
            </a:extLst>
          </p:cNvPr>
          <p:cNvSpPr txBox="1"/>
          <p:nvPr/>
        </p:nvSpPr>
        <p:spPr>
          <a:xfrm>
            <a:off x="7438487" y="1427580"/>
            <a:ext cx="222853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Agent</a:t>
            </a:r>
          </a:p>
        </p:txBody>
      </p:sp>
      <p:pic>
        <p:nvPicPr>
          <p:cNvPr id="8" name="Picture 7" descr="A black and white logo&#10;&#10;Description automatically generated with medium confidence">
            <a:extLst>
              <a:ext uri="{FF2B5EF4-FFF2-40B4-BE49-F238E27FC236}">
                <a16:creationId xmlns:a16="http://schemas.microsoft.com/office/drawing/2014/main" id="{BBFEF904-0202-453B-FB0C-DCFDEA9101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8455" y="4427750"/>
            <a:ext cx="701595" cy="707077"/>
          </a:xfrm>
          <a:prstGeom prst="rect">
            <a:avLst/>
          </a:prstGeom>
        </p:spPr>
      </p:pic>
      <p:sp>
        <p:nvSpPr>
          <p:cNvPr id="10" name="Oval Callout 9">
            <a:extLst>
              <a:ext uri="{FF2B5EF4-FFF2-40B4-BE49-F238E27FC236}">
                <a16:creationId xmlns:a16="http://schemas.microsoft.com/office/drawing/2014/main" id="{4BEB42E2-CEE1-ABA4-7139-169676DF0B9B}"/>
              </a:ext>
            </a:extLst>
          </p:cNvPr>
          <p:cNvSpPr/>
          <p:nvPr/>
        </p:nvSpPr>
        <p:spPr>
          <a:xfrm>
            <a:off x="1967894" y="2740603"/>
            <a:ext cx="1683327" cy="648344"/>
          </a:xfrm>
          <a:prstGeom prst="wedgeEllipseCallout">
            <a:avLst>
              <a:gd name="adj1" fmla="val -46628"/>
              <a:gd name="adj2" fmla="val 45946"/>
            </a:avLst>
          </a:prstGeom>
          <a:solidFill>
            <a:schemeClr val="accent4">
              <a:alpha val="39003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do this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for me…</a:t>
            </a:r>
          </a:p>
        </p:txBody>
      </p:sp>
      <p:sp>
        <p:nvSpPr>
          <p:cNvPr id="13" name="Oval Callout 12">
            <a:extLst>
              <a:ext uri="{FF2B5EF4-FFF2-40B4-BE49-F238E27FC236}">
                <a16:creationId xmlns:a16="http://schemas.microsoft.com/office/drawing/2014/main" id="{E796F93C-B8E4-2A50-EE8A-D4C593F6F62C}"/>
              </a:ext>
            </a:extLst>
          </p:cNvPr>
          <p:cNvSpPr/>
          <p:nvPr/>
        </p:nvSpPr>
        <p:spPr>
          <a:xfrm>
            <a:off x="2408766" y="3517129"/>
            <a:ext cx="2044221" cy="728697"/>
          </a:xfrm>
          <a:prstGeom prst="wedgeEllipseCallout">
            <a:avLst>
              <a:gd name="adj1" fmla="val 47542"/>
              <a:gd name="adj2" fmla="val 42638"/>
            </a:avLst>
          </a:prstGeom>
          <a:solidFill>
            <a:schemeClr val="accent4">
              <a:lumMod val="20000"/>
              <a:lumOff val="80000"/>
              <a:alpha val="39003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Done. Here’s the result…</a:t>
            </a:r>
          </a:p>
        </p:txBody>
      </p:sp>
      <p:sp>
        <p:nvSpPr>
          <p:cNvPr id="15" name="Slide Number Placeholder 4">
            <a:extLst>
              <a:ext uri="{FF2B5EF4-FFF2-40B4-BE49-F238E27FC236}">
                <a16:creationId xmlns:a16="http://schemas.microsoft.com/office/drawing/2014/main" id="{287252BD-E1D0-4800-B05B-E92F1E5D2E55}"/>
              </a:ext>
            </a:extLst>
          </p:cNvPr>
          <p:cNvSpPr txBox="1">
            <a:spLocks/>
          </p:cNvSpPr>
          <p:nvPr/>
        </p:nvSpPr>
        <p:spPr>
          <a:xfrm>
            <a:off x="8929200" y="62895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834CDD4-D76F-4459-B025-0310E913C243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 Display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62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 Display"/>
              <a:ea typeface="+mn-ea"/>
              <a:cs typeface="+mn-cs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E167CD1-0E52-443F-B34F-60C46A0088A7}"/>
              </a:ext>
            </a:extLst>
          </p:cNvPr>
          <p:cNvSpPr txBox="1"/>
          <p:nvPr/>
        </p:nvSpPr>
        <p:spPr>
          <a:xfrm>
            <a:off x="8681694" y="4150467"/>
            <a:ext cx="20176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Knowledge Bases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BD74ECE-95E7-494E-98BF-4032AB59FE75}"/>
              </a:ext>
            </a:extLst>
          </p:cNvPr>
          <p:cNvSpPr txBox="1"/>
          <p:nvPr/>
        </p:nvSpPr>
        <p:spPr>
          <a:xfrm>
            <a:off x="6664828" y="4166410"/>
            <a:ext cx="13057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Actions</a:t>
            </a:r>
          </a:p>
        </p:txBody>
      </p:sp>
      <p:pic>
        <p:nvPicPr>
          <p:cNvPr id="4" name="Graphique 3" descr="Profil femelle avec un remplissage uni">
            <a:extLst>
              <a:ext uri="{FF2B5EF4-FFF2-40B4-BE49-F238E27FC236}">
                <a16:creationId xmlns:a16="http://schemas.microsoft.com/office/drawing/2014/main" id="{86694C40-7046-DB3C-23B5-673B7E6B266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330664" y="3410272"/>
            <a:ext cx="914400" cy="914400"/>
          </a:xfrm>
          <a:prstGeom prst="rect">
            <a:avLst/>
          </a:prstGeom>
        </p:spPr>
      </p:pic>
      <p:pic>
        <p:nvPicPr>
          <p:cNvPr id="6" name="Graphique 5" descr="Coche avec un remplissage uni">
            <a:extLst>
              <a:ext uri="{FF2B5EF4-FFF2-40B4-BE49-F238E27FC236}">
                <a16:creationId xmlns:a16="http://schemas.microsoft.com/office/drawing/2014/main" id="{8655B501-745D-EBD9-038D-715D4FDE635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879592" y="3331426"/>
            <a:ext cx="914400" cy="914400"/>
          </a:xfrm>
          <a:prstGeom prst="rect">
            <a:avLst/>
          </a:prstGeom>
        </p:spPr>
      </p:pic>
      <p:pic>
        <p:nvPicPr>
          <p:cNvPr id="9" name="Graphique 8" descr="Livres avec un remplissage uni">
            <a:extLst>
              <a:ext uri="{FF2B5EF4-FFF2-40B4-BE49-F238E27FC236}">
                <a16:creationId xmlns:a16="http://schemas.microsoft.com/office/drawing/2014/main" id="{2B9C3535-DC0C-95F9-F551-900E8757ED5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9233316" y="3310917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26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0" grpId="0" animBg="1"/>
      <p:bldP spid="13" grpId="0" animBg="1"/>
      <p:bldP spid="47" grpId="0"/>
      <p:bldP spid="48" grpId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29A7E-6946-C7EF-B9E3-B81127972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Simplest agent has only a set of </a:t>
            </a:r>
            <a:r>
              <a:rPr lang="en-US" dirty="0">
                <a:solidFill>
                  <a:schemeClr val="accent4"/>
                </a:solidFill>
              </a:rPr>
              <a:t>instructions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AB842B4-0CA3-5757-A124-630272FD8813}"/>
              </a:ext>
            </a:extLst>
          </p:cNvPr>
          <p:cNvSpPr/>
          <p:nvPr/>
        </p:nvSpPr>
        <p:spPr>
          <a:xfrm>
            <a:off x="6926002" y="2521768"/>
            <a:ext cx="4450209" cy="17853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Instructions:</a:t>
            </a:r>
            <a:r>
              <a:rPr kumimoji="0" lang="en-US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 “</a:t>
            </a:r>
            <a:r>
              <a:rPr lang="en-US" dirty="0">
                <a:solidFill>
                  <a:schemeClr val="tx1"/>
                </a:solidFill>
              </a:rPr>
              <a:t>you are a funny agent that can only tell jokes. you refuse to do anything else. you always keep the jokes clean and not offensive. you can tell jokes about any topic.</a:t>
            </a:r>
            <a:r>
              <a:rPr kumimoji="0" lang="en-US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”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 Display" panose="020F0603020204020204" pitchFamily="34" charset="0"/>
              <a:ea typeface="Amazon Ember Display" panose="020F0603020204020204" pitchFamily="34" charset="0"/>
              <a:cs typeface="Amazon Ember Display" panose="020F0603020204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67FF16-A727-F6B0-F916-E038CD5001C3}"/>
              </a:ext>
            </a:extLst>
          </p:cNvPr>
          <p:cNvSpPr txBox="1"/>
          <p:nvPr/>
        </p:nvSpPr>
        <p:spPr>
          <a:xfrm>
            <a:off x="8246327" y="1787091"/>
            <a:ext cx="180949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Joke bot</a:t>
            </a:r>
          </a:p>
        </p:txBody>
      </p:sp>
      <p:sp>
        <p:nvSpPr>
          <p:cNvPr id="25" name="Oval Callout 24">
            <a:extLst>
              <a:ext uri="{FF2B5EF4-FFF2-40B4-BE49-F238E27FC236}">
                <a16:creationId xmlns:a16="http://schemas.microsoft.com/office/drawing/2014/main" id="{E7F04A45-9098-B65E-1D06-F5CA54F35106}"/>
              </a:ext>
            </a:extLst>
          </p:cNvPr>
          <p:cNvSpPr/>
          <p:nvPr/>
        </p:nvSpPr>
        <p:spPr>
          <a:xfrm>
            <a:off x="1622067" y="1826737"/>
            <a:ext cx="3291840" cy="669752"/>
          </a:xfrm>
          <a:prstGeom prst="wedgeEllipseCallout">
            <a:avLst>
              <a:gd name="adj1" fmla="val -42487"/>
              <a:gd name="adj2" fmla="val 83089"/>
            </a:avLst>
          </a:prstGeom>
          <a:solidFill>
            <a:schemeClr val="accent4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why did the AI 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go to school?</a:t>
            </a:r>
          </a:p>
        </p:txBody>
      </p:sp>
      <p:sp>
        <p:nvSpPr>
          <p:cNvPr id="26" name="Oval Callout 25">
            <a:extLst>
              <a:ext uri="{FF2B5EF4-FFF2-40B4-BE49-F238E27FC236}">
                <a16:creationId xmlns:a16="http://schemas.microsoft.com/office/drawing/2014/main" id="{BEB906D9-536D-419E-4F9B-0DFF6E959A9C}"/>
              </a:ext>
            </a:extLst>
          </p:cNvPr>
          <p:cNvSpPr/>
          <p:nvPr/>
        </p:nvSpPr>
        <p:spPr>
          <a:xfrm>
            <a:off x="2658140" y="2600275"/>
            <a:ext cx="3655434" cy="624033"/>
          </a:xfrm>
          <a:prstGeom prst="wedgeEllipseCallout">
            <a:avLst>
              <a:gd name="adj1" fmla="val 53140"/>
              <a:gd name="adj2" fmla="val 53715"/>
            </a:avLst>
          </a:prstGeom>
          <a:solidFill>
            <a:schemeClr val="accent4">
              <a:lumMod val="20000"/>
              <a:lumOff val="8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to improve its 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learning Rate</a:t>
            </a:r>
          </a:p>
        </p:txBody>
      </p:sp>
      <p:sp>
        <p:nvSpPr>
          <p:cNvPr id="27" name="Oval Callout 26">
            <a:extLst>
              <a:ext uri="{FF2B5EF4-FFF2-40B4-BE49-F238E27FC236}">
                <a16:creationId xmlns:a16="http://schemas.microsoft.com/office/drawing/2014/main" id="{86C1F24A-DB98-01CB-1710-FD14C270DEB6}"/>
              </a:ext>
            </a:extLst>
          </p:cNvPr>
          <p:cNvSpPr/>
          <p:nvPr/>
        </p:nvSpPr>
        <p:spPr>
          <a:xfrm>
            <a:off x="1693628" y="3709706"/>
            <a:ext cx="3220279" cy="624033"/>
          </a:xfrm>
          <a:prstGeom prst="wedgeEllipseCallout">
            <a:avLst>
              <a:gd name="adj1" fmla="val -46224"/>
              <a:gd name="adj2" fmla="val -41775"/>
            </a:avLst>
          </a:prstGeom>
          <a:solidFill>
            <a:schemeClr val="accent4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write an email message</a:t>
            </a:r>
          </a:p>
        </p:txBody>
      </p:sp>
      <p:sp>
        <p:nvSpPr>
          <p:cNvPr id="28" name="Oval Callout 27">
            <a:extLst>
              <a:ext uri="{FF2B5EF4-FFF2-40B4-BE49-F238E27FC236}">
                <a16:creationId xmlns:a16="http://schemas.microsoft.com/office/drawing/2014/main" id="{BED25BDB-DBCD-3504-02ED-7910AB048993}"/>
              </a:ext>
            </a:extLst>
          </p:cNvPr>
          <p:cNvSpPr/>
          <p:nvPr/>
        </p:nvSpPr>
        <p:spPr>
          <a:xfrm>
            <a:off x="2635476" y="4456219"/>
            <a:ext cx="3836187" cy="837771"/>
          </a:xfrm>
          <a:prstGeom prst="wedgeEllipseCallout">
            <a:avLst>
              <a:gd name="adj1" fmla="val 46423"/>
              <a:gd name="adj2" fmla="val -72173"/>
            </a:avLst>
          </a:prstGeom>
          <a:solidFill>
            <a:schemeClr val="accent4">
              <a:lumMod val="20000"/>
              <a:lumOff val="8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I’m sorry, I’m just a funny bot who tells jokes</a:t>
            </a:r>
          </a:p>
        </p:txBody>
      </p:sp>
      <p:sp>
        <p:nvSpPr>
          <p:cNvPr id="13" name="Slide Number Placeholder 4">
            <a:extLst>
              <a:ext uri="{FF2B5EF4-FFF2-40B4-BE49-F238E27FC236}">
                <a16:creationId xmlns:a16="http://schemas.microsoft.com/office/drawing/2014/main" id="{F579F618-C79E-4BE6-B857-12EF2AFD7B46}"/>
              </a:ext>
            </a:extLst>
          </p:cNvPr>
          <p:cNvSpPr txBox="1">
            <a:spLocks/>
          </p:cNvSpPr>
          <p:nvPr/>
        </p:nvSpPr>
        <p:spPr>
          <a:xfrm>
            <a:off x="8929200" y="62895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834CDD4-D76F-4459-B025-0310E913C243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 Display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63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 Display"/>
              <a:ea typeface="+mn-ea"/>
              <a:cs typeface="+mn-cs"/>
            </a:endParaRPr>
          </a:p>
        </p:txBody>
      </p:sp>
      <p:pic>
        <p:nvPicPr>
          <p:cNvPr id="3" name="Graphique 2" descr="Profil femelle avec un remplissage uni">
            <a:extLst>
              <a:ext uri="{FF2B5EF4-FFF2-40B4-BE49-F238E27FC236}">
                <a16:creationId xmlns:a16="http://schemas.microsoft.com/office/drawing/2014/main" id="{C848C251-D061-03CD-562C-4F96D3141A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04355" y="2691094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85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28" grpId="0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29A7E-6946-C7EF-B9E3-B81127972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Agents use </a:t>
            </a:r>
            <a:r>
              <a:rPr lang="en-US" dirty="0">
                <a:solidFill>
                  <a:schemeClr val="accent4"/>
                </a:solidFill>
              </a:rPr>
              <a:t>actions</a:t>
            </a:r>
            <a:r>
              <a:rPr lang="en-US" dirty="0"/>
              <a:t> to get work done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AB842B4-0CA3-5757-A124-630272FD8813}"/>
              </a:ext>
            </a:extLst>
          </p:cNvPr>
          <p:cNvSpPr/>
          <p:nvPr/>
        </p:nvSpPr>
        <p:spPr>
          <a:xfrm>
            <a:off x="5105696" y="1856956"/>
            <a:ext cx="6234712" cy="53216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Instructions:</a:t>
            </a:r>
            <a:r>
              <a:rPr kumimoji="0" lang="en-US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 “</a:t>
            </a:r>
            <a:r>
              <a:rPr lang="en-US" dirty="0">
                <a:solidFill>
                  <a:schemeClr val="tx1"/>
                </a:solidFill>
              </a:rPr>
              <a:t>you summarize meetings and send results</a:t>
            </a:r>
            <a:r>
              <a:rPr kumimoji="0" lang="en-US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”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 Display" panose="020F0603020204020204" pitchFamily="34" charset="0"/>
              <a:ea typeface="Amazon Ember Display" panose="020F0603020204020204" pitchFamily="34" charset="0"/>
              <a:cs typeface="Amazon Ember Display" panose="020F0603020204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67FF16-A727-F6B0-F916-E038CD5001C3}"/>
              </a:ext>
            </a:extLst>
          </p:cNvPr>
          <p:cNvSpPr txBox="1"/>
          <p:nvPr/>
        </p:nvSpPr>
        <p:spPr>
          <a:xfrm>
            <a:off x="6981560" y="1298716"/>
            <a:ext cx="282897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Meeting assistant</a:t>
            </a:r>
          </a:p>
        </p:txBody>
      </p:sp>
      <p:sp>
        <p:nvSpPr>
          <p:cNvPr id="25" name="Oval Callout 24">
            <a:extLst>
              <a:ext uri="{FF2B5EF4-FFF2-40B4-BE49-F238E27FC236}">
                <a16:creationId xmlns:a16="http://schemas.microsoft.com/office/drawing/2014/main" id="{E7F04A45-9098-B65E-1D06-F5CA54F35106}"/>
              </a:ext>
            </a:extLst>
          </p:cNvPr>
          <p:cNvSpPr/>
          <p:nvPr/>
        </p:nvSpPr>
        <p:spPr>
          <a:xfrm>
            <a:off x="1464422" y="1835774"/>
            <a:ext cx="2709510" cy="882324"/>
          </a:xfrm>
          <a:prstGeom prst="wedgeEllipseCallout">
            <a:avLst>
              <a:gd name="adj1" fmla="val -51463"/>
              <a:gd name="adj2" fmla="val 68158"/>
            </a:avLst>
          </a:prstGeom>
          <a:solidFill>
            <a:schemeClr val="accent4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list the action items from my meeting</a:t>
            </a:r>
          </a:p>
        </p:txBody>
      </p:sp>
      <p:sp>
        <p:nvSpPr>
          <p:cNvPr id="26" name="Oval Callout 25">
            <a:extLst>
              <a:ext uri="{FF2B5EF4-FFF2-40B4-BE49-F238E27FC236}">
                <a16:creationId xmlns:a16="http://schemas.microsoft.com/office/drawing/2014/main" id="{BEB906D9-536D-419E-4F9B-0DFF6E959A9C}"/>
              </a:ext>
            </a:extLst>
          </p:cNvPr>
          <p:cNvSpPr/>
          <p:nvPr/>
        </p:nvSpPr>
        <p:spPr>
          <a:xfrm>
            <a:off x="1806605" y="2827932"/>
            <a:ext cx="2629289" cy="813766"/>
          </a:xfrm>
          <a:prstGeom prst="wedgeEllipseCallout">
            <a:avLst>
              <a:gd name="adj1" fmla="val 51927"/>
              <a:gd name="adj2" fmla="val 32471"/>
            </a:avLst>
          </a:prstGeom>
          <a:solidFill>
            <a:schemeClr val="accent4">
              <a:lumMod val="20000"/>
              <a:lumOff val="8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Here are the action items: 1/ …, 2/ …</a:t>
            </a:r>
          </a:p>
        </p:txBody>
      </p:sp>
      <p:sp>
        <p:nvSpPr>
          <p:cNvPr id="27" name="Oval Callout 26">
            <a:extLst>
              <a:ext uri="{FF2B5EF4-FFF2-40B4-BE49-F238E27FC236}">
                <a16:creationId xmlns:a16="http://schemas.microsoft.com/office/drawing/2014/main" id="{86C1F24A-DB98-01CB-1710-FD14C270DEB6}"/>
              </a:ext>
            </a:extLst>
          </p:cNvPr>
          <p:cNvSpPr/>
          <p:nvPr/>
        </p:nvSpPr>
        <p:spPr>
          <a:xfrm>
            <a:off x="1464422" y="4038232"/>
            <a:ext cx="1954640" cy="689635"/>
          </a:xfrm>
          <a:prstGeom prst="wedgeEllipseCallout">
            <a:avLst>
              <a:gd name="adj1" fmla="val -50220"/>
              <a:gd name="adj2" fmla="val -53835"/>
            </a:avLst>
          </a:prstGeom>
          <a:solidFill>
            <a:schemeClr val="accent4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send them 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to my team</a:t>
            </a:r>
          </a:p>
        </p:txBody>
      </p:sp>
      <p:sp>
        <p:nvSpPr>
          <p:cNvPr id="28" name="Oval Callout 27">
            <a:extLst>
              <a:ext uri="{FF2B5EF4-FFF2-40B4-BE49-F238E27FC236}">
                <a16:creationId xmlns:a16="http://schemas.microsoft.com/office/drawing/2014/main" id="{BED25BDB-DBCD-3504-02ED-7910AB048993}"/>
              </a:ext>
            </a:extLst>
          </p:cNvPr>
          <p:cNvSpPr/>
          <p:nvPr/>
        </p:nvSpPr>
        <p:spPr>
          <a:xfrm>
            <a:off x="2168161" y="4875373"/>
            <a:ext cx="2267733" cy="402579"/>
          </a:xfrm>
          <a:prstGeom prst="wedgeEllipseCallout">
            <a:avLst>
              <a:gd name="adj1" fmla="val 46620"/>
              <a:gd name="adj2" fmla="val -81425"/>
            </a:avLst>
          </a:prstGeom>
          <a:solidFill>
            <a:schemeClr val="accent4">
              <a:lumMod val="20000"/>
              <a:lumOff val="8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Email sent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1B7F83C-B8C9-EF4D-E08D-10D6CDB01FD9}"/>
              </a:ext>
            </a:extLst>
          </p:cNvPr>
          <p:cNvSpPr txBox="1"/>
          <p:nvPr/>
        </p:nvSpPr>
        <p:spPr>
          <a:xfrm>
            <a:off x="5289827" y="2663019"/>
            <a:ext cx="250644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Meeting Actions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4F11720-D420-4B5D-D0D0-BBC67D1B0255}"/>
              </a:ext>
            </a:extLst>
          </p:cNvPr>
          <p:cNvSpPr/>
          <p:nvPr/>
        </p:nvSpPr>
        <p:spPr>
          <a:xfrm>
            <a:off x="5305049" y="3113535"/>
            <a:ext cx="2506446" cy="276283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C5EDD5D-F532-4F18-FB5D-94584B7FB912}"/>
              </a:ext>
            </a:extLst>
          </p:cNvPr>
          <p:cNvSpPr/>
          <p:nvPr/>
        </p:nvSpPr>
        <p:spPr>
          <a:xfrm>
            <a:off x="5382040" y="3202515"/>
            <a:ext cx="2352467" cy="129962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rtlCol="0" anchor="ctr"/>
          <a:lstStyle/>
          <a:p>
            <a:pPr algn="ctr"/>
            <a:r>
              <a:rPr lang="en-US" sz="2000" u="sng" dirty="0">
                <a:solidFill>
                  <a:schemeClr val="bg1"/>
                </a:solidFill>
              </a:rPr>
              <a:t>List Meetings</a:t>
            </a:r>
            <a:endParaRPr lang="en-US" u="sng" dirty="0">
              <a:solidFill>
                <a:schemeClr val="bg1"/>
              </a:solidFill>
            </a:endParaRP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In: </a:t>
            </a:r>
            <a:r>
              <a:rPr lang="en-US" dirty="0">
                <a:solidFill>
                  <a:schemeClr val="bg1"/>
                </a:solidFill>
              </a:rPr>
              <a:t>date range</a:t>
            </a: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Out: </a:t>
            </a:r>
            <a:r>
              <a:rPr lang="en-US" dirty="0">
                <a:solidFill>
                  <a:schemeClr val="bg1"/>
                </a:solidFill>
              </a:rPr>
              <a:t>[date, subject, meeting ID]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68072B5-D65A-4F62-6B4A-2C186050DFAA}"/>
              </a:ext>
            </a:extLst>
          </p:cNvPr>
          <p:cNvSpPr/>
          <p:nvPr/>
        </p:nvSpPr>
        <p:spPr>
          <a:xfrm>
            <a:off x="5382039" y="4641522"/>
            <a:ext cx="2352467" cy="113850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rtlCol="0" anchor="ctr"/>
          <a:lstStyle/>
          <a:p>
            <a:pPr algn="ctr"/>
            <a:r>
              <a:rPr lang="en-US" sz="2000" u="sng" dirty="0">
                <a:solidFill>
                  <a:schemeClr val="bg1"/>
                </a:solidFill>
              </a:rPr>
              <a:t>Get Action Items</a:t>
            </a:r>
            <a:endParaRPr lang="en-US" u="sng" dirty="0">
              <a:solidFill>
                <a:schemeClr val="bg1"/>
              </a:solidFill>
            </a:endParaRP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In: </a:t>
            </a:r>
            <a:r>
              <a:rPr lang="en-US" dirty="0">
                <a:solidFill>
                  <a:schemeClr val="bg1"/>
                </a:solidFill>
              </a:rPr>
              <a:t>meeting ID</a:t>
            </a: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Out: </a:t>
            </a:r>
            <a:r>
              <a:rPr lang="en-US" dirty="0">
                <a:solidFill>
                  <a:schemeClr val="bg1"/>
                </a:solidFill>
              </a:rPr>
              <a:t>[action items]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0A9D44F-6515-FFBC-8B7B-7FCA884B5950}"/>
              </a:ext>
            </a:extLst>
          </p:cNvPr>
          <p:cNvSpPr txBox="1"/>
          <p:nvPr/>
        </p:nvSpPr>
        <p:spPr>
          <a:xfrm>
            <a:off x="8396048" y="2663019"/>
            <a:ext cx="250644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Utility Actions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DB2225A-07BD-3365-C7F8-D83B49D95F06}"/>
              </a:ext>
            </a:extLst>
          </p:cNvPr>
          <p:cNvSpPr/>
          <p:nvPr/>
        </p:nvSpPr>
        <p:spPr>
          <a:xfrm>
            <a:off x="8125262" y="3113535"/>
            <a:ext cx="3048019" cy="276283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F13AE08-559B-CC46-0DBC-7A2120FACE92}"/>
              </a:ext>
            </a:extLst>
          </p:cNvPr>
          <p:cNvSpPr/>
          <p:nvPr/>
        </p:nvSpPr>
        <p:spPr>
          <a:xfrm>
            <a:off x="8202254" y="3202515"/>
            <a:ext cx="2863451" cy="129962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rtlCol="0" anchor="ctr"/>
          <a:lstStyle/>
          <a:p>
            <a:pPr algn="ctr"/>
            <a:r>
              <a:rPr lang="en-US" sz="2000" u="sng" dirty="0">
                <a:solidFill>
                  <a:schemeClr val="bg1"/>
                </a:solidFill>
              </a:rPr>
              <a:t>Send Email</a:t>
            </a:r>
            <a:endParaRPr lang="en-US" u="sng" dirty="0">
              <a:solidFill>
                <a:schemeClr val="bg1"/>
              </a:solidFill>
            </a:endParaRP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In: </a:t>
            </a:r>
            <a:r>
              <a:rPr lang="en-US" dirty="0">
                <a:solidFill>
                  <a:schemeClr val="bg1"/>
                </a:solidFill>
              </a:rPr>
              <a:t>subject,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recipients, body</a:t>
            </a: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Out: </a:t>
            </a:r>
            <a:r>
              <a:rPr lang="en-US" dirty="0">
                <a:solidFill>
                  <a:schemeClr val="bg1"/>
                </a:solidFill>
              </a:rPr>
              <a:t>status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3480FB0-2CE1-17F9-D652-B87D0A91FD6C}"/>
              </a:ext>
            </a:extLst>
          </p:cNvPr>
          <p:cNvSpPr/>
          <p:nvPr/>
        </p:nvSpPr>
        <p:spPr>
          <a:xfrm>
            <a:off x="8202254" y="4576744"/>
            <a:ext cx="2863451" cy="120328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rtlCol="0" anchor="ctr"/>
          <a:lstStyle/>
          <a:p>
            <a:pPr algn="ctr"/>
            <a:r>
              <a:rPr lang="en-US" sz="2000" u="sng" dirty="0">
                <a:solidFill>
                  <a:schemeClr val="bg1"/>
                </a:solidFill>
              </a:rPr>
              <a:t>Get Team</a:t>
            </a:r>
            <a:endParaRPr lang="en-US" u="sng" dirty="0">
              <a:solidFill>
                <a:schemeClr val="bg1"/>
              </a:solidFill>
            </a:endParaRP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Out: </a:t>
            </a:r>
            <a:r>
              <a:rPr lang="en-US" dirty="0">
                <a:solidFill>
                  <a:schemeClr val="bg1"/>
                </a:solidFill>
              </a:rPr>
              <a:t>list of team member email addresses</a:t>
            </a:r>
          </a:p>
        </p:txBody>
      </p:sp>
      <p:sp>
        <p:nvSpPr>
          <p:cNvPr id="20" name="Slide Number Placeholder 4">
            <a:extLst>
              <a:ext uri="{FF2B5EF4-FFF2-40B4-BE49-F238E27FC236}">
                <a16:creationId xmlns:a16="http://schemas.microsoft.com/office/drawing/2014/main" id="{554F34F5-B91D-475B-8A93-C8E47B089BD4}"/>
              </a:ext>
            </a:extLst>
          </p:cNvPr>
          <p:cNvSpPr txBox="1">
            <a:spLocks/>
          </p:cNvSpPr>
          <p:nvPr/>
        </p:nvSpPr>
        <p:spPr>
          <a:xfrm>
            <a:off x="8929200" y="62895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834CDD4-D76F-4459-B025-0310E913C243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 Display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64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 Display"/>
              <a:ea typeface="+mn-ea"/>
              <a:cs typeface="+mn-cs"/>
            </a:endParaRPr>
          </a:p>
        </p:txBody>
      </p:sp>
      <p:pic>
        <p:nvPicPr>
          <p:cNvPr id="3" name="Graphique 2" descr="Profil femelle avec un remplissage uni">
            <a:extLst>
              <a:ext uri="{FF2B5EF4-FFF2-40B4-BE49-F238E27FC236}">
                <a16:creationId xmlns:a16="http://schemas.microsoft.com/office/drawing/2014/main" id="{7B451D4B-39A5-F5F9-5831-18CF859B1F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69095" y="2994756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86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28" grpId="0" animBg="1"/>
      <p:bldP spid="5" grpId="0"/>
      <p:bldP spid="10" grpId="0" animBg="1"/>
      <p:bldP spid="4" grpId="0" animBg="1"/>
      <p:bldP spid="8" grpId="0" animBg="1"/>
      <p:bldP spid="11" grpId="0"/>
      <p:bldP spid="14" grpId="0" animBg="1"/>
      <p:bldP spid="15" grpId="0" animBg="1"/>
      <p:bldP spid="17" grpId="0" animBg="1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29A7E-6946-C7EF-B9E3-B81127972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" y="372402"/>
            <a:ext cx="11194473" cy="1121441"/>
          </a:xfrm>
        </p:spPr>
        <p:txBody>
          <a:bodyPr/>
          <a:lstStyle/>
          <a:p>
            <a:r>
              <a:rPr lang="en-US" dirty="0"/>
              <a:t>Agents use </a:t>
            </a:r>
            <a:r>
              <a:rPr lang="en-US" dirty="0">
                <a:solidFill>
                  <a:schemeClr val="accent4"/>
                </a:solidFill>
              </a:rPr>
              <a:t>Knowledge Bases </a:t>
            </a:r>
            <a:r>
              <a:rPr lang="en-US" dirty="0"/>
              <a:t>to find information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AB842B4-0CA3-5757-A124-630272FD8813}"/>
              </a:ext>
            </a:extLst>
          </p:cNvPr>
          <p:cNvSpPr/>
          <p:nvPr/>
        </p:nvSpPr>
        <p:spPr>
          <a:xfrm>
            <a:off x="5634845" y="2018746"/>
            <a:ext cx="5176415" cy="69992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Instructions: “</a:t>
            </a:r>
            <a:r>
              <a:rPr lang="en-US" dirty="0">
                <a:solidFill>
                  <a:schemeClr val="tx1"/>
                </a:solidFill>
              </a:rPr>
              <a:t>you are an HR agent, helping employees understand HR policies</a:t>
            </a:r>
            <a:r>
              <a:rPr kumimoji="0" lang="en-US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”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67FF16-A727-F6B0-F916-E038CD5001C3}"/>
              </a:ext>
            </a:extLst>
          </p:cNvPr>
          <p:cNvSpPr txBox="1"/>
          <p:nvPr/>
        </p:nvSpPr>
        <p:spPr>
          <a:xfrm>
            <a:off x="6749710" y="1267689"/>
            <a:ext cx="294668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HR Policy Assistant</a:t>
            </a:r>
          </a:p>
        </p:txBody>
      </p:sp>
      <p:sp>
        <p:nvSpPr>
          <p:cNvPr id="25" name="Oval Callout 24">
            <a:extLst>
              <a:ext uri="{FF2B5EF4-FFF2-40B4-BE49-F238E27FC236}">
                <a16:creationId xmlns:a16="http://schemas.microsoft.com/office/drawing/2014/main" id="{E7F04A45-9098-B65E-1D06-F5CA54F35106}"/>
              </a:ext>
            </a:extLst>
          </p:cNvPr>
          <p:cNvSpPr/>
          <p:nvPr/>
        </p:nvSpPr>
        <p:spPr>
          <a:xfrm>
            <a:off x="1448521" y="2592535"/>
            <a:ext cx="2612732" cy="1041209"/>
          </a:xfrm>
          <a:prstGeom prst="wedgeEllipseCallout">
            <a:avLst>
              <a:gd name="adj1" fmla="val -54715"/>
              <a:gd name="adj2" fmla="val 39734"/>
            </a:avLst>
          </a:prstGeom>
          <a:solidFill>
            <a:schemeClr val="accent4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If I switch to part-time, will I still get vacation days?</a:t>
            </a:r>
          </a:p>
        </p:txBody>
      </p:sp>
      <p:sp>
        <p:nvSpPr>
          <p:cNvPr id="26" name="Oval Callout 25">
            <a:extLst>
              <a:ext uri="{FF2B5EF4-FFF2-40B4-BE49-F238E27FC236}">
                <a16:creationId xmlns:a16="http://schemas.microsoft.com/office/drawing/2014/main" id="{BEB906D9-536D-419E-4F9B-0DFF6E959A9C}"/>
              </a:ext>
            </a:extLst>
          </p:cNvPr>
          <p:cNvSpPr/>
          <p:nvPr/>
        </p:nvSpPr>
        <p:spPr>
          <a:xfrm>
            <a:off x="1895302" y="3764509"/>
            <a:ext cx="2612732" cy="978729"/>
          </a:xfrm>
          <a:prstGeom prst="wedgeEllipseCallout">
            <a:avLst>
              <a:gd name="adj1" fmla="val 53043"/>
              <a:gd name="adj2" fmla="val -36895"/>
            </a:avLst>
          </a:prstGeom>
          <a:solidFill>
            <a:schemeClr val="accent4">
              <a:lumMod val="20000"/>
              <a:lumOff val="8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Sorry, part-time staff aren’t eligible for vacation days.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1B7F83C-B8C9-EF4D-E08D-10D6CDB01FD9}"/>
              </a:ext>
            </a:extLst>
          </p:cNvPr>
          <p:cNvSpPr txBox="1"/>
          <p:nvPr/>
        </p:nvSpPr>
        <p:spPr>
          <a:xfrm>
            <a:off x="6827124" y="2841435"/>
            <a:ext cx="27918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HR Knowledge Base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4F11720-D420-4B5D-D0D0-BBC67D1B0255}"/>
              </a:ext>
            </a:extLst>
          </p:cNvPr>
          <p:cNvSpPr/>
          <p:nvPr/>
        </p:nvSpPr>
        <p:spPr>
          <a:xfrm>
            <a:off x="6969829" y="3291951"/>
            <a:ext cx="2506446" cy="174085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68072B5-D65A-4F62-6B4A-2C186050DFAA}"/>
              </a:ext>
            </a:extLst>
          </p:cNvPr>
          <p:cNvSpPr/>
          <p:nvPr/>
        </p:nvSpPr>
        <p:spPr>
          <a:xfrm>
            <a:off x="7046819" y="3414075"/>
            <a:ext cx="2352467" cy="147081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rtlCol="0" anchor="ctr"/>
          <a:lstStyle/>
          <a:p>
            <a:pPr algn="ctr"/>
            <a:r>
              <a:rPr lang="en-US" sz="2000" u="sng" dirty="0">
                <a:solidFill>
                  <a:schemeClr val="bg1"/>
                </a:solidFill>
              </a:rPr>
              <a:t>Vacation Policy</a:t>
            </a:r>
            <a:endParaRPr lang="en-US" u="sng" dirty="0">
              <a:solidFill>
                <a:schemeClr val="bg1"/>
              </a:solidFill>
            </a:endParaRPr>
          </a:p>
          <a:p>
            <a:pPr algn="ctr"/>
            <a:r>
              <a:rPr lang="en-US" dirty="0">
                <a:solidFill>
                  <a:schemeClr val="bg1"/>
                </a:solidFill>
              </a:rPr>
              <a:t>Contains the entire vacation policy for the company</a:t>
            </a:r>
          </a:p>
        </p:txBody>
      </p:sp>
      <p:sp>
        <p:nvSpPr>
          <p:cNvPr id="13" name="Slide Number Placeholder 4">
            <a:extLst>
              <a:ext uri="{FF2B5EF4-FFF2-40B4-BE49-F238E27FC236}">
                <a16:creationId xmlns:a16="http://schemas.microsoft.com/office/drawing/2014/main" id="{141C8756-C1B8-4F53-B870-078B00C23862}"/>
              </a:ext>
            </a:extLst>
          </p:cNvPr>
          <p:cNvSpPr txBox="1">
            <a:spLocks/>
          </p:cNvSpPr>
          <p:nvPr/>
        </p:nvSpPr>
        <p:spPr>
          <a:xfrm>
            <a:off x="8929200" y="62895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834CDD4-D76F-4459-B025-0310E913C243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 Display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65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 Display"/>
              <a:ea typeface="+mn-ea"/>
              <a:cs typeface="+mn-cs"/>
            </a:endParaRPr>
          </a:p>
        </p:txBody>
      </p:sp>
      <p:pic>
        <p:nvPicPr>
          <p:cNvPr id="3" name="Graphique 2" descr="Profil femelle avec un remplissage uni">
            <a:extLst>
              <a:ext uri="{FF2B5EF4-FFF2-40B4-BE49-F238E27FC236}">
                <a16:creationId xmlns:a16="http://schemas.microsoft.com/office/drawing/2014/main" id="{02D42DA5-E58D-43A7-D834-B5F6315DF7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35095" y="34208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765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5" grpId="0"/>
      <p:bldP spid="10" grpId="0" animBg="1"/>
      <p:bldP spid="8" grpId="0" animBg="1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29A7E-6946-C7EF-B9E3-B81127972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104" y="372402"/>
            <a:ext cx="11558016" cy="1141536"/>
          </a:xfrm>
        </p:spPr>
        <p:txBody>
          <a:bodyPr>
            <a:normAutofit fontScale="90000"/>
          </a:bodyPr>
          <a:lstStyle/>
          <a:p>
            <a:r>
              <a:rPr lang="en-US" dirty="0"/>
              <a:t>Agents can combine </a:t>
            </a:r>
            <a:r>
              <a:rPr lang="en-US" dirty="0">
                <a:solidFill>
                  <a:schemeClr val="accent4"/>
                </a:solidFill>
              </a:rPr>
              <a:t>Actions</a:t>
            </a:r>
            <a:r>
              <a:rPr lang="en-US" dirty="0"/>
              <a:t> and </a:t>
            </a:r>
            <a:r>
              <a:rPr lang="en-US" dirty="0">
                <a:solidFill>
                  <a:schemeClr val="accent4"/>
                </a:solidFill>
              </a:rPr>
              <a:t>Knowledge Bases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AB842B4-0CA3-5757-A124-630272FD8813}"/>
              </a:ext>
            </a:extLst>
          </p:cNvPr>
          <p:cNvSpPr/>
          <p:nvPr/>
        </p:nvSpPr>
        <p:spPr>
          <a:xfrm>
            <a:off x="5302586" y="2270332"/>
            <a:ext cx="6019348" cy="69992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Instructions:</a:t>
            </a:r>
            <a:r>
              <a:rPr kumimoji="0" lang="en-US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 “</a:t>
            </a:r>
            <a:r>
              <a:rPr lang="en-US" dirty="0">
                <a:solidFill>
                  <a:schemeClr val="tx1"/>
                </a:solidFill>
              </a:rPr>
              <a:t>you are an HR agent, helping employees understand HR policies and manage vacation time</a:t>
            </a:r>
            <a:r>
              <a:rPr kumimoji="0" lang="en-US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”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 Display" panose="020F0603020204020204" pitchFamily="34" charset="0"/>
              <a:ea typeface="Amazon Ember Display" panose="020F0603020204020204" pitchFamily="34" charset="0"/>
              <a:cs typeface="Amazon Ember Display" panose="020F0603020204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67FF16-A727-F6B0-F916-E038CD5001C3}"/>
              </a:ext>
            </a:extLst>
          </p:cNvPr>
          <p:cNvSpPr txBox="1"/>
          <p:nvPr/>
        </p:nvSpPr>
        <p:spPr>
          <a:xfrm>
            <a:off x="6597564" y="1470740"/>
            <a:ext cx="342939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HR Policy Assistant v2</a:t>
            </a:r>
          </a:p>
        </p:txBody>
      </p:sp>
      <p:sp>
        <p:nvSpPr>
          <p:cNvPr id="25" name="Oval Callout 24">
            <a:extLst>
              <a:ext uri="{FF2B5EF4-FFF2-40B4-BE49-F238E27FC236}">
                <a16:creationId xmlns:a16="http://schemas.microsoft.com/office/drawing/2014/main" id="{E7F04A45-9098-B65E-1D06-F5CA54F35106}"/>
              </a:ext>
            </a:extLst>
          </p:cNvPr>
          <p:cNvSpPr/>
          <p:nvPr/>
        </p:nvSpPr>
        <p:spPr>
          <a:xfrm>
            <a:off x="1169552" y="2075752"/>
            <a:ext cx="3186272" cy="799924"/>
          </a:xfrm>
          <a:prstGeom prst="wedgeEllipseCallout">
            <a:avLst>
              <a:gd name="adj1" fmla="val -43450"/>
              <a:gd name="adj2" fmla="val 58266"/>
            </a:avLst>
          </a:prstGeom>
          <a:solidFill>
            <a:schemeClr val="accent4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how much vacation do I get per year?</a:t>
            </a:r>
          </a:p>
        </p:txBody>
      </p:sp>
      <p:sp>
        <p:nvSpPr>
          <p:cNvPr id="26" name="Oval Callout 25">
            <a:extLst>
              <a:ext uri="{FF2B5EF4-FFF2-40B4-BE49-F238E27FC236}">
                <a16:creationId xmlns:a16="http://schemas.microsoft.com/office/drawing/2014/main" id="{BEB906D9-536D-419E-4F9B-0DFF6E959A9C}"/>
              </a:ext>
            </a:extLst>
          </p:cNvPr>
          <p:cNvSpPr/>
          <p:nvPr/>
        </p:nvSpPr>
        <p:spPr>
          <a:xfrm>
            <a:off x="1965295" y="2920945"/>
            <a:ext cx="2614800" cy="1052719"/>
          </a:xfrm>
          <a:prstGeom prst="wedgeEllipseCallout">
            <a:avLst>
              <a:gd name="adj1" fmla="val 51356"/>
              <a:gd name="adj2" fmla="val 36482"/>
            </a:avLst>
          </a:prstGeom>
          <a:solidFill>
            <a:schemeClr val="accent4">
              <a:lumMod val="20000"/>
              <a:lumOff val="8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as a full-timer with 3 years tenure, you get 15 days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1B7F83C-B8C9-EF4D-E08D-10D6CDB01FD9}"/>
              </a:ext>
            </a:extLst>
          </p:cNvPr>
          <p:cNvSpPr txBox="1"/>
          <p:nvPr/>
        </p:nvSpPr>
        <p:spPr>
          <a:xfrm>
            <a:off x="5265956" y="3076395"/>
            <a:ext cx="273806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HR Knowledge Base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4F11720-D420-4B5D-D0D0-BBC67D1B0255}"/>
              </a:ext>
            </a:extLst>
          </p:cNvPr>
          <p:cNvSpPr/>
          <p:nvPr/>
        </p:nvSpPr>
        <p:spPr>
          <a:xfrm>
            <a:off x="5394257" y="3526911"/>
            <a:ext cx="2506446" cy="174085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68072B5-D65A-4F62-6B4A-2C186050DFAA}"/>
              </a:ext>
            </a:extLst>
          </p:cNvPr>
          <p:cNvSpPr/>
          <p:nvPr/>
        </p:nvSpPr>
        <p:spPr>
          <a:xfrm>
            <a:off x="5456024" y="3649035"/>
            <a:ext cx="2352467" cy="147081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rtlCol="0" anchor="ctr"/>
          <a:lstStyle/>
          <a:p>
            <a:pPr algn="ctr"/>
            <a:r>
              <a:rPr lang="en-US" sz="2000" u="sng" dirty="0">
                <a:solidFill>
                  <a:schemeClr val="bg1"/>
                </a:solidFill>
              </a:rPr>
              <a:t>Vacation Policy</a:t>
            </a:r>
            <a:endParaRPr lang="en-US" u="sng" dirty="0">
              <a:solidFill>
                <a:schemeClr val="bg1"/>
              </a:solidFill>
            </a:endParaRPr>
          </a:p>
          <a:p>
            <a:pPr algn="ctr"/>
            <a:r>
              <a:rPr lang="en-US" dirty="0">
                <a:solidFill>
                  <a:schemeClr val="bg1"/>
                </a:solidFill>
              </a:rPr>
              <a:t>Contains the entire vacation policy for the company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2C75DB7-11B9-AC6D-7695-30CE50FEB9FE}"/>
              </a:ext>
            </a:extLst>
          </p:cNvPr>
          <p:cNvSpPr txBox="1"/>
          <p:nvPr/>
        </p:nvSpPr>
        <p:spPr>
          <a:xfrm>
            <a:off x="8744278" y="3076395"/>
            <a:ext cx="221763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HR Actions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B0C7E89-0329-DA2B-6EF1-A70536F3679B}"/>
              </a:ext>
            </a:extLst>
          </p:cNvPr>
          <p:cNvSpPr/>
          <p:nvPr/>
        </p:nvSpPr>
        <p:spPr>
          <a:xfrm>
            <a:off x="8452838" y="3526911"/>
            <a:ext cx="2846322" cy="174085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3B2DA1F-A0E7-9E72-934C-B172CEF75622}"/>
              </a:ext>
            </a:extLst>
          </p:cNvPr>
          <p:cNvSpPr/>
          <p:nvPr/>
        </p:nvSpPr>
        <p:spPr>
          <a:xfrm>
            <a:off x="8546504" y="3649035"/>
            <a:ext cx="2676978" cy="147081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rtlCol="0" anchor="ctr"/>
          <a:lstStyle/>
          <a:p>
            <a:pPr algn="ctr"/>
            <a:r>
              <a:rPr lang="en-US" sz="2000" u="sng" dirty="0">
                <a:solidFill>
                  <a:schemeClr val="bg1"/>
                </a:solidFill>
              </a:rPr>
              <a:t>Request Vacation</a:t>
            </a:r>
            <a:endParaRPr lang="en-US" u="sng" dirty="0">
              <a:solidFill>
                <a:schemeClr val="bg1"/>
              </a:solidFill>
            </a:endParaRP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In: </a:t>
            </a:r>
            <a:r>
              <a:rPr lang="en-US" dirty="0">
                <a:solidFill>
                  <a:schemeClr val="bg1"/>
                </a:solidFill>
              </a:rPr>
              <a:t>start date, end date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b="1" dirty="0">
                <a:solidFill>
                  <a:schemeClr val="bg1"/>
                </a:solidFill>
              </a:rPr>
              <a:t>Out: </a:t>
            </a:r>
            <a:r>
              <a:rPr lang="en-US" dirty="0">
                <a:solidFill>
                  <a:schemeClr val="bg1"/>
                </a:solidFill>
              </a:rPr>
              <a:t>approval status,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remaining balance</a:t>
            </a:r>
          </a:p>
        </p:txBody>
      </p:sp>
      <p:sp>
        <p:nvSpPr>
          <p:cNvPr id="14" name="Oval Callout 13">
            <a:extLst>
              <a:ext uri="{FF2B5EF4-FFF2-40B4-BE49-F238E27FC236}">
                <a16:creationId xmlns:a16="http://schemas.microsoft.com/office/drawing/2014/main" id="{5FEC2F6D-6A7A-9DA0-AA92-2DF24BD9EAED}"/>
              </a:ext>
            </a:extLst>
          </p:cNvPr>
          <p:cNvSpPr/>
          <p:nvPr/>
        </p:nvSpPr>
        <p:spPr>
          <a:xfrm>
            <a:off x="1169552" y="4199594"/>
            <a:ext cx="2974967" cy="680661"/>
          </a:xfrm>
          <a:prstGeom prst="wedgeEllipseCallout">
            <a:avLst>
              <a:gd name="adj1" fmla="val -44848"/>
              <a:gd name="adj2" fmla="val -71799"/>
            </a:avLst>
          </a:prstGeom>
          <a:solidFill>
            <a:schemeClr val="accent4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cool. I’d like to take off December 8 to 15</a:t>
            </a:r>
          </a:p>
        </p:txBody>
      </p:sp>
      <p:sp>
        <p:nvSpPr>
          <p:cNvPr id="15" name="Oval Callout 14">
            <a:extLst>
              <a:ext uri="{FF2B5EF4-FFF2-40B4-BE49-F238E27FC236}">
                <a16:creationId xmlns:a16="http://schemas.microsoft.com/office/drawing/2014/main" id="{7F1D5754-A968-C64E-67A4-38E90F7ABA88}"/>
              </a:ext>
            </a:extLst>
          </p:cNvPr>
          <p:cNvSpPr/>
          <p:nvPr/>
        </p:nvSpPr>
        <p:spPr>
          <a:xfrm>
            <a:off x="2154803" y="4901553"/>
            <a:ext cx="2479990" cy="894947"/>
          </a:xfrm>
          <a:prstGeom prst="wedgeEllipseCallout">
            <a:avLst>
              <a:gd name="adj1" fmla="val 47736"/>
              <a:gd name="adj2" fmla="val -47826"/>
            </a:avLst>
          </a:prstGeom>
          <a:solidFill>
            <a:schemeClr val="accent4">
              <a:lumMod val="20000"/>
              <a:lumOff val="8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approved, enjoy. you have 8 more days available</a:t>
            </a:r>
          </a:p>
        </p:txBody>
      </p:sp>
      <p:sp>
        <p:nvSpPr>
          <p:cNvPr id="18" name="Slide Number Placeholder 4">
            <a:extLst>
              <a:ext uri="{FF2B5EF4-FFF2-40B4-BE49-F238E27FC236}">
                <a16:creationId xmlns:a16="http://schemas.microsoft.com/office/drawing/2014/main" id="{5333EC10-273D-4678-8E42-ABA82FC905A8}"/>
              </a:ext>
            </a:extLst>
          </p:cNvPr>
          <p:cNvSpPr txBox="1">
            <a:spLocks/>
          </p:cNvSpPr>
          <p:nvPr/>
        </p:nvSpPr>
        <p:spPr>
          <a:xfrm>
            <a:off x="8929200" y="62895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834CDD4-D76F-4459-B025-0310E913C243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 Display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66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 Display"/>
              <a:ea typeface="+mn-ea"/>
              <a:cs typeface="+mn-cs"/>
            </a:endParaRPr>
          </a:p>
        </p:txBody>
      </p:sp>
      <p:pic>
        <p:nvPicPr>
          <p:cNvPr id="16" name="Graphique 15" descr="Profil femelle avec un remplissage uni">
            <a:extLst>
              <a:ext uri="{FF2B5EF4-FFF2-40B4-BE49-F238E27FC236}">
                <a16:creationId xmlns:a16="http://schemas.microsoft.com/office/drawing/2014/main" id="{6365CFAF-E3D9-5A35-7B5D-F139EF6C5E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92174" y="3019305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452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4" grpId="0"/>
      <p:bldP spid="11" grpId="0" animBg="1"/>
      <p:bldP spid="13" grpId="0" animBg="1"/>
      <p:bldP spid="14" grpId="0" animBg="1"/>
      <p:bldP spid="15" grpId="0" animBg="1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6E88F0-2D5A-5735-2069-4314D1F3BF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lide Number Placeholder 4">
            <a:extLst>
              <a:ext uri="{FF2B5EF4-FFF2-40B4-BE49-F238E27FC236}">
                <a16:creationId xmlns:a16="http://schemas.microsoft.com/office/drawing/2014/main" id="{69AB07C2-20AA-1314-1573-89D4293B3E51}"/>
              </a:ext>
            </a:extLst>
          </p:cNvPr>
          <p:cNvSpPr txBox="1">
            <a:spLocks/>
          </p:cNvSpPr>
          <p:nvPr/>
        </p:nvSpPr>
        <p:spPr>
          <a:xfrm>
            <a:off x="8929200" y="62895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834CDD4-D76F-4459-B025-0310E913C243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 Display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67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 Display"/>
              <a:ea typeface="+mn-ea"/>
              <a:cs typeface="+mn-cs"/>
            </a:endParaRPr>
          </a:p>
        </p:txBody>
      </p:sp>
      <p:grpSp>
        <p:nvGrpSpPr>
          <p:cNvPr id="20" name="Group 2">
            <a:extLst>
              <a:ext uri="{FF2B5EF4-FFF2-40B4-BE49-F238E27FC236}">
                <a16:creationId xmlns:a16="http://schemas.microsoft.com/office/drawing/2014/main" id="{023E4F3B-11A1-3278-AC7F-9024C828CCB5}"/>
              </a:ext>
            </a:extLst>
          </p:cNvPr>
          <p:cNvGrpSpPr/>
          <p:nvPr/>
        </p:nvGrpSpPr>
        <p:grpSpPr>
          <a:xfrm>
            <a:off x="1627758" y="2732336"/>
            <a:ext cx="1109517" cy="955888"/>
            <a:chOff x="5610344" y="1866942"/>
            <a:chExt cx="735662" cy="570615"/>
          </a:xfrm>
        </p:grpSpPr>
        <p:grpSp>
          <p:nvGrpSpPr>
            <p:cNvPr id="21" name="Graphic 18">
              <a:extLst>
                <a:ext uri="{FF2B5EF4-FFF2-40B4-BE49-F238E27FC236}">
                  <a16:creationId xmlns:a16="http://schemas.microsoft.com/office/drawing/2014/main" id="{C174BA36-B794-BF08-B00D-35D4931AD960}"/>
                </a:ext>
              </a:extLst>
            </p:cNvPr>
            <p:cNvGrpSpPr/>
            <p:nvPr/>
          </p:nvGrpSpPr>
          <p:grpSpPr>
            <a:xfrm>
              <a:off x="5672963" y="1866942"/>
              <a:ext cx="496385" cy="570615"/>
              <a:chOff x="6215194" y="1890080"/>
              <a:chExt cx="496385" cy="570615"/>
            </a:xfrm>
            <a:noFill/>
          </p:grpSpPr>
          <p:sp>
            <p:nvSpPr>
              <p:cNvPr id="39" name="Freeform: Shape 260">
                <a:extLst>
                  <a:ext uri="{FF2B5EF4-FFF2-40B4-BE49-F238E27FC236}">
                    <a16:creationId xmlns:a16="http://schemas.microsoft.com/office/drawing/2014/main" id="{F807782B-7B7F-6537-9928-393EC41611E7}"/>
                  </a:ext>
                </a:extLst>
              </p:cNvPr>
              <p:cNvSpPr/>
              <p:nvPr/>
            </p:nvSpPr>
            <p:spPr>
              <a:xfrm>
                <a:off x="6640252" y="1933207"/>
                <a:ext cx="4146" cy="87499"/>
              </a:xfrm>
              <a:custGeom>
                <a:avLst/>
                <a:gdLst>
                  <a:gd name="connsiteX0" fmla="*/ 0 w 4146"/>
                  <a:gd name="connsiteY0" fmla="*/ 87500 h 87499"/>
                  <a:gd name="connsiteX1" fmla="*/ 0 w 4146"/>
                  <a:gd name="connsiteY1" fmla="*/ 0 h 874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146" h="87499">
                    <a:moveTo>
                      <a:pt x="0" y="87500"/>
                    </a:moveTo>
                    <a:lnTo>
                      <a:pt x="0" y="0"/>
                    </a:lnTo>
                  </a:path>
                </a:pathLst>
              </a:custGeom>
              <a:ln w="12700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mazon Ember"/>
                </a:endParaRPr>
              </a:p>
            </p:txBody>
          </p:sp>
          <p:sp>
            <p:nvSpPr>
              <p:cNvPr id="40" name="Freeform: Shape 261">
                <a:extLst>
                  <a:ext uri="{FF2B5EF4-FFF2-40B4-BE49-F238E27FC236}">
                    <a16:creationId xmlns:a16="http://schemas.microsoft.com/office/drawing/2014/main" id="{5EA69400-1054-43EB-662D-3840B94B8D66}"/>
                  </a:ext>
                </a:extLst>
              </p:cNvPr>
              <p:cNvSpPr/>
              <p:nvPr/>
            </p:nvSpPr>
            <p:spPr>
              <a:xfrm>
                <a:off x="6577634" y="2381489"/>
                <a:ext cx="63033" cy="37322"/>
              </a:xfrm>
              <a:custGeom>
                <a:avLst/>
                <a:gdLst>
                  <a:gd name="connsiteX0" fmla="*/ 63033 w 63033"/>
                  <a:gd name="connsiteY0" fmla="*/ 37322 h 37322"/>
                  <a:gd name="connsiteX1" fmla="*/ 0 w 63033"/>
                  <a:gd name="connsiteY1" fmla="*/ 0 h 373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3033" h="37322">
                    <a:moveTo>
                      <a:pt x="63033" y="37322"/>
                    </a:moveTo>
                    <a:lnTo>
                      <a:pt x="0" y="0"/>
                    </a:lnTo>
                  </a:path>
                </a:pathLst>
              </a:custGeom>
              <a:ln w="12700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mazon Ember"/>
                </a:endParaRPr>
              </a:p>
            </p:txBody>
          </p:sp>
          <p:sp>
            <p:nvSpPr>
              <p:cNvPr id="41" name="Freeform: Shape 262">
                <a:extLst>
                  <a:ext uri="{FF2B5EF4-FFF2-40B4-BE49-F238E27FC236}">
                    <a16:creationId xmlns:a16="http://schemas.microsoft.com/office/drawing/2014/main" id="{5E8C04BE-0DED-15AE-4807-303EC9B4584D}"/>
                  </a:ext>
                </a:extLst>
              </p:cNvPr>
              <p:cNvSpPr/>
              <p:nvPr/>
            </p:nvSpPr>
            <p:spPr>
              <a:xfrm>
                <a:off x="6497599" y="2360340"/>
                <a:ext cx="213980" cy="100355"/>
              </a:xfrm>
              <a:custGeom>
                <a:avLst/>
                <a:gdLst>
                  <a:gd name="connsiteX0" fmla="*/ 213981 w 213980"/>
                  <a:gd name="connsiteY0" fmla="*/ 0 h 100355"/>
                  <a:gd name="connsiteX1" fmla="*/ 213981 w 213980"/>
                  <a:gd name="connsiteY1" fmla="*/ 17002 h 100355"/>
                  <a:gd name="connsiteX2" fmla="*/ 71327 w 213980"/>
                  <a:gd name="connsiteY2" fmla="*/ 100355 h 100355"/>
                  <a:gd name="connsiteX3" fmla="*/ 0 w 213980"/>
                  <a:gd name="connsiteY3" fmla="*/ 62204 h 100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13980" h="100355">
                    <a:moveTo>
                      <a:pt x="213981" y="0"/>
                    </a:moveTo>
                    <a:lnTo>
                      <a:pt x="213981" y="17002"/>
                    </a:lnTo>
                    <a:lnTo>
                      <a:pt x="71327" y="100355"/>
                    </a:lnTo>
                    <a:lnTo>
                      <a:pt x="0" y="62204"/>
                    </a:lnTo>
                  </a:path>
                </a:pathLst>
              </a:custGeom>
              <a:noFill/>
              <a:ln w="12700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mazon Ember"/>
                </a:endParaRPr>
              </a:p>
            </p:txBody>
          </p:sp>
          <p:sp>
            <p:nvSpPr>
              <p:cNvPr id="42" name="Freeform: Shape 263">
                <a:extLst>
                  <a:ext uri="{FF2B5EF4-FFF2-40B4-BE49-F238E27FC236}">
                    <a16:creationId xmlns:a16="http://schemas.microsoft.com/office/drawing/2014/main" id="{C5CCD7C3-A1D5-479C-5B27-E1B21DDA8C3F}"/>
                  </a:ext>
                </a:extLst>
              </p:cNvPr>
              <p:cNvSpPr/>
              <p:nvPr/>
            </p:nvSpPr>
            <p:spPr>
              <a:xfrm>
                <a:off x="6497599" y="1890080"/>
                <a:ext cx="213980" cy="129383"/>
              </a:xfrm>
              <a:custGeom>
                <a:avLst/>
                <a:gdLst>
                  <a:gd name="connsiteX0" fmla="*/ 0 w 213980"/>
                  <a:gd name="connsiteY0" fmla="*/ 47275 h 129383"/>
                  <a:gd name="connsiteX1" fmla="*/ 71327 w 213980"/>
                  <a:gd name="connsiteY1" fmla="*/ 0 h 129383"/>
                  <a:gd name="connsiteX2" fmla="*/ 213981 w 213980"/>
                  <a:gd name="connsiteY2" fmla="*/ 82938 h 129383"/>
                  <a:gd name="connsiteX3" fmla="*/ 213981 w 213980"/>
                  <a:gd name="connsiteY3" fmla="*/ 129384 h 129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13980" h="129383">
                    <a:moveTo>
                      <a:pt x="0" y="47275"/>
                    </a:moveTo>
                    <a:lnTo>
                      <a:pt x="71327" y="0"/>
                    </a:lnTo>
                    <a:lnTo>
                      <a:pt x="213981" y="82938"/>
                    </a:lnTo>
                    <a:lnTo>
                      <a:pt x="213981" y="129384"/>
                    </a:lnTo>
                  </a:path>
                </a:pathLst>
              </a:custGeom>
              <a:noFill/>
              <a:ln w="12700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mazon Ember"/>
                </a:endParaRPr>
              </a:p>
            </p:txBody>
          </p:sp>
          <p:sp>
            <p:nvSpPr>
              <p:cNvPr id="43" name="Freeform: Shape 264">
                <a:extLst>
                  <a:ext uri="{FF2B5EF4-FFF2-40B4-BE49-F238E27FC236}">
                    <a16:creationId xmlns:a16="http://schemas.microsoft.com/office/drawing/2014/main" id="{7BB0B5EC-0863-9534-B79F-160DE256C7AF}"/>
                  </a:ext>
                </a:extLst>
              </p:cNvPr>
              <p:cNvSpPr/>
              <p:nvPr/>
            </p:nvSpPr>
            <p:spPr>
              <a:xfrm>
                <a:off x="6286521" y="2068397"/>
                <a:ext cx="71326" cy="35663"/>
              </a:xfrm>
              <a:custGeom>
                <a:avLst/>
                <a:gdLst>
                  <a:gd name="connsiteX0" fmla="*/ 71327 w 71326"/>
                  <a:gd name="connsiteY0" fmla="*/ 35663 h 35663"/>
                  <a:gd name="connsiteX1" fmla="*/ 0 w 71326"/>
                  <a:gd name="connsiteY1" fmla="*/ 0 h 35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71326" h="35663">
                    <a:moveTo>
                      <a:pt x="71327" y="35663"/>
                    </a:moveTo>
                    <a:lnTo>
                      <a:pt x="0" y="0"/>
                    </a:lnTo>
                  </a:path>
                </a:pathLst>
              </a:custGeom>
              <a:ln w="12700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mazon Ember"/>
                </a:endParaRPr>
              </a:p>
            </p:txBody>
          </p:sp>
          <p:sp>
            <p:nvSpPr>
              <p:cNvPr id="44" name="Freeform: Shape 265">
                <a:extLst>
                  <a:ext uri="{FF2B5EF4-FFF2-40B4-BE49-F238E27FC236}">
                    <a16:creationId xmlns:a16="http://schemas.microsoft.com/office/drawing/2014/main" id="{4EDF41A5-3BAF-0276-784F-5F882B0B03B1}"/>
                  </a:ext>
                </a:extLst>
              </p:cNvPr>
              <p:cNvSpPr/>
              <p:nvPr/>
            </p:nvSpPr>
            <p:spPr>
              <a:xfrm>
                <a:off x="6357847" y="1933207"/>
                <a:ext cx="4146" cy="87499"/>
              </a:xfrm>
              <a:custGeom>
                <a:avLst/>
                <a:gdLst>
                  <a:gd name="connsiteX0" fmla="*/ 0 w 4146"/>
                  <a:gd name="connsiteY0" fmla="*/ 87500 h 87499"/>
                  <a:gd name="connsiteX1" fmla="*/ 0 w 4146"/>
                  <a:gd name="connsiteY1" fmla="*/ 0 h 874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146" h="87499">
                    <a:moveTo>
                      <a:pt x="0" y="87500"/>
                    </a:moveTo>
                    <a:lnTo>
                      <a:pt x="0" y="0"/>
                    </a:lnTo>
                  </a:path>
                </a:pathLst>
              </a:custGeom>
              <a:ln w="12700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mazon Ember"/>
                </a:endParaRPr>
              </a:p>
            </p:txBody>
          </p:sp>
          <p:sp>
            <p:nvSpPr>
              <p:cNvPr id="45" name="Freeform: Shape 266">
                <a:extLst>
                  <a:ext uri="{FF2B5EF4-FFF2-40B4-BE49-F238E27FC236}">
                    <a16:creationId xmlns:a16="http://schemas.microsoft.com/office/drawing/2014/main" id="{E596C449-FBB7-8146-E18B-6EB97FB19C4C}"/>
                  </a:ext>
                </a:extLst>
              </p:cNvPr>
              <p:cNvSpPr/>
              <p:nvPr/>
            </p:nvSpPr>
            <p:spPr>
              <a:xfrm>
                <a:off x="6215194" y="2138894"/>
                <a:ext cx="68838" cy="40225"/>
              </a:xfrm>
              <a:custGeom>
                <a:avLst/>
                <a:gdLst>
                  <a:gd name="connsiteX0" fmla="*/ 0 w 68838"/>
                  <a:gd name="connsiteY0" fmla="*/ 40225 h 40225"/>
                  <a:gd name="connsiteX1" fmla="*/ 68839 w 68838"/>
                  <a:gd name="connsiteY1" fmla="*/ 0 h 40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8838" h="40225">
                    <a:moveTo>
                      <a:pt x="0" y="40225"/>
                    </a:moveTo>
                    <a:lnTo>
                      <a:pt x="68839" y="0"/>
                    </a:lnTo>
                  </a:path>
                </a:pathLst>
              </a:custGeom>
              <a:ln w="12700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mazon Ember"/>
                </a:endParaRPr>
              </a:p>
            </p:txBody>
          </p:sp>
          <p:sp>
            <p:nvSpPr>
              <p:cNvPr id="46" name="Freeform: Shape 267">
                <a:extLst>
                  <a:ext uri="{FF2B5EF4-FFF2-40B4-BE49-F238E27FC236}">
                    <a16:creationId xmlns:a16="http://schemas.microsoft.com/office/drawing/2014/main" id="{614208D7-71AC-2DEE-90C7-3643AFC912DB}"/>
                  </a:ext>
                </a:extLst>
              </p:cNvPr>
              <p:cNvSpPr/>
              <p:nvPr/>
            </p:nvSpPr>
            <p:spPr>
              <a:xfrm>
                <a:off x="6356189" y="2381489"/>
                <a:ext cx="64277" cy="38151"/>
              </a:xfrm>
              <a:custGeom>
                <a:avLst/>
                <a:gdLst>
                  <a:gd name="connsiteX0" fmla="*/ 0 w 64277"/>
                  <a:gd name="connsiteY0" fmla="*/ 38152 h 38151"/>
                  <a:gd name="connsiteX1" fmla="*/ 64277 w 64277"/>
                  <a:gd name="connsiteY1" fmla="*/ 0 h 38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4277" h="38151">
                    <a:moveTo>
                      <a:pt x="0" y="38152"/>
                    </a:moveTo>
                    <a:lnTo>
                      <a:pt x="64277" y="0"/>
                    </a:lnTo>
                  </a:path>
                </a:pathLst>
              </a:custGeom>
              <a:ln w="12700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mazon Ember"/>
                </a:endParaRPr>
              </a:p>
            </p:txBody>
          </p:sp>
          <p:sp>
            <p:nvSpPr>
              <p:cNvPr id="47" name="Freeform: Shape 268">
                <a:extLst>
                  <a:ext uri="{FF2B5EF4-FFF2-40B4-BE49-F238E27FC236}">
                    <a16:creationId xmlns:a16="http://schemas.microsoft.com/office/drawing/2014/main" id="{EA9910F3-8EA8-134C-C9EC-26CE0F0B2E3F}"/>
                  </a:ext>
                </a:extLst>
              </p:cNvPr>
              <p:cNvSpPr/>
              <p:nvPr/>
            </p:nvSpPr>
            <p:spPr>
              <a:xfrm>
                <a:off x="6318866" y="2396418"/>
                <a:ext cx="181634" cy="64277"/>
              </a:xfrm>
              <a:custGeom>
                <a:avLst/>
                <a:gdLst>
                  <a:gd name="connsiteX0" fmla="*/ 0 w 181634"/>
                  <a:gd name="connsiteY0" fmla="*/ 0 h 64277"/>
                  <a:gd name="connsiteX1" fmla="*/ 110308 w 181634"/>
                  <a:gd name="connsiteY1" fmla="*/ 64277 h 64277"/>
                  <a:gd name="connsiteX2" fmla="*/ 181635 w 181634"/>
                  <a:gd name="connsiteY2" fmla="*/ 26126 h 642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1634" h="64277">
                    <a:moveTo>
                      <a:pt x="0" y="0"/>
                    </a:moveTo>
                    <a:lnTo>
                      <a:pt x="110308" y="64277"/>
                    </a:lnTo>
                    <a:lnTo>
                      <a:pt x="181635" y="26126"/>
                    </a:lnTo>
                  </a:path>
                </a:pathLst>
              </a:custGeom>
              <a:noFill/>
              <a:ln w="12700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mazon Ember"/>
                </a:endParaRPr>
              </a:p>
            </p:txBody>
          </p:sp>
          <p:sp>
            <p:nvSpPr>
              <p:cNvPr id="48" name="Freeform: Shape 269">
                <a:extLst>
                  <a:ext uri="{FF2B5EF4-FFF2-40B4-BE49-F238E27FC236}">
                    <a16:creationId xmlns:a16="http://schemas.microsoft.com/office/drawing/2014/main" id="{5910CEF4-B6C6-C36C-949C-1AA717F17593}"/>
                  </a:ext>
                </a:extLst>
              </p:cNvPr>
              <p:cNvSpPr/>
              <p:nvPr/>
            </p:nvSpPr>
            <p:spPr>
              <a:xfrm>
                <a:off x="6215194" y="1890080"/>
                <a:ext cx="285307" cy="320971"/>
              </a:xfrm>
              <a:custGeom>
                <a:avLst/>
                <a:gdLst>
                  <a:gd name="connsiteX0" fmla="*/ 285308 w 285307"/>
                  <a:gd name="connsiteY0" fmla="*/ 47275 h 320971"/>
                  <a:gd name="connsiteX1" fmla="*/ 213981 w 285307"/>
                  <a:gd name="connsiteY1" fmla="*/ 0 h 320971"/>
                  <a:gd name="connsiteX2" fmla="*/ 71327 w 285307"/>
                  <a:gd name="connsiteY2" fmla="*/ 82938 h 320971"/>
                  <a:gd name="connsiteX3" fmla="*/ 71327 w 285307"/>
                  <a:gd name="connsiteY3" fmla="*/ 177488 h 320971"/>
                  <a:gd name="connsiteX4" fmla="*/ 0 w 285307"/>
                  <a:gd name="connsiteY4" fmla="*/ 213981 h 320971"/>
                  <a:gd name="connsiteX5" fmla="*/ 0 w 285307"/>
                  <a:gd name="connsiteY5" fmla="*/ 288211 h 320971"/>
                  <a:gd name="connsiteX6" fmla="*/ 0 w 285307"/>
                  <a:gd name="connsiteY6" fmla="*/ 320971 h 3209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85307" h="320971">
                    <a:moveTo>
                      <a:pt x="285308" y="47275"/>
                    </a:moveTo>
                    <a:lnTo>
                      <a:pt x="213981" y="0"/>
                    </a:lnTo>
                    <a:lnTo>
                      <a:pt x="71327" y="82938"/>
                    </a:lnTo>
                    <a:lnTo>
                      <a:pt x="71327" y="177488"/>
                    </a:lnTo>
                    <a:lnTo>
                      <a:pt x="0" y="213981"/>
                    </a:lnTo>
                    <a:lnTo>
                      <a:pt x="0" y="288211"/>
                    </a:lnTo>
                    <a:lnTo>
                      <a:pt x="0" y="320971"/>
                    </a:lnTo>
                  </a:path>
                </a:pathLst>
              </a:custGeom>
              <a:noFill/>
              <a:ln w="12700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mazon Ember"/>
                </a:endParaRPr>
              </a:p>
            </p:txBody>
          </p:sp>
        </p:grpSp>
        <p:grpSp>
          <p:nvGrpSpPr>
            <p:cNvPr id="22" name="Graphic 18">
              <a:extLst>
                <a:ext uri="{FF2B5EF4-FFF2-40B4-BE49-F238E27FC236}">
                  <a16:creationId xmlns:a16="http://schemas.microsoft.com/office/drawing/2014/main" id="{06F1703D-633B-9EE5-691B-AD7F58AFB4BF}"/>
                </a:ext>
              </a:extLst>
            </p:cNvPr>
            <p:cNvGrpSpPr/>
            <p:nvPr/>
          </p:nvGrpSpPr>
          <p:grpSpPr>
            <a:xfrm>
              <a:off x="5872840" y="2023728"/>
              <a:ext cx="252965" cy="298130"/>
              <a:chOff x="6415071" y="2046866"/>
              <a:chExt cx="252965" cy="298130"/>
            </a:xfrm>
            <a:noFill/>
          </p:grpSpPr>
          <p:sp>
            <p:nvSpPr>
              <p:cNvPr id="34" name="Freeform: Shape 255">
                <a:extLst>
                  <a:ext uri="{FF2B5EF4-FFF2-40B4-BE49-F238E27FC236}">
                    <a16:creationId xmlns:a16="http://schemas.microsoft.com/office/drawing/2014/main" id="{A030191C-F73A-7F64-4054-64ECFDF67F15}"/>
                  </a:ext>
                </a:extLst>
              </p:cNvPr>
              <p:cNvSpPr/>
              <p:nvPr/>
            </p:nvSpPr>
            <p:spPr>
              <a:xfrm>
                <a:off x="6480181" y="2195707"/>
                <a:ext cx="187855" cy="4146"/>
              </a:xfrm>
              <a:custGeom>
                <a:avLst/>
                <a:gdLst>
                  <a:gd name="connsiteX0" fmla="*/ 0 w 187855"/>
                  <a:gd name="connsiteY0" fmla="*/ 0 h 4146"/>
                  <a:gd name="connsiteX1" fmla="*/ 187855 w 187855"/>
                  <a:gd name="connsiteY1" fmla="*/ 0 h 41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87855" h="4146">
                    <a:moveTo>
                      <a:pt x="0" y="0"/>
                    </a:moveTo>
                    <a:lnTo>
                      <a:pt x="187855" y="0"/>
                    </a:lnTo>
                  </a:path>
                </a:pathLst>
              </a:custGeom>
              <a:ln w="12700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mazon Ember"/>
                </a:endParaRPr>
              </a:p>
            </p:txBody>
          </p:sp>
          <p:sp>
            <p:nvSpPr>
              <p:cNvPr id="35" name="Freeform: Shape 256">
                <a:extLst>
                  <a:ext uri="{FF2B5EF4-FFF2-40B4-BE49-F238E27FC236}">
                    <a16:creationId xmlns:a16="http://schemas.microsoft.com/office/drawing/2014/main" id="{DDC7B509-053E-72E5-5E26-F869CA9EE161}"/>
                  </a:ext>
                </a:extLst>
              </p:cNvPr>
              <p:cNvSpPr/>
              <p:nvPr/>
            </p:nvSpPr>
            <p:spPr>
              <a:xfrm>
                <a:off x="6480181" y="2073373"/>
                <a:ext cx="93720" cy="245082"/>
              </a:xfrm>
              <a:custGeom>
                <a:avLst/>
                <a:gdLst>
                  <a:gd name="connsiteX0" fmla="*/ 0 w 93720"/>
                  <a:gd name="connsiteY0" fmla="*/ 0 h 245082"/>
                  <a:gd name="connsiteX1" fmla="*/ 93720 w 93720"/>
                  <a:gd name="connsiteY1" fmla="*/ 0 h 245082"/>
                  <a:gd name="connsiteX2" fmla="*/ 93720 w 93720"/>
                  <a:gd name="connsiteY2" fmla="*/ 245083 h 245082"/>
                  <a:gd name="connsiteX3" fmla="*/ 0 w 93720"/>
                  <a:gd name="connsiteY3" fmla="*/ 245083 h 245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3720" h="245082">
                    <a:moveTo>
                      <a:pt x="0" y="0"/>
                    </a:moveTo>
                    <a:lnTo>
                      <a:pt x="93720" y="0"/>
                    </a:lnTo>
                    <a:lnTo>
                      <a:pt x="93720" y="245083"/>
                    </a:lnTo>
                    <a:lnTo>
                      <a:pt x="0" y="245083"/>
                    </a:lnTo>
                  </a:path>
                </a:pathLst>
              </a:custGeom>
              <a:noFill/>
              <a:ln w="12700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mazon Ember"/>
                </a:endParaRPr>
              </a:p>
            </p:txBody>
          </p:sp>
          <p:sp>
            <p:nvSpPr>
              <p:cNvPr id="36" name="Freeform: Shape 257">
                <a:extLst>
                  <a:ext uri="{FF2B5EF4-FFF2-40B4-BE49-F238E27FC236}">
                    <a16:creationId xmlns:a16="http://schemas.microsoft.com/office/drawing/2014/main" id="{660AA429-F50A-1BF9-33D1-E9897FD1A900}"/>
                  </a:ext>
                </a:extLst>
              </p:cNvPr>
              <p:cNvSpPr/>
              <p:nvPr/>
            </p:nvSpPr>
            <p:spPr>
              <a:xfrm rot="5400000">
                <a:off x="6415071" y="2046866"/>
                <a:ext cx="53080" cy="53080"/>
              </a:xfrm>
              <a:custGeom>
                <a:avLst/>
                <a:gdLst>
                  <a:gd name="connsiteX0" fmla="*/ 0 w 53080"/>
                  <a:gd name="connsiteY0" fmla="*/ 0 h 53080"/>
                  <a:gd name="connsiteX1" fmla="*/ 53080 w 53080"/>
                  <a:gd name="connsiteY1" fmla="*/ 0 h 53080"/>
                  <a:gd name="connsiteX2" fmla="*/ 53080 w 53080"/>
                  <a:gd name="connsiteY2" fmla="*/ 53081 h 53080"/>
                  <a:gd name="connsiteX3" fmla="*/ 0 w 53080"/>
                  <a:gd name="connsiteY3" fmla="*/ 53081 h 53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080" h="53080">
                    <a:moveTo>
                      <a:pt x="0" y="0"/>
                    </a:moveTo>
                    <a:lnTo>
                      <a:pt x="53080" y="0"/>
                    </a:lnTo>
                    <a:lnTo>
                      <a:pt x="53080" y="53081"/>
                    </a:lnTo>
                    <a:lnTo>
                      <a:pt x="0" y="53081"/>
                    </a:lnTo>
                    <a:close/>
                  </a:path>
                </a:pathLst>
              </a:custGeom>
              <a:noFill/>
              <a:ln w="12700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mazon Ember"/>
                </a:endParaRPr>
              </a:p>
            </p:txBody>
          </p:sp>
          <p:sp>
            <p:nvSpPr>
              <p:cNvPr id="37" name="Freeform: Shape 258">
                <a:extLst>
                  <a:ext uri="{FF2B5EF4-FFF2-40B4-BE49-F238E27FC236}">
                    <a16:creationId xmlns:a16="http://schemas.microsoft.com/office/drawing/2014/main" id="{405D0697-803F-D70E-F900-CF945CFCDF1C}"/>
                  </a:ext>
                </a:extLst>
              </p:cNvPr>
              <p:cNvSpPr/>
              <p:nvPr/>
            </p:nvSpPr>
            <p:spPr>
              <a:xfrm>
                <a:off x="6415490" y="2161702"/>
                <a:ext cx="52665" cy="68424"/>
              </a:xfrm>
              <a:custGeom>
                <a:avLst/>
                <a:gdLst>
                  <a:gd name="connsiteX0" fmla="*/ 0 w 52665"/>
                  <a:gd name="connsiteY0" fmla="*/ 68424 h 68424"/>
                  <a:gd name="connsiteX1" fmla="*/ 0 w 52665"/>
                  <a:gd name="connsiteY1" fmla="*/ 0 h 68424"/>
                  <a:gd name="connsiteX2" fmla="*/ 52666 w 52665"/>
                  <a:gd name="connsiteY2" fmla="*/ 34005 h 684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2665" h="68424">
                    <a:moveTo>
                      <a:pt x="0" y="68424"/>
                    </a:moveTo>
                    <a:lnTo>
                      <a:pt x="0" y="0"/>
                    </a:lnTo>
                    <a:lnTo>
                      <a:pt x="52666" y="34005"/>
                    </a:lnTo>
                    <a:close/>
                  </a:path>
                </a:pathLst>
              </a:custGeom>
              <a:noFill/>
              <a:ln w="12700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mazon Ember"/>
                </a:endParaRPr>
              </a:p>
            </p:txBody>
          </p:sp>
          <p:sp>
            <p:nvSpPr>
              <p:cNvPr id="38" name="Freeform: Shape 259">
                <a:extLst>
                  <a:ext uri="{FF2B5EF4-FFF2-40B4-BE49-F238E27FC236}">
                    <a16:creationId xmlns:a16="http://schemas.microsoft.com/office/drawing/2014/main" id="{3C2C9C96-66E4-3938-AC6C-E4934EE0A54C}"/>
                  </a:ext>
                </a:extLst>
              </p:cNvPr>
              <p:cNvSpPr/>
              <p:nvPr/>
            </p:nvSpPr>
            <p:spPr>
              <a:xfrm>
                <a:off x="6415490" y="2292330"/>
                <a:ext cx="52665" cy="52665"/>
              </a:xfrm>
              <a:custGeom>
                <a:avLst/>
                <a:gdLst>
                  <a:gd name="connsiteX0" fmla="*/ 0 w 52665"/>
                  <a:gd name="connsiteY0" fmla="*/ 30272 h 52665"/>
                  <a:gd name="connsiteX1" fmla="*/ 0 w 52665"/>
                  <a:gd name="connsiteY1" fmla="*/ 22393 h 52665"/>
                  <a:gd name="connsiteX2" fmla="*/ 22393 w 52665"/>
                  <a:gd name="connsiteY2" fmla="*/ 0 h 52665"/>
                  <a:gd name="connsiteX3" fmla="*/ 30272 w 52665"/>
                  <a:gd name="connsiteY3" fmla="*/ 0 h 52665"/>
                  <a:gd name="connsiteX4" fmla="*/ 52666 w 52665"/>
                  <a:gd name="connsiteY4" fmla="*/ 22393 h 52665"/>
                  <a:gd name="connsiteX5" fmla="*/ 52666 w 52665"/>
                  <a:gd name="connsiteY5" fmla="*/ 30272 h 52665"/>
                  <a:gd name="connsiteX6" fmla="*/ 30272 w 52665"/>
                  <a:gd name="connsiteY6" fmla="*/ 52666 h 52665"/>
                  <a:gd name="connsiteX7" fmla="*/ 22393 w 52665"/>
                  <a:gd name="connsiteY7" fmla="*/ 52666 h 52665"/>
                  <a:gd name="connsiteX8" fmla="*/ 0 w 52665"/>
                  <a:gd name="connsiteY8" fmla="*/ 30272 h 526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2665" h="52665">
                    <a:moveTo>
                      <a:pt x="0" y="30272"/>
                    </a:moveTo>
                    <a:lnTo>
                      <a:pt x="0" y="22393"/>
                    </a:lnTo>
                    <a:cubicBezTo>
                      <a:pt x="0" y="9953"/>
                      <a:pt x="9953" y="0"/>
                      <a:pt x="22393" y="0"/>
                    </a:cubicBezTo>
                    <a:lnTo>
                      <a:pt x="30272" y="0"/>
                    </a:lnTo>
                    <a:cubicBezTo>
                      <a:pt x="42713" y="0"/>
                      <a:pt x="52666" y="9953"/>
                      <a:pt x="52666" y="22393"/>
                    </a:cubicBezTo>
                    <a:lnTo>
                      <a:pt x="52666" y="30272"/>
                    </a:lnTo>
                    <a:cubicBezTo>
                      <a:pt x="52666" y="42713"/>
                      <a:pt x="42713" y="52666"/>
                      <a:pt x="30272" y="52666"/>
                    </a:cubicBezTo>
                    <a:lnTo>
                      <a:pt x="22393" y="52666"/>
                    </a:lnTo>
                    <a:cubicBezTo>
                      <a:pt x="9953" y="52666"/>
                      <a:pt x="0" y="42713"/>
                      <a:pt x="0" y="30272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mazon Ember"/>
                </a:endParaRPr>
              </a:p>
            </p:txBody>
          </p:sp>
        </p:grpSp>
        <p:grpSp>
          <p:nvGrpSpPr>
            <p:cNvPr id="23" name="Graphic 18">
              <a:extLst>
                <a:ext uri="{FF2B5EF4-FFF2-40B4-BE49-F238E27FC236}">
                  <a16:creationId xmlns:a16="http://schemas.microsoft.com/office/drawing/2014/main" id="{664ED814-E074-A363-ECA9-73BFB569DEDE}"/>
                </a:ext>
              </a:extLst>
            </p:cNvPr>
            <p:cNvGrpSpPr/>
            <p:nvPr/>
          </p:nvGrpSpPr>
          <p:grpSpPr>
            <a:xfrm>
              <a:off x="6154419" y="2027842"/>
              <a:ext cx="191587" cy="274940"/>
              <a:chOff x="6696650" y="2050980"/>
              <a:chExt cx="191587" cy="274940"/>
            </a:xfrm>
            <a:noFill/>
          </p:grpSpPr>
          <p:sp>
            <p:nvSpPr>
              <p:cNvPr id="27" name="Freeform: Shape 248">
                <a:extLst>
                  <a:ext uri="{FF2B5EF4-FFF2-40B4-BE49-F238E27FC236}">
                    <a16:creationId xmlns:a16="http://schemas.microsoft.com/office/drawing/2014/main" id="{A17C7564-E239-D2B7-61C5-BCF8711B8D94}"/>
                  </a:ext>
                </a:extLst>
              </p:cNvPr>
              <p:cNvSpPr/>
              <p:nvPr/>
            </p:nvSpPr>
            <p:spPr>
              <a:xfrm>
                <a:off x="6696650" y="2050980"/>
                <a:ext cx="191587" cy="274940"/>
              </a:xfrm>
              <a:custGeom>
                <a:avLst/>
                <a:gdLst>
                  <a:gd name="connsiteX0" fmla="*/ 0 w 191587"/>
                  <a:gd name="connsiteY0" fmla="*/ 266232 h 274940"/>
                  <a:gd name="connsiteX1" fmla="*/ 0 w 191587"/>
                  <a:gd name="connsiteY1" fmla="*/ 8709 h 274940"/>
                  <a:gd name="connsiteX2" fmla="*/ 8709 w 191587"/>
                  <a:gd name="connsiteY2" fmla="*/ 0 h 274940"/>
                  <a:gd name="connsiteX3" fmla="*/ 127725 w 191587"/>
                  <a:gd name="connsiteY3" fmla="*/ 0 h 274940"/>
                  <a:gd name="connsiteX4" fmla="*/ 191587 w 191587"/>
                  <a:gd name="connsiteY4" fmla="*/ 63862 h 274940"/>
                  <a:gd name="connsiteX5" fmla="*/ 191587 w 191587"/>
                  <a:gd name="connsiteY5" fmla="*/ 266232 h 274940"/>
                  <a:gd name="connsiteX6" fmla="*/ 182879 w 191587"/>
                  <a:gd name="connsiteY6" fmla="*/ 274940 h 274940"/>
                  <a:gd name="connsiteX7" fmla="*/ 8709 w 191587"/>
                  <a:gd name="connsiteY7" fmla="*/ 274940 h 274940"/>
                  <a:gd name="connsiteX8" fmla="*/ 0 w 191587"/>
                  <a:gd name="connsiteY8" fmla="*/ 266232 h 274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1587" h="274940">
                    <a:moveTo>
                      <a:pt x="0" y="266232"/>
                    </a:moveTo>
                    <a:lnTo>
                      <a:pt x="0" y="8709"/>
                    </a:lnTo>
                    <a:cubicBezTo>
                      <a:pt x="0" y="3732"/>
                      <a:pt x="3732" y="0"/>
                      <a:pt x="8709" y="0"/>
                    </a:cubicBezTo>
                    <a:lnTo>
                      <a:pt x="127725" y="0"/>
                    </a:lnTo>
                    <a:lnTo>
                      <a:pt x="191587" y="63862"/>
                    </a:lnTo>
                    <a:lnTo>
                      <a:pt x="191587" y="266232"/>
                    </a:lnTo>
                    <a:cubicBezTo>
                      <a:pt x="191587" y="271208"/>
                      <a:pt x="187855" y="274940"/>
                      <a:pt x="182879" y="274940"/>
                    </a:cubicBezTo>
                    <a:lnTo>
                      <a:pt x="8709" y="274940"/>
                    </a:lnTo>
                    <a:cubicBezTo>
                      <a:pt x="3732" y="274940"/>
                      <a:pt x="0" y="271208"/>
                      <a:pt x="0" y="266232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mazon Ember"/>
                </a:endParaRPr>
              </a:p>
            </p:txBody>
          </p:sp>
          <p:sp>
            <p:nvSpPr>
              <p:cNvPr id="28" name="Freeform: Shape 249">
                <a:extLst>
                  <a:ext uri="{FF2B5EF4-FFF2-40B4-BE49-F238E27FC236}">
                    <a16:creationId xmlns:a16="http://schemas.microsoft.com/office/drawing/2014/main" id="{7376CDA8-C856-32D6-8AEB-89E8EBD75261}"/>
                  </a:ext>
                </a:extLst>
              </p:cNvPr>
              <p:cNvSpPr/>
              <p:nvPr/>
            </p:nvSpPr>
            <p:spPr>
              <a:xfrm>
                <a:off x="6823961" y="2050980"/>
                <a:ext cx="64277" cy="63862"/>
              </a:xfrm>
              <a:custGeom>
                <a:avLst/>
                <a:gdLst>
                  <a:gd name="connsiteX0" fmla="*/ 0 w 64277"/>
                  <a:gd name="connsiteY0" fmla="*/ 63862 h 63862"/>
                  <a:gd name="connsiteX1" fmla="*/ 64277 w 64277"/>
                  <a:gd name="connsiteY1" fmla="*/ 63862 h 63862"/>
                  <a:gd name="connsiteX2" fmla="*/ 0 w 64277"/>
                  <a:gd name="connsiteY2" fmla="*/ 0 h 63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64277" h="63862">
                    <a:moveTo>
                      <a:pt x="0" y="63862"/>
                    </a:moveTo>
                    <a:lnTo>
                      <a:pt x="64277" y="63862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mazon Ember"/>
                </a:endParaRPr>
              </a:p>
            </p:txBody>
          </p:sp>
          <p:sp>
            <p:nvSpPr>
              <p:cNvPr id="29" name="Freeform: Shape 250">
                <a:extLst>
                  <a:ext uri="{FF2B5EF4-FFF2-40B4-BE49-F238E27FC236}">
                    <a16:creationId xmlns:a16="http://schemas.microsoft.com/office/drawing/2014/main" id="{3EA2A2C8-FDD8-C961-437E-CE610B6C561B}"/>
                  </a:ext>
                </a:extLst>
              </p:cNvPr>
              <p:cNvSpPr/>
              <p:nvPr/>
            </p:nvSpPr>
            <p:spPr>
              <a:xfrm>
                <a:off x="6724849" y="2166679"/>
                <a:ext cx="135189" cy="4146"/>
              </a:xfrm>
              <a:custGeom>
                <a:avLst/>
                <a:gdLst>
                  <a:gd name="connsiteX0" fmla="*/ 0 w 135189"/>
                  <a:gd name="connsiteY0" fmla="*/ 0 h 4146"/>
                  <a:gd name="connsiteX1" fmla="*/ 135189 w 135189"/>
                  <a:gd name="connsiteY1" fmla="*/ 0 h 41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35189" h="4146">
                    <a:moveTo>
                      <a:pt x="0" y="0"/>
                    </a:moveTo>
                    <a:lnTo>
                      <a:pt x="135189" y="0"/>
                    </a:lnTo>
                  </a:path>
                </a:pathLst>
              </a:custGeom>
              <a:ln w="12700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mazon Ember"/>
                </a:endParaRPr>
              </a:p>
            </p:txBody>
          </p:sp>
          <p:sp>
            <p:nvSpPr>
              <p:cNvPr id="30" name="Freeform: Shape 251">
                <a:extLst>
                  <a:ext uri="{FF2B5EF4-FFF2-40B4-BE49-F238E27FC236}">
                    <a16:creationId xmlns:a16="http://schemas.microsoft.com/office/drawing/2014/main" id="{D52FFE68-709B-473C-03D9-9A08C5E9AF5D}"/>
                  </a:ext>
                </a:extLst>
              </p:cNvPr>
              <p:cNvSpPr/>
              <p:nvPr/>
            </p:nvSpPr>
            <p:spPr>
              <a:xfrm>
                <a:off x="6724849" y="2204001"/>
                <a:ext cx="135189" cy="4146"/>
              </a:xfrm>
              <a:custGeom>
                <a:avLst/>
                <a:gdLst>
                  <a:gd name="connsiteX0" fmla="*/ 0 w 135189"/>
                  <a:gd name="connsiteY0" fmla="*/ 0 h 4146"/>
                  <a:gd name="connsiteX1" fmla="*/ 135189 w 135189"/>
                  <a:gd name="connsiteY1" fmla="*/ 0 h 41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35189" h="4146">
                    <a:moveTo>
                      <a:pt x="0" y="0"/>
                    </a:moveTo>
                    <a:lnTo>
                      <a:pt x="135189" y="0"/>
                    </a:lnTo>
                  </a:path>
                </a:pathLst>
              </a:custGeom>
              <a:ln w="12700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mazon Ember"/>
                </a:endParaRPr>
              </a:p>
            </p:txBody>
          </p:sp>
          <p:sp>
            <p:nvSpPr>
              <p:cNvPr id="31" name="Freeform: Shape 252">
                <a:extLst>
                  <a:ext uri="{FF2B5EF4-FFF2-40B4-BE49-F238E27FC236}">
                    <a16:creationId xmlns:a16="http://schemas.microsoft.com/office/drawing/2014/main" id="{2DB2F479-9C0E-E402-E820-EBB6F9B2201C}"/>
                  </a:ext>
                </a:extLst>
              </p:cNvPr>
              <p:cNvSpPr/>
              <p:nvPr/>
            </p:nvSpPr>
            <p:spPr>
              <a:xfrm>
                <a:off x="6724849" y="2241323"/>
                <a:ext cx="135189" cy="4146"/>
              </a:xfrm>
              <a:custGeom>
                <a:avLst/>
                <a:gdLst>
                  <a:gd name="connsiteX0" fmla="*/ 0 w 135189"/>
                  <a:gd name="connsiteY0" fmla="*/ 0 h 4146"/>
                  <a:gd name="connsiteX1" fmla="*/ 135189 w 135189"/>
                  <a:gd name="connsiteY1" fmla="*/ 0 h 41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35189" h="4146">
                    <a:moveTo>
                      <a:pt x="0" y="0"/>
                    </a:moveTo>
                    <a:lnTo>
                      <a:pt x="135189" y="0"/>
                    </a:lnTo>
                  </a:path>
                </a:pathLst>
              </a:custGeom>
              <a:ln w="12700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mazon Ember"/>
                </a:endParaRPr>
              </a:p>
            </p:txBody>
          </p:sp>
          <p:sp>
            <p:nvSpPr>
              <p:cNvPr id="32" name="Freeform: Shape 253">
                <a:extLst>
                  <a:ext uri="{FF2B5EF4-FFF2-40B4-BE49-F238E27FC236}">
                    <a16:creationId xmlns:a16="http://schemas.microsoft.com/office/drawing/2014/main" id="{40DE64C0-DF89-D1A5-7D5A-733577EBD417}"/>
                  </a:ext>
                </a:extLst>
              </p:cNvPr>
              <p:cNvSpPr/>
              <p:nvPr/>
            </p:nvSpPr>
            <p:spPr>
              <a:xfrm>
                <a:off x="6724849" y="2279060"/>
                <a:ext cx="135189" cy="4146"/>
              </a:xfrm>
              <a:custGeom>
                <a:avLst/>
                <a:gdLst>
                  <a:gd name="connsiteX0" fmla="*/ 0 w 135189"/>
                  <a:gd name="connsiteY0" fmla="*/ 0 h 4146"/>
                  <a:gd name="connsiteX1" fmla="*/ 135189 w 135189"/>
                  <a:gd name="connsiteY1" fmla="*/ 0 h 41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35189" h="4146">
                    <a:moveTo>
                      <a:pt x="0" y="0"/>
                    </a:moveTo>
                    <a:lnTo>
                      <a:pt x="135189" y="0"/>
                    </a:lnTo>
                  </a:path>
                </a:pathLst>
              </a:custGeom>
              <a:ln w="12700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mazon Ember"/>
                </a:endParaRPr>
              </a:p>
            </p:txBody>
          </p:sp>
          <p:sp>
            <p:nvSpPr>
              <p:cNvPr id="33" name="Freeform: Shape 254">
                <a:extLst>
                  <a:ext uri="{FF2B5EF4-FFF2-40B4-BE49-F238E27FC236}">
                    <a16:creationId xmlns:a16="http://schemas.microsoft.com/office/drawing/2014/main" id="{15C00464-EE35-1889-3B23-296A0B2B50C9}"/>
                  </a:ext>
                </a:extLst>
              </p:cNvPr>
              <p:cNvSpPr/>
              <p:nvPr/>
            </p:nvSpPr>
            <p:spPr>
              <a:xfrm>
                <a:off x="6724849" y="2128942"/>
                <a:ext cx="76303" cy="4146"/>
              </a:xfrm>
              <a:custGeom>
                <a:avLst/>
                <a:gdLst>
                  <a:gd name="connsiteX0" fmla="*/ 0 w 76303"/>
                  <a:gd name="connsiteY0" fmla="*/ 0 h 4146"/>
                  <a:gd name="connsiteX1" fmla="*/ 76303 w 76303"/>
                  <a:gd name="connsiteY1" fmla="*/ 0 h 41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76303" h="4146">
                    <a:moveTo>
                      <a:pt x="0" y="0"/>
                    </a:moveTo>
                    <a:lnTo>
                      <a:pt x="76303" y="0"/>
                    </a:lnTo>
                  </a:path>
                </a:pathLst>
              </a:custGeom>
              <a:ln w="12700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mazon Ember"/>
                </a:endParaRPr>
              </a:p>
            </p:txBody>
          </p:sp>
        </p:grpSp>
        <p:sp>
          <p:nvSpPr>
            <p:cNvPr id="24" name="Freeform: Shape 247">
              <a:extLst>
                <a:ext uri="{FF2B5EF4-FFF2-40B4-BE49-F238E27FC236}">
                  <a16:creationId xmlns:a16="http://schemas.microsoft.com/office/drawing/2014/main" id="{CFEC8A52-1F37-F078-5BDE-AC85D0C5670C}"/>
                </a:ext>
              </a:extLst>
            </p:cNvPr>
            <p:cNvSpPr/>
            <p:nvPr/>
          </p:nvSpPr>
          <p:spPr>
            <a:xfrm>
              <a:off x="5610344" y="2221088"/>
              <a:ext cx="179561" cy="161314"/>
            </a:xfrm>
            <a:custGeom>
              <a:avLst/>
              <a:gdLst>
                <a:gd name="connsiteX0" fmla="*/ 95794 w 179561"/>
                <a:gd name="connsiteY0" fmla="*/ 99111 h 161314"/>
                <a:gd name="connsiteX1" fmla="*/ 29028 w 179561"/>
                <a:gd name="connsiteY1" fmla="*/ 154680 h 161314"/>
                <a:gd name="connsiteX2" fmla="*/ 0 w 179561"/>
                <a:gd name="connsiteY2" fmla="*/ 119846 h 161314"/>
                <a:gd name="connsiteX3" fmla="*/ 66765 w 179561"/>
                <a:gd name="connsiteY3" fmla="*/ 64277 h 161314"/>
                <a:gd name="connsiteX4" fmla="*/ 8294 w 179561"/>
                <a:gd name="connsiteY4" fmla="*/ 38981 h 161314"/>
                <a:gd name="connsiteX5" fmla="*/ 179561 w 179561"/>
                <a:gd name="connsiteY5" fmla="*/ 0 h 161314"/>
                <a:gd name="connsiteX6" fmla="*/ 109893 w 179561"/>
                <a:gd name="connsiteY6" fmla="*/ 161315 h 161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561" h="161314">
                  <a:moveTo>
                    <a:pt x="95794" y="99111"/>
                  </a:moveTo>
                  <a:lnTo>
                    <a:pt x="29028" y="154680"/>
                  </a:lnTo>
                  <a:lnTo>
                    <a:pt x="0" y="119846"/>
                  </a:lnTo>
                  <a:lnTo>
                    <a:pt x="66765" y="64277"/>
                  </a:lnTo>
                  <a:lnTo>
                    <a:pt x="8294" y="38981"/>
                  </a:lnTo>
                  <a:lnTo>
                    <a:pt x="179561" y="0"/>
                  </a:lnTo>
                  <a:lnTo>
                    <a:pt x="109893" y="161315"/>
                  </a:lnTo>
                  <a:close/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mazon Ember"/>
              </a:endParaRPr>
            </a:p>
          </p:txBody>
        </p:sp>
      </p:grpSp>
      <p:sp>
        <p:nvSpPr>
          <p:cNvPr id="49" name="TextBox 29">
            <a:extLst>
              <a:ext uri="{FF2B5EF4-FFF2-40B4-BE49-F238E27FC236}">
                <a16:creationId xmlns:a16="http://schemas.microsoft.com/office/drawing/2014/main" id="{F132BABC-A445-6460-4630-3156E0C0411B}"/>
              </a:ext>
            </a:extLst>
          </p:cNvPr>
          <p:cNvSpPr txBox="1"/>
          <p:nvPr/>
        </p:nvSpPr>
        <p:spPr>
          <a:xfrm>
            <a:off x="1496477" y="3847228"/>
            <a:ext cx="1321724" cy="58477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1600" dirty="0">
                <a:solidFill>
                  <a:schemeClr val="accent5">
                    <a:lumMod val="75000"/>
                  </a:schemeClr>
                </a:solidFill>
              </a:rPr>
              <a:t>HR Time Off Agent</a:t>
            </a:r>
          </a:p>
        </p:txBody>
      </p:sp>
      <p:sp>
        <p:nvSpPr>
          <p:cNvPr id="50" name="TextBox 31">
            <a:extLst>
              <a:ext uri="{FF2B5EF4-FFF2-40B4-BE49-F238E27FC236}">
                <a16:creationId xmlns:a16="http://schemas.microsoft.com/office/drawing/2014/main" id="{1847285F-524D-FBC8-F7B3-A04F837CE873}"/>
              </a:ext>
            </a:extLst>
          </p:cNvPr>
          <p:cNvSpPr txBox="1"/>
          <p:nvPr/>
        </p:nvSpPr>
        <p:spPr>
          <a:xfrm>
            <a:off x="4997900" y="2838049"/>
            <a:ext cx="2348343" cy="33855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1600" dirty="0">
                <a:solidFill>
                  <a:schemeClr val="accent5">
                    <a:lumMod val="75000"/>
                  </a:schemeClr>
                </a:solidFill>
              </a:rPr>
              <a:t>Vacation Actions</a:t>
            </a:r>
          </a:p>
        </p:txBody>
      </p:sp>
      <p:sp>
        <p:nvSpPr>
          <p:cNvPr id="51" name="TextBox 33">
            <a:extLst>
              <a:ext uri="{FF2B5EF4-FFF2-40B4-BE49-F238E27FC236}">
                <a16:creationId xmlns:a16="http://schemas.microsoft.com/office/drawing/2014/main" id="{3368EBBB-BA29-ED90-745F-4D59F24DA4FE}"/>
              </a:ext>
            </a:extLst>
          </p:cNvPr>
          <p:cNvSpPr txBox="1"/>
          <p:nvPr/>
        </p:nvSpPr>
        <p:spPr>
          <a:xfrm>
            <a:off x="4722988" y="4457326"/>
            <a:ext cx="2844596" cy="33855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1600" dirty="0">
                <a:solidFill>
                  <a:schemeClr val="accent5">
                    <a:lumMod val="75000"/>
                  </a:schemeClr>
                </a:solidFill>
              </a:rPr>
              <a:t>Leave of absence Actions</a:t>
            </a:r>
          </a:p>
        </p:txBody>
      </p:sp>
      <p:cxnSp>
        <p:nvCxnSpPr>
          <p:cNvPr id="52" name="Straight Arrow Connector 39">
            <a:extLst>
              <a:ext uri="{FF2B5EF4-FFF2-40B4-BE49-F238E27FC236}">
                <a16:creationId xmlns:a16="http://schemas.microsoft.com/office/drawing/2014/main" id="{A77DB056-7F8F-A271-F19C-F90A79E49AB2}"/>
              </a:ext>
            </a:extLst>
          </p:cNvPr>
          <p:cNvCxnSpPr>
            <a:cxnSpLocks/>
          </p:cNvCxnSpPr>
          <p:nvPr/>
        </p:nvCxnSpPr>
        <p:spPr>
          <a:xfrm flipV="1">
            <a:off x="3338311" y="3634371"/>
            <a:ext cx="2119271" cy="6604"/>
          </a:xfrm>
          <a:prstGeom prst="straightConnector1">
            <a:avLst/>
          </a:prstGeom>
          <a:ln w="28575" cap="rnd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40">
            <a:extLst>
              <a:ext uri="{FF2B5EF4-FFF2-40B4-BE49-F238E27FC236}">
                <a16:creationId xmlns:a16="http://schemas.microsoft.com/office/drawing/2014/main" id="{4043D3BE-1FE6-2920-B6C2-48D86063D1AE}"/>
              </a:ext>
            </a:extLst>
          </p:cNvPr>
          <p:cNvSpPr txBox="1"/>
          <p:nvPr/>
        </p:nvSpPr>
        <p:spPr>
          <a:xfrm>
            <a:off x="3194869" y="3214015"/>
            <a:ext cx="2322702" cy="33855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1600" dirty="0"/>
              <a:t>get-Vacation-Balance</a:t>
            </a:r>
          </a:p>
        </p:txBody>
      </p:sp>
      <p:cxnSp>
        <p:nvCxnSpPr>
          <p:cNvPr id="54" name="Straight Arrow Connector 47">
            <a:extLst>
              <a:ext uri="{FF2B5EF4-FFF2-40B4-BE49-F238E27FC236}">
                <a16:creationId xmlns:a16="http://schemas.microsoft.com/office/drawing/2014/main" id="{4A7ACEE2-B368-F8B6-48D6-F1B4139F28CD}"/>
              </a:ext>
            </a:extLst>
          </p:cNvPr>
          <p:cNvCxnSpPr>
            <a:cxnSpLocks/>
          </p:cNvCxnSpPr>
          <p:nvPr/>
        </p:nvCxnSpPr>
        <p:spPr>
          <a:xfrm>
            <a:off x="3345685" y="4551066"/>
            <a:ext cx="1990962" cy="808700"/>
          </a:xfrm>
          <a:prstGeom prst="straightConnector1">
            <a:avLst/>
          </a:prstGeom>
          <a:ln w="28575" cap="rnd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48">
            <a:extLst>
              <a:ext uri="{FF2B5EF4-FFF2-40B4-BE49-F238E27FC236}">
                <a16:creationId xmlns:a16="http://schemas.microsoft.com/office/drawing/2014/main" id="{77DDEAAB-FDAE-3AEE-7441-6493A63F119D}"/>
              </a:ext>
            </a:extLst>
          </p:cNvPr>
          <p:cNvSpPr txBox="1"/>
          <p:nvPr/>
        </p:nvSpPr>
        <p:spPr>
          <a:xfrm rot="1274150">
            <a:off x="3098975" y="4446099"/>
            <a:ext cx="2206389" cy="33855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1600" dirty="0"/>
              <a:t>request-LOA</a:t>
            </a:r>
          </a:p>
        </p:txBody>
      </p:sp>
      <p:sp>
        <p:nvSpPr>
          <p:cNvPr id="57" name="TextBox 52">
            <a:extLst>
              <a:ext uri="{FF2B5EF4-FFF2-40B4-BE49-F238E27FC236}">
                <a16:creationId xmlns:a16="http://schemas.microsoft.com/office/drawing/2014/main" id="{FCA1AA8A-5CD0-006E-252E-E6EFFE03617A}"/>
              </a:ext>
            </a:extLst>
          </p:cNvPr>
          <p:cNvSpPr txBox="1"/>
          <p:nvPr/>
        </p:nvSpPr>
        <p:spPr>
          <a:xfrm>
            <a:off x="8091309" y="3990977"/>
            <a:ext cx="1321724" cy="52322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1400" dirty="0"/>
              <a:t>Vacation microservice</a:t>
            </a:r>
          </a:p>
        </p:txBody>
      </p:sp>
      <p:pic>
        <p:nvPicPr>
          <p:cNvPr id="58" name="Picture 58">
            <a:extLst>
              <a:ext uri="{FF2B5EF4-FFF2-40B4-BE49-F238E27FC236}">
                <a16:creationId xmlns:a16="http://schemas.microsoft.com/office/drawing/2014/main" id="{ECDE255C-6B2D-A12F-9F3D-5BD0B204AA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658667" y="2905350"/>
            <a:ext cx="1249583" cy="1249583"/>
          </a:xfrm>
          <a:prstGeom prst="rect">
            <a:avLst/>
          </a:prstGeom>
        </p:spPr>
      </p:pic>
      <p:sp>
        <p:nvSpPr>
          <p:cNvPr id="59" name="TextBox 59">
            <a:extLst>
              <a:ext uri="{FF2B5EF4-FFF2-40B4-BE49-F238E27FC236}">
                <a16:creationId xmlns:a16="http://schemas.microsoft.com/office/drawing/2014/main" id="{6C521D5E-5DB3-856D-476A-E8323AEA0DF5}"/>
              </a:ext>
            </a:extLst>
          </p:cNvPr>
          <p:cNvSpPr txBox="1"/>
          <p:nvPr/>
        </p:nvSpPr>
        <p:spPr>
          <a:xfrm>
            <a:off x="9675186" y="3990977"/>
            <a:ext cx="1321724" cy="52322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1400" dirty="0"/>
              <a:t>Vacation database</a:t>
            </a:r>
          </a:p>
        </p:txBody>
      </p:sp>
      <p:cxnSp>
        <p:nvCxnSpPr>
          <p:cNvPr id="60" name="Straight Arrow Connector 60">
            <a:extLst>
              <a:ext uri="{FF2B5EF4-FFF2-40B4-BE49-F238E27FC236}">
                <a16:creationId xmlns:a16="http://schemas.microsoft.com/office/drawing/2014/main" id="{84ABDC37-0271-F3CB-5556-D6A1CA2FF6DD}"/>
              </a:ext>
            </a:extLst>
          </p:cNvPr>
          <p:cNvCxnSpPr>
            <a:cxnSpLocks/>
          </p:cNvCxnSpPr>
          <p:nvPr/>
        </p:nvCxnSpPr>
        <p:spPr>
          <a:xfrm>
            <a:off x="9208453" y="3406706"/>
            <a:ext cx="592247" cy="0"/>
          </a:xfrm>
          <a:prstGeom prst="straightConnector1">
            <a:avLst/>
          </a:prstGeom>
          <a:ln w="28575" cap="rnd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1">
            <a:extLst>
              <a:ext uri="{FF2B5EF4-FFF2-40B4-BE49-F238E27FC236}">
                <a16:creationId xmlns:a16="http://schemas.microsoft.com/office/drawing/2014/main" id="{F024F771-8344-91A5-BEB0-139998A0FA64}"/>
              </a:ext>
            </a:extLst>
          </p:cNvPr>
          <p:cNvCxnSpPr>
            <a:cxnSpLocks/>
          </p:cNvCxnSpPr>
          <p:nvPr/>
        </p:nvCxnSpPr>
        <p:spPr>
          <a:xfrm flipH="1">
            <a:off x="9168502" y="3649288"/>
            <a:ext cx="598947" cy="0"/>
          </a:xfrm>
          <a:prstGeom prst="straightConnector1">
            <a:avLst/>
          </a:prstGeom>
          <a:ln w="28575" cap="rnd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6">
            <a:extLst>
              <a:ext uri="{FF2B5EF4-FFF2-40B4-BE49-F238E27FC236}">
                <a16:creationId xmlns:a16="http://schemas.microsoft.com/office/drawing/2014/main" id="{39003257-AF7F-7336-712A-30533488C614}"/>
              </a:ext>
            </a:extLst>
          </p:cNvPr>
          <p:cNvCxnSpPr>
            <a:cxnSpLocks/>
          </p:cNvCxnSpPr>
          <p:nvPr/>
        </p:nvCxnSpPr>
        <p:spPr>
          <a:xfrm>
            <a:off x="7673370" y="3400102"/>
            <a:ext cx="592247" cy="0"/>
          </a:xfrm>
          <a:prstGeom prst="straightConnector1">
            <a:avLst/>
          </a:prstGeom>
          <a:ln w="28575" cap="rnd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7">
            <a:extLst>
              <a:ext uri="{FF2B5EF4-FFF2-40B4-BE49-F238E27FC236}">
                <a16:creationId xmlns:a16="http://schemas.microsoft.com/office/drawing/2014/main" id="{F484F5A6-990C-A501-BD37-5030F4E6540B}"/>
              </a:ext>
            </a:extLst>
          </p:cNvPr>
          <p:cNvCxnSpPr>
            <a:cxnSpLocks/>
          </p:cNvCxnSpPr>
          <p:nvPr/>
        </p:nvCxnSpPr>
        <p:spPr>
          <a:xfrm flipH="1">
            <a:off x="7633419" y="3642684"/>
            <a:ext cx="598947" cy="0"/>
          </a:xfrm>
          <a:prstGeom prst="straightConnector1">
            <a:avLst/>
          </a:prstGeom>
          <a:ln w="28575" cap="rnd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4" name="Picture 68">
            <a:extLst>
              <a:ext uri="{FF2B5EF4-FFF2-40B4-BE49-F238E27FC236}">
                <a16:creationId xmlns:a16="http://schemas.microsoft.com/office/drawing/2014/main" id="{DA6C45BB-82EA-60ED-BF1E-0373EF06FB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859438" y="4631833"/>
            <a:ext cx="1211332" cy="1211332"/>
          </a:xfrm>
          <a:prstGeom prst="rect">
            <a:avLst/>
          </a:prstGeom>
        </p:spPr>
      </p:pic>
      <p:sp>
        <p:nvSpPr>
          <p:cNvPr id="65" name="TextBox 69">
            <a:extLst>
              <a:ext uri="{FF2B5EF4-FFF2-40B4-BE49-F238E27FC236}">
                <a16:creationId xmlns:a16="http://schemas.microsoft.com/office/drawing/2014/main" id="{67FACB42-9CFE-7BC5-FB23-43DE46840A40}"/>
              </a:ext>
            </a:extLst>
          </p:cNvPr>
          <p:cNvSpPr txBox="1"/>
          <p:nvPr/>
        </p:nvSpPr>
        <p:spPr>
          <a:xfrm>
            <a:off x="8608847" y="5639453"/>
            <a:ext cx="1890128" cy="52322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1400" dirty="0"/>
              <a:t>Leave of absence (LOA) database</a:t>
            </a:r>
          </a:p>
        </p:txBody>
      </p:sp>
      <p:cxnSp>
        <p:nvCxnSpPr>
          <p:cNvPr id="66" name="Straight Arrow Connector 70">
            <a:extLst>
              <a:ext uri="{FF2B5EF4-FFF2-40B4-BE49-F238E27FC236}">
                <a16:creationId xmlns:a16="http://schemas.microsoft.com/office/drawing/2014/main" id="{BEFEDD29-6BD9-E140-798E-B7DB5E36B9DD}"/>
              </a:ext>
            </a:extLst>
          </p:cNvPr>
          <p:cNvCxnSpPr>
            <a:cxnSpLocks/>
          </p:cNvCxnSpPr>
          <p:nvPr/>
        </p:nvCxnSpPr>
        <p:spPr>
          <a:xfrm flipV="1">
            <a:off x="7691410" y="5095038"/>
            <a:ext cx="1211332" cy="10022"/>
          </a:xfrm>
          <a:prstGeom prst="straightConnector1">
            <a:avLst/>
          </a:prstGeom>
          <a:ln w="28575" cap="rnd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71">
            <a:extLst>
              <a:ext uri="{FF2B5EF4-FFF2-40B4-BE49-F238E27FC236}">
                <a16:creationId xmlns:a16="http://schemas.microsoft.com/office/drawing/2014/main" id="{374E5156-B78F-8316-3D0C-1644093A2E22}"/>
              </a:ext>
            </a:extLst>
          </p:cNvPr>
          <p:cNvCxnSpPr>
            <a:cxnSpLocks/>
          </p:cNvCxnSpPr>
          <p:nvPr/>
        </p:nvCxnSpPr>
        <p:spPr>
          <a:xfrm flipH="1">
            <a:off x="7651459" y="5347642"/>
            <a:ext cx="1222615" cy="0"/>
          </a:xfrm>
          <a:prstGeom prst="straightConnector1">
            <a:avLst/>
          </a:prstGeom>
          <a:ln w="28575" cap="rnd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77">
            <a:extLst>
              <a:ext uri="{FF2B5EF4-FFF2-40B4-BE49-F238E27FC236}">
                <a16:creationId xmlns:a16="http://schemas.microsoft.com/office/drawing/2014/main" id="{1F766C6E-7340-0AAF-77A7-25D75DEBA86D}"/>
              </a:ext>
            </a:extLst>
          </p:cNvPr>
          <p:cNvSpPr txBox="1"/>
          <p:nvPr/>
        </p:nvSpPr>
        <p:spPr>
          <a:xfrm>
            <a:off x="5022115" y="1162703"/>
            <a:ext cx="2348343" cy="33855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1600" dirty="0">
                <a:solidFill>
                  <a:schemeClr val="accent5">
                    <a:lumMod val="75000"/>
                  </a:schemeClr>
                </a:solidFill>
              </a:rPr>
              <a:t>HR Knowledge Base</a:t>
            </a:r>
          </a:p>
        </p:txBody>
      </p:sp>
      <p:cxnSp>
        <p:nvCxnSpPr>
          <p:cNvPr id="69" name="Straight Arrow Connector 126">
            <a:extLst>
              <a:ext uri="{FF2B5EF4-FFF2-40B4-BE49-F238E27FC236}">
                <a16:creationId xmlns:a16="http://schemas.microsoft.com/office/drawing/2014/main" id="{374F3926-B3AE-750F-F947-D8861C3467DF}"/>
              </a:ext>
            </a:extLst>
          </p:cNvPr>
          <p:cNvCxnSpPr>
            <a:cxnSpLocks/>
          </p:cNvCxnSpPr>
          <p:nvPr/>
        </p:nvCxnSpPr>
        <p:spPr>
          <a:xfrm flipV="1">
            <a:off x="3321685" y="2155226"/>
            <a:ext cx="2119271" cy="444673"/>
          </a:xfrm>
          <a:prstGeom prst="straightConnector1">
            <a:avLst/>
          </a:prstGeom>
          <a:ln w="28575" cap="rnd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127">
            <a:extLst>
              <a:ext uri="{FF2B5EF4-FFF2-40B4-BE49-F238E27FC236}">
                <a16:creationId xmlns:a16="http://schemas.microsoft.com/office/drawing/2014/main" id="{C93CBA5C-B28E-86E4-EEEE-731DE164F13F}"/>
              </a:ext>
            </a:extLst>
          </p:cNvPr>
          <p:cNvSpPr txBox="1"/>
          <p:nvPr/>
        </p:nvSpPr>
        <p:spPr>
          <a:xfrm rot="20883966">
            <a:off x="3081104" y="1995442"/>
            <a:ext cx="2322702" cy="33855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1600" dirty="0"/>
              <a:t>search-HR-policy</a:t>
            </a:r>
          </a:p>
        </p:txBody>
      </p:sp>
      <p:sp>
        <p:nvSpPr>
          <p:cNvPr id="72" name="TextBox 132">
            <a:extLst>
              <a:ext uri="{FF2B5EF4-FFF2-40B4-BE49-F238E27FC236}">
                <a16:creationId xmlns:a16="http://schemas.microsoft.com/office/drawing/2014/main" id="{6BA33A05-FAC1-2E11-56E9-563833CC9B39}"/>
              </a:ext>
            </a:extLst>
          </p:cNvPr>
          <p:cNvSpPr txBox="1"/>
          <p:nvPr/>
        </p:nvSpPr>
        <p:spPr>
          <a:xfrm>
            <a:off x="8692316" y="2451668"/>
            <a:ext cx="1545575" cy="30777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1400" dirty="0"/>
              <a:t>HR Policy docs</a:t>
            </a:r>
          </a:p>
        </p:txBody>
      </p:sp>
      <p:sp>
        <p:nvSpPr>
          <p:cNvPr id="73" name="TextBox 157">
            <a:extLst>
              <a:ext uri="{FF2B5EF4-FFF2-40B4-BE49-F238E27FC236}">
                <a16:creationId xmlns:a16="http://schemas.microsoft.com/office/drawing/2014/main" id="{38303BAD-3EC1-B144-E997-C7D7B1549C30}"/>
              </a:ext>
            </a:extLst>
          </p:cNvPr>
          <p:cNvSpPr txBox="1"/>
          <p:nvPr/>
        </p:nvSpPr>
        <p:spPr>
          <a:xfrm>
            <a:off x="8330404" y="1094284"/>
            <a:ext cx="2348343" cy="33855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1600" dirty="0">
                <a:solidFill>
                  <a:schemeClr val="accent5">
                    <a:lumMod val="75000"/>
                  </a:schemeClr>
                </a:solidFill>
              </a:rPr>
              <a:t>Existing resources</a:t>
            </a:r>
          </a:p>
        </p:txBody>
      </p:sp>
      <p:grpSp>
        <p:nvGrpSpPr>
          <p:cNvPr id="74" name="Graphic 1959">
            <a:extLst>
              <a:ext uri="{FF2B5EF4-FFF2-40B4-BE49-F238E27FC236}">
                <a16:creationId xmlns:a16="http://schemas.microsoft.com/office/drawing/2014/main" id="{B32C4576-056A-9609-CF6B-6996F4F0B3C0}"/>
              </a:ext>
            </a:extLst>
          </p:cNvPr>
          <p:cNvGrpSpPr/>
          <p:nvPr/>
        </p:nvGrpSpPr>
        <p:grpSpPr>
          <a:xfrm>
            <a:off x="5751379" y="1548210"/>
            <a:ext cx="885814" cy="953781"/>
            <a:chOff x="2106490" y="758377"/>
            <a:chExt cx="471991" cy="577656"/>
          </a:xfrm>
          <a:noFill/>
        </p:grpSpPr>
        <p:grpSp>
          <p:nvGrpSpPr>
            <p:cNvPr id="75" name="Graphic 1959">
              <a:extLst>
                <a:ext uri="{FF2B5EF4-FFF2-40B4-BE49-F238E27FC236}">
                  <a16:creationId xmlns:a16="http://schemas.microsoft.com/office/drawing/2014/main" id="{F66CDFF5-9A83-BBE1-2AFD-A9D60471D0AE}"/>
                </a:ext>
              </a:extLst>
            </p:cNvPr>
            <p:cNvGrpSpPr/>
            <p:nvPr/>
          </p:nvGrpSpPr>
          <p:grpSpPr>
            <a:xfrm>
              <a:off x="2176187" y="758377"/>
              <a:ext cx="332597" cy="234289"/>
              <a:chOff x="2176187" y="758377"/>
              <a:chExt cx="332597" cy="234289"/>
            </a:xfrm>
            <a:noFill/>
          </p:grpSpPr>
          <p:sp>
            <p:nvSpPr>
              <p:cNvPr id="88" name="Freeform: Shape 63">
                <a:extLst>
                  <a:ext uri="{FF2B5EF4-FFF2-40B4-BE49-F238E27FC236}">
                    <a16:creationId xmlns:a16="http://schemas.microsoft.com/office/drawing/2014/main" id="{83D4A9E2-6E24-5903-9AD5-C233A8F0986D}"/>
                  </a:ext>
                </a:extLst>
              </p:cNvPr>
              <p:cNvSpPr/>
              <p:nvPr/>
            </p:nvSpPr>
            <p:spPr>
              <a:xfrm>
                <a:off x="2342486" y="758377"/>
                <a:ext cx="166298" cy="181723"/>
              </a:xfrm>
              <a:custGeom>
                <a:avLst/>
                <a:gdLst>
                  <a:gd name="connsiteX0" fmla="*/ 41584 w 166298"/>
                  <a:gd name="connsiteY0" fmla="*/ 138577 h 181723"/>
                  <a:gd name="connsiteX1" fmla="*/ 0 w 166298"/>
                  <a:gd name="connsiteY1" fmla="*/ 110890 h 181723"/>
                  <a:gd name="connsiteX2" fmla="*/ 0 w 166298"/>
                  <a:gd name="connsiteY2" fmla="*/ 27722 h 181723"/>
                  <a:gd name="connsiteX3" fmla="*/ 41584 w 166298"/>
                  <a:gd name="connsiteY3" fmla="*/ 0 h 181723"/>
                  <a:gd name="connsiteX4" fmla="*/ 124715 w 166298"/>
                  <a:gd name="connsiteY4" fmla="*/ 49687 h 181723"/>
                  <a:gd name="connsiteX5" fmla="*/ 124715 w 166298"/>
                  <a:gd name="connsiteY5" fmla="*/ 103604 h 181723"/>
                  <a:gd name="connsiteX6" fmla="*/ 166299 w 166298"/>
                  <a:gd name="connsiteY6" fmla="*/ 127203 h 181723"/>
                  <a:gd name="connsiteX7" fmla="*/ 166299 w 166298"/>
                  <a:gd name="connsiteY7" fmla="*/ 168112 h 181723"/>
                  <a:gd name="connsiteX8" fmla="*/ 166299 w 166298"/>
                  <a:gd name="connsiteY8" fmla="*/ 181724 h 181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66298" h="181723">
                    <a:moveTo>
                      <a:pt x="41584" y="138577"/>
                    </a:moveTo>
                    <a:lnTo>
                      <a:pt x="0" y="110890"/>
                    </a:lnTo>
                    <a:lnTo>
                      <a:pt x="0" y="27722"/>
                    </a:lnTo>
                    <a:lnTo>
                      <a:pt x="41584" y="0"/>
                    </a:lnTo>
                    <a:lnTo>
                      <a:pt x="124715" y="49687"/>
                    </a:lnTo>
                    <a:lnTo>
                      <a:pt x="124715" y="103604"/>
                    </a:lnTo>
                    <a:lnTo>
                      <a:pt x="166299" y="127203"/>
                    </a:lnTo>
                    <a:lnTo>
                      <a:pt x="166299" y="168112"/>
                    </a:lnTo>
                    <a:lnTo>
                      <a:pt x="166299" y="181724"/>
                    </a:lnTo>
                  </a:path>
                </a:pathLst>
              </a:custGeom>
              <a:noFill/>
              <a:ln w="12700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" name="Freeform: Shape 64">
                <a:extLst>
                  <a:ext uri="{FF2B5EF4-FFF2-40B4-BE49-F238E27FC236}">
                    <a16:creationId xmlns:a16="http://schemas.microsoft.com/office/drawing/2014/main" id="{11AE5691-8B1A-1269-A0E9-817C777A6DDB}"/>
                  </a:ext>
                </a:extLst>
              </p:cNvPr>
              <p:cNvSpPr/>
              <p:nvPr/>
            </p:nvSpPr>
            <p:spPr>
              <a:xfrm>
                <a:off x="2259318" y="820753"/>
                <a:ext cx="41583" cy="105736"/>
              </a:xfrm>
              <a:custGeom>
                <a:avLst/>
                <a:gdLst>
                  <a:gd name="connsiteX0" fmla="*/ 0 w 41583"/>
                  <a:gd name="connsiteY0" fmla="*/ 105736 h 105736"/>
                  <a:gd name="connsiteX1" fmla="*/ 0 w 41583"/>
                  <a:gd name="connsiteY1" fmla="*/ 62340 h 105736"/>
                  <a:gd name="connsiteX2" fmla="*/ 41584 w 41583"/>
                  <a:gd name="connsiteY2" fmla="*/ 41584 h 105736"/>
                  <a:gd name="connsiteX3" fmla="*/ 41584 w 41583"/>
                  <a:gd name="connsiteY3" fmla="*/ 0 h 1057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1583" h="105736">
                    <a:moveTo>
                      <a:pt x="0" y="105736"/>
                    </a:moveTo>
                    <a:lnTo>
                      <a:pt x="0" y="62340"/>
                    </a:lnTo>
                    <a:lnTo>
                      <a:pt x="41584" y="41584"/>
                    </a:lnTo>
                    <a:lnTo>
                      <a:pt x="41584" y="0"/>
                    </a:lnTo>
                  </a:path>
                </a:pathLst>
              </a:custGeom>
              <a:noFill/>
              <a:ln w="12700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65">
                <a:extLst>
                  <a:ext uri="{FF2B5EF4-FFF2-40B4-BE49-F238E27FC236}">
                    <a16:creationId xmlns:a16="http://schemas.microsoft.com/office/drawing/2014/main" id="{79058C51-BABE-0FB4-1AE4-5C8A5AA64680}"/>
                  </a:ext>
                </a:extLst>
              </p:cNvPr>
              <p:cNvSpPr/>
              <p:nvPr/>
            </p:nvSpPr>
            <p:spPr>
              <a:xfrm>
                <a:off x="2217735" y="862336"/>
                <a:ext cx="41583" cy="20756"/>
              </a:xfrm>
              <a:custGeom>
                <a:avLst/>
                <a:gdLst>
                  <a:gd name="connsiteX0" fmla="*/ 41584 w 41583"/>
                  <a:gd name="connsiteY0" fmla="*/ 20756 h 20756"/>
                  <a:gd name="connsiteX1" fmla="*/ 0 w 41583"/>
                  <a:gd name="connsiteY1" fmla="*/ 0 h 207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1583" h="20756">
                    <a:moveTo>
                      <a:pt x="41584" y="20756"/>
                    </a:moveTo>
                    <a:lnTo>
                      <a:pt x="0" y="0"/>
                    </a:lnTo>
                  </a:path>
                </a:pathLst>
              </a:custGeom>
              <a:ln w="12700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" name="Freeform: Shape 66">
                <a:extLst>
                  <a:ext uri="{FF2B5EF4-FFF2-40B4-BE49-F238E27FC236}">
                    <a16:creationId xmlns:a16="http://schemas.microsoft.com/office/drawing/2014/main" id="{18E2D3F2-2988-09CD-E581-8CB2547785CE}"/>
                  </a:ext>
                </a:extLst>
              </p:cNvPr>
              <p:cNvSpPr/>
              <p:nvPr/>
            </p:nvSpPr>
            <p:spPr>
              <a:xfrm>
                <a:off x="2259318" y="783541"/>
                <a:ext cx="3554" cy="51073"/>
              </a:xfrm>
              <a:custGeom>
                <a:avLst/>
                <a:gdLst>
                  <a:gd name="connsiteX0" fmla="*/ 0 w 3554"/>
                  <a:gd name="connsiteY0" fmla="*/ 51073 h 51073"/>
                  <a:gd name="connsiteX1" fmla="*/ 0 w 3554"/>
                  <a:gd name="connsiteY1" fmla="*/ 0 h 510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554" h="51073">
                    <a:moveTo>
                      <a:pt x="0" y="51073"/>
                    </a:moveTo>
                    <a:lnTo>
                      <a:pt x="0" y="0"/>
                    </a:lnTo>
                  </a:path>
                </a:pathLst>
              </a:custGeom>
              <a:ln w="12700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" name="Freeform: Shape 67">
                <a:extLst>
                  <a:ext uri="{FF2B5EF4-FFF2-40B4-BE49-F238E27FC236}">
                    <a16:creationId xmlns:a16="http://schemas.microsoft.com/office/drawing/2014/main" id="{579B2259-79BD-DB3B-5EC3-F3C6C2217360}"/>
                  </a:ext>
                </a:extLst>
              </p:cNvPr>
              <p:cNvSpPr/>
              <p:nvPr/>
            </p:nvSpPr>
            <p:spPr>
              <a:xfrm>
                <a:off x="2176187" y="903351"/>
                <a:ext cx="40019" cy="23564"/>
              </a:xfrm>
              <a:custGeom>
                <a:avLst/>
                <a:gdLst>
                  <a:gd name="connsiteX0" fmla="*/ 0 w 40019"/>
                  <a:gd name="connsiteY0" fmla="*/ 23564 h 23564"/>
                  <a:gd name="connsiteX1" fmla="*/ 40020 w 40019"/>
                  <a:gd name="connsiteY1" fmla="*/ 0 h 235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0019" h="23564">
                    <a:moveTo>
                      <a:pt x="0" y="23564"/>
                    </a:moveTo>
                    <a:lnTo>
                      <a:pt x="40020" y="0"/>
                    </a:lnTo>
                  </a:path>
                </a:pathLst>
              </a:custGeom>
              <a:ln w="12700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" name="Freeform: Shape 68">
                <a:extLst>
                  <a:ext uri="{FF2B5EF4-FFF2-40B4-BE49-F238E27FC236}">
                    <a16:creationId xmlns:a16="http://schemas.microsoft.com/office/drawing/2014/main" id="{7B2C7DEC-E76D-D4C1-B396-C06168610C98}"/>
                  </a:ext>
                </a:extLst>
              </p:cNvPr>
              <p:cNvSpPr/>
              <p:nvPr/>
            </p:nvSpPr>
            <p:spPr>
              <a:xfrm>
                <a:off x="2217735" y="924676"/>
                <a:ext cx="41583" cy="27722"/>
              </a:xfrm>
              <a:custGeom>
                <a:avLst/>
                <a:gdLst>
                  <a:gd name="connsiteX0" fmla="*/ 0 w 41583"/>
                  <a:gd name="connsiteY0" fmla="*/ 27722 h 27722"/>
                  <a:gd name="connsiteX1" fmla="*/ 41584 w 41583"/>
                  <a:gd name="connsiteY1" fmla="*/ 0 h 27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1583" h="27722">
                    <a:moveTo>
                      <a:pt x="0" y="27722"/>
                    </a:moveTo>
                    <a:lnTo>
                      <a:pt x="41584" y="0"/>
                    </a:lnTo>
                  </a:path>
                </a:pathLst>
              </a:custGeom>
              <a:ln w="12700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94" name="Freeform: Shape 69">
                <a:extLst>
                  <a:ext uri="{FF2B5EF4-FFF2-40B4-BE49-F238E27FC236}">
                    <a16:creationId xmlns:a16="http://schemas.microsoft.com/office/drawing/2014/main" id="{60CB8E1D-F244-A172-E275-D172E1D0D235}"/>
                  </a:ext>
                </a:extLst>
              </p:cNvPr>
              <p:cNvSpPr/>
              <p:nvPr/>
            </p:nvSpPr>
            <p:spPr>
              <a:xfrm>
                <a:off x="2176187" y="758377"/>
                <a:ext cx="166298" cy="184922"/>
              </a:xfrm>
              <a:custGeom>
                <a:avLst/>
                <a:gdLst>
                  <a:gd name="connsiteX0" fmla="*/ 166299 w 166298"/>
                  <a:gd name="connsiteY0" fmla="*/ 27722 h 184922"/>
                  <a:gd name="connsiteX1" fmla="*/ 124715 w 166298"/>
                  <a:gd name="connsiteY1" fmla="*/ 0 h 184922"/>
                  <a:gd name="connsiteX2" fmla="*/ 41548 w 166298"/>
                  <a:gd name="connsiteY2" fmla="*/ 48514 h 184922"/>
                  <a:gd name="connsiteX3" fmla="*/ 41548 w 166298"/>
                  <a:gd name="connsiteY3" fmla="*/ 103604 h 184922"/>
                  <a:gd name="connsiteX4" fmla="*/ 0 w 166298"/>
                  <a:gd name="connsiteY4" fmla="*/ 124715 h 184922"/>
                  <a:gd name="connsiteX5" fmla="*/ 0 w 166298"/>
                  <a:gd name="connsiteY5" fmla="*/ 168112 h 184922"/>
                  <a:gd name="connsiteX6" fmla="*/ 0 w 166298"/>
                  <a:gd name="connsiteY6" fmla="*/ 184923 h 1849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6298" h="184922">
                    <a:moveTo>
                      <a:pt x="166299" y="27722"/>
                    </a:moveTo>
                    <a:lnTo>
                      <a:pt x="124715" y="0"/>
                    </a:lnTo>
                    <a:lnTo>
                      <a:pt x="41548" y="48514"/>
                    </a:lnTo>
                    <a:lnTo>
                      <a:pt x="41548" y="103604"/>
                    </a:lnTo>
                    <a:lnTo>
                      <a:pt x="0" y="124715"/>
                    </a:lnTo>
                    <a:lnTo>
                      <a:pt x="0" y="168112"/>
                    </a:lnTo>
                    <a:lnTo>
                      <a:pt x="0" y="184923"/>
                    </a:lnTo>
                  </a:path>
                </a:pathLst>
              </a:custGeom>
              <a:noFill/>
              <a:ln w="12700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" name="Freeform: Shape 70">
                <a:extLst>
                  <a:ext uri="{FF2B5EF4-FFF2-40B4-BE49-F238E27FC236}">
                    <a16:creationId xmlns:a16="http://schemas.microsoft.com/office/drawing/2014/main" id="{4749D449-0E96-2583-7242-2EE358A22321}"/>
                  </a:ext>
                </a:extLst>
              </p:cNvPr>
              <p:cNvSpPr/>
              <p:nvPr/>
            </p:nvSpPr>
            <p:spPr>
              <a:xfrm>
                <a:off x="2259318" y="924676"/>
                <a:ext cx="83167" cy="56617"/>
              </a:xfrm>
              <a:custGeom>
                <a:avLst/>
                <a:gdLst>
                  <a:gd name="connsiteX0" fmla="*/ 0 w 83167"/>
                  <a:gd name="connsiteY0" fmla="*/ 0 h 56617"/>
                  <a:gd name="connsiteX1" fmla="*/ 41584 w 83167"/>
                  <a:gd name="connsiteY1" fmla="*/ 27722 h 56617"/>
                  <a:gd name="connsiteX2" fmla="*/ 41584 w 83167"/>
                  <a:gd name="connsiteY2" fmla="*/ 56618 h 56617"/>
                  <a:gd name="connsiteX3" fmla="*/ 83167 w 83167"/>
                  <a:gd name="connsiteY3" fmla="*/ 34227 h 566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3167" h="56617">
                    <a:moveTo>
                      <a:pt x="0" y="0"/>
                    </a:moveTo>
                    <a:lnTo>
                      <a:pt x="41584" y="27722"/>
                    </a:lnTo>
                    <a:lnTo>
                      <a:pt x="41584" y="56618"/>
                    </a:lnTo>
                    <a:lnTo>
                      <a:pt x="83167" y="34227"/>
                    </a:lnTo>
                  </a:path>
                </a:pathLst>
              </a:custGeom>
              <a:noFill/>
              <a:ln w="12700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6" name="Freeform: Shape 71">
                <a:extLst>
                  <a:ext uri="{FF2B5EF4-FFF2-40B4-BE49-F238E27FC236}">
                    <a16:creationId xmlns:a16="http://schemas.microsoft.com/office/drawing/2014/main" id="{2EAD9AE8-D94C-DD15-A55E-E05A4EC0C601}"/>
                  </a:ext>
                </a:extLst>
              </p:cNvPr>
              <p:cNvSpPr/>
              <p:nvPr/>
            </p:nvSpPr>
            <p:spPr>
              <a:xfrm>
                <a:off x="2467201" y="945468"/>
                <a:ext cx="15069" cy="7534"/>
              </a:xfrm>
              <a:custGeom>
                <a:avLst/>
                <a:gdLst>
                  <a:gd name="connsiteX0" fmla="*/ 0 w 15069"/>
                  <a:gd name="connsiteY0" fmla="*/ 0 h 7534"/>
                  <a:gd name="connsiteX1" fmla="*/ 15070 w 15069"/>
                  <a:gd name="connsiteY1" fmla="*/ 7535 h 75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5069" h="7534">
                    <a:moveTo>
                      <a:pt x="0" y="0"/>
                    </a:moveTo>
                    <a:lnTo>
                      <a:pt x="15070" y="7535"/>
                    </a:lnTo>
                  </a:path>
                </a:pathLst>
              </a:custGeom>
              <a:ln w="12700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" name="Freeform: Shape 72">
                <a:extLst>
                  <a:ext uri="{FF2B5EF4-FFF2-40B4-BE49-F238E27FC236}">
                    <a16:creationId xmlns:a16="http://schemas.microsoft.com/office/drawing/2014/main" id="{90236A68-31A8-32D4-445A-0030117FD676}"/>
                  </a:ext>
                </a:extLst>
              </p:cNvPr>
              <p:cNvSpPr/>
              <p:nvPr/>
            </p:nvSpPr>
            <p:spPr>
              <a:xfrm>
                <a:off x="2439478" y="834614"/>
                <a:ext cx="27722" cy="3554"/>
              </a:xfrm>
              <a:custGeom>
                <a:avLst/>
                <a:gdLst>
                  <a:gd name="connsiteX0" fmla="*/ 27722 w 27722"/>
                  <a:gd name="connsiteY0" fmla="*/ 0 h 3554"/>
                  <a:gd name="connsiteX1" fmla="*/ 0 w 27722"/>
                  <a:gd name="connsiteY1" fmla="*/ 0 h 35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7722" h="3554">
                    <a:moveTo>
                      <a:pt x="27722" y="0"/>
                    </a:moveTo>
                    <a:lnTo>
                      <a:pt x="0" y="0"/>
                    </a:lnTo>
                  </a:path>
                </a:pathLst>
              </a:custGeom>
              <a:ln w="12700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" name="Freeform: Shape 73">
                <a:extLst>
                  <a:ext uri="{FF2B5EF4-FFF2-40B4-BE49-F238E27FC236}">
                    <a16:creationId xmlns:a16="http://schemas.microsoft.com/office/drawing/2014/main" id="{59073E75-5CE3-2DD3-9314-1090FA9F16F0}"/>
                  </a:ext>
                </a:extLst>
              </p:cNvPr>
              <p:cNvSpPr/>
              <p:nvPr/>
            </p:nvSpPr>
            <p:spPr>
              <a:xfrm>
                <a:off x="2411792" y="820753"/>
                <a:ext cx="27722" cy="27722"/>
              </a:xfrm>
              <a:custGeom>
                <a:avLst/>
                <a:gdLst>
                  <a:gd name="connsiteX0" fmla="*/ 27722 w 27722"/>
                  <a:gd name="connsiteY0" fmla="*/ 13861 h 27722"/>
                  <a:gd name="connsiteX1" fmla="*/ 13861 w 27722"/>
                  <a:gd name="connsiteY1" fmla="*/ 27722 h 27722"/>
                  <a:gd name="connsiteX2" fmla="*/ 0 w 27722"/>
                  <a:gd name="connsiteY2" fmla="*/ 13861 h 27722"/>
                  <a:gd name="connsiteX3" fmla="*/ 13861 w 27722"/>
                  <a:gd name="connsiteY3" fmla="*/ 0 h 27722"/>
                  <a:gd name="connsiteX4" fmla="*/ 27722 w 27722"/>
                  <a:gd name="connsiteY4" fmla="*/ 13861 h 27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722" h="27722">
                    <a:moveTo>
                      <a:pt x="27722" y="13861"/>
                    </a:moveTo>
                    <a:cubicBezTo>
                      <a:pt x="27722" y="21517"/>
                      <a:pt x="21517" y="27722"/>
                      <a:pt x="13861" y="27722"/>
                    </a:cubicBezTo>
                    <a:cubicBezTo>
                      <a:pt x="6206" y="27722"/>
                      <a:pt x="0" y="21517"/>
                      <a:pt x="0" y="13861"/>
                    </a:cubicBezTo>
                    <a:cubicBezTo>
                      <a:pt x="0" y="6206"/>
                      <a:pt x="6206" y="0"/>
                      <a:pt x="13861" y="0"/>
                    </a:cubicBezTo>
                    <a:cubicBezTo>
                      <a:pt x="21517" y="0"/>
                      <a:pt x="27722" y="6206"/>
                      <a:pt x="27722" y="13861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" name="Freeform: Shape 74">
                <a:extLst>
                  <a:ext uri="{FF2B5EF4-FFF2-40B4-BE49-F238E27FC236}">
                    <a16:creationId xmlns:a16="http://schemas.microsoft.com/office/drawing/2014/main" id="{77D1D01C-C237-B069-53C0-CC7C9A5B7BC8}"/>
                  </a:ext>
                </a:extLst>
              </p:cNvPr>
              <p:cNvSpPr/>
              <p:nvPr/>
            </p:nvSpPr>
            <p:spPr>
              <a:xfrm>
                <a:off x="2439478" y="924676"/>
                <a:ext cx="27722" cy="27722"/>
              </a:xfrm>
              <a:custGeom>
                <a:avLst/>
                <a:gdLst>
                  <a:gd name="connsiteX0" fmla="*/ 27722 w 27722"/>
                  <a:gd name="connsiteY0" fmla="*/ 13861 h 27722"/>
                  <a:gd name="connsiteX1" fmla="*/ 13861 w 27722"/>
                  <a:gd name="connsiteY1" fmla="*/ 27722 h 27722"/>
                  <a:gd name="connsiteX2" fmla="*/ 0 w 27722"/>
                  <a:gd name="connsiteY2" fmla="*/ 13861 h 27722"/>
                  <a:gd name="connsiteX3" fmla="*/ 13861 w 27722"/>
                  <a:gd name="connsiteY3" fmla="*/ 0 h 27722"/>
                  <a:gd name="connsiteX4" fmla="*/ 27722 w 27722"/>
                  <a:gd name="connsiteY4" fmla="*/ 13861 h 27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722" h="27722">
                    <a:moveTo>
                      <a:pt x="27722" y="13861"/>
                    </a:moveTo>
                    <a:cubicBezTo>
                      <a:pt x="27722" y="21517"/>
                      <a:pt x="21517" y="27722"/>
                      <a:pt x="13861" y="27722"/>
                    </a:cubicBezTo>
                    <a:cubicBezTo>
                      <a:pt x="6206" y="27722"/>
                      <a:pt x="0" y="21517"/>
                      <a:pt x="0" y="13861"/>
                    </a:cubicBezTo>
                    <a:cubicBezTo>
                      <a:pt x="0" y="6206"/>
                      <a:pt x="6206" y="0"/>
                      <a:pt x="13861" y="0"/>
                    </a:cubicBezTo>
                    <a:cubicBezTo>
                      <a:pt x="21517" y="0"/>
                      <a:pt x="27722" y="6206"/>
                      <a:pt x="27722" y="13861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" name="Freeform: Shape 75">
                <a:extLst>
                  <a:ext uri="{FF2B5EF4-FFF2-40B4-BE49-F238E27FC236}">
                    <a16:creationId xmlns:a16="http://schemas.microsoft.com/office/drawing/2014/main" id="{656F151E-5062-8763-8AF5-24E844077556}"/>
                  </a:ext>
                </a:extLst>
              </p:cNvPr>
              <p:cNvSpPr/>
              <p:nvPr/>
            </p:nvSpPr>
            <p:spPr>
              <a:xfrm>
                <a:off x="2384069" y="890023"/>
                <a:ext cx="27722" cy="27722"/>
              </a:xfrm>
              <a:custGeom>
                <a:avLst/>
                <a:gdLst>
                  <a:gd name="connsiteX0" fmla="*/ 27722 w 27722"/>
                  <a:gd name="connsiteY0" fmla="*/ 13861 h 27722"/>
                  <a:gd name="connsiteX1" fmla="*/ 13861 w 27722"/>
                  <a:gd name="connsiteY1" fmla="*/ 27722 h 27722"/>
                  <a:gd name="connsiteX2" fmla="*/ 0 w 27722"/>
                  <a:gd name="connsiteY2" fmla="*/ 13861 h 27722"/>
                  <a:gd name="connsiteX3" fmla="*/ 13861 w 27722"/>
                  <a:gd name="connsiteY3" fmla="*/ 0 h 27722"/>
                  <a:gd name="connsiteX4" fmla="*/ 27722 w 27722"/>
                  <a:gd name="connsiteY4" fmla="*/ 13861 h 27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722" h="27722">
                    <a:moveTo>
                      <a:pt x="27722" y="13861"/>
                    </a:moveTo>
                    <a:cubicBezTo>
                      <a:pt x="27722" y="21517"/>
                      <a:pt x="21517" y="27722"/>
                      <a:pt x="13861" y="27722"/>
                    </a:cubicBezTo>
                    <a:cubicBezTo>
                      <a:pt x="6206" y="27722"/>
                      <a:pt x="0" y="21517"/>
                      <a:pt x="0" y="13861"/>
                    </a:cubicBezTo>
                    <a:cubicBezTo>
                      <a:pt x="0" y="6206"/>
                      <a:pt x="6206" y="0"/>
                      <a:pt x="13861" y="0"/>
                    </a:cubicBezTo>
                    <a:cubicBezTo>
                      <a:pt x="21517" y="0"/>
                      <a:pt x="27722" y="6206"/>
                      <a:pt x="27722" y="13861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" name="Freeform: Shape 76">
                <a:extLst>
                  <a:ext uri="{FF2B5EF4-FFF2-40B4-BE49-F238E27FC236}">
                    <a16:creationId xmlns:a16="http://schemas.microsoft.com/office/drawing/2014/main" id="{1DE7FAEF-56BA-12AE-D70B-60D1B0DEAC90}"/>
                  </a:ext>
                </a:extLst>
              </p:cNvPr>
              <p:cNvSpPr/>
              <p:nvPr/>
            </p:nvSpPr>
            <p:spPr>
              <a:xfrm>
                <a:off x="2304136" y="903351"/>
                <a:ext cx="38349" cy="89315"/>
              </a:xfrm>
              <a:custGeom>
                <a:avLst/>
                <a:gdLst>
                  <a:gd name="connsiteX0" fmla="*/ 38349 w 38349"/>
                  <a:gd name="connsiteY0" fmla="*/ 89316 h 89315"/>
                  <a:gd name="connsiteX1" fmla="*/ 38349 w 38349"/>
                  <a:gd name="connsiteY1" fmla="*/ 23528 h 89315"/>
                  <a:gd name="connsiteX2" fmla="*/ 0 w 38349"/>
                  <a:gd name="connsiteY2" fmla="*/ 0 h 893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8349" h="89315">
                    <a:moveTo>
                      <a:pt x="38349" y="89316"/>
                    </a:moveTo>
                    <a:lnTo>
                      <a:pt x="38349" y="23528"/>
                    </a:lnTo>
                    <a:lnTo>
                      <a:pt x="0" y="0"/>
                    </a:lnTo>
                  </a:path>
                </a:pathLst>
              </a:custGeom>
              <a:noFill/>
              <a:ln w="12700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76" name="Graphic 1959">
              <a:extLst>
                <a:ext uri="{FF2B5EF4-FFF2-40B4-BE49-F238E27FC236}">
                  <a16:creationId xmlns:a16="http://schemas.microsoft.com/office/drawing/2014/main" id="{DAB72293-A5F4-237C-0755-B18C9095A15E}"/>
                </a:ext>
              </a:extLst>
            </p:cNvPr>
            <p:cNvGrpSpPr/>
            <p:nvPr/>
          </p:nvGrpSpPr>
          <p:grpSpPr>
            <a:xfrm>
              <a:off x="2106490" y="983533"/>
              <a:ext cx="471991" cy="352501"/>
              <a:chOff x="2106490" y="983533"/>
              <a:chExt cx="471991" cy="352501"/>
            </a:xfrm>
            <a:noFill/>
          </p:grpSpPr>
          <p:grpSp>
            <p:nvGrpSpPr>
              <p:cNvPr id="83" name="Graphic 1959">
                <a:extLst>
                  <a:ext uri="{FF2B5EF4-FFF2-40B4-BE49-F238E27FC236}">
                    <a16:creationId xmlns:a16="http://schemas.microsoft.com/office/drawing/2014/main" id="{84B93E29-ABD0-3BE3-162C-0BA1B251E69D}"/>
                  </a:ext>
                </a:extLst>
              </p:cNvPr>
              <p:cNvGrpSpPr/>
              <p:nvPr/>
            </p:nvGrpSpPr>
            <p:grpSpPr>
              <a:xfrm>
                <a:off x="2106490" y="1205881"/>
                <a:ext cx="471991" cy="130153"/>
                <a:chOff x="2106490" y="1205881"/>
                <a:chExt cx="471991" cy="130153"/>
              </a:xfrm>
              <a:noFill/>
            </p:grpSpPr>
            <p:sp>
              <p:nvSpPr>
                <p:cNvPr id="85" name="Freeform: Shape 59">
                  <a:extLst>
                    <a:ext uri="{FF2B5EF4-FFF2-40B4-BE49-F238E27FC236}">
                      <a16:creationId xmlns:a16="http://schemas.microsoft.com/office/drawing/2014/main" id="{9D112855-8100-2B8F-FE7C-169086AEE692}"/>
                    </a:ext>
                  </a:extLst>
                </p:cNvPr>
                <p:cNvSpPr/>
                <p:nvPr/>
              </p:nvSpPr>
              <p:spPr>
                <a:xfrm>
                  <a:off x="2578481" y="1205881"/>
                  <a:ext cx="3554" cy="43929"/>
                </a:xfrm>
                <a:custGeom>
                  <a:avLst/>
                  <a:gdLst>
                    <a:gd name="connsiteX0" fmla="*/ 0 w 3554"/>
                    <a:gd name="connsiteY0" fmla="*/ 43929 h 43929"/>
                    <a:gd name="connsiteX1" fmla="*/ 0 w 3554"/>
                    <a:gd name="connsiteY1" fmla="*/ 0 h 439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554" h="43929">
                      <a:moveTo>
                        <a:pt x="0" y="43929"/>
                      </a:moveTo>
                      <a:lnTo>
                        <a:pt x="0" y="0"/>
                      </a:lnTo>
                    </a:path>
                  </a:pathLst>
                </a:custGeom>
                <a:ln w="12700" cap="flat">
                  <a:solidFill>
                    <a:schemeClr val="tx1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6" name="Freeform: Shape 60">
                  <a:extLst>
                    <a:ext uri="{FF2B5EF4-FFF2-40B4-BE49-F238E27FC236}">
                      <a16:creationId xmlns:a16="http://schemas.microsoft.com/office/drawing/2014/main" id="{AE726E63-5A40-8559-7EF8-48A85FAEBE7A}"/>
                    </a:ext>
                  </a:extLst>
                </p:cNvPr>
                <p:cNvSpPr/>
                <p:nvPr/>
              </p:nvSpPr>
              <p:spPr>
                <a:xfrm>
                  <a:off x="2362602" y="1267545"/>
                  <a:ext cx="215879" cy="68488"/>
                </a:xfrm>
                <a:custGeom>
                  <a:avLst/>
                  <a:gdLst>
                    <a:gd name="connsiteX0" fmla="*/ 0 w 215879"/>
                    <a:gd name="connsiteY0" fmla="*/ 68489 h 68488"/>
                    <a:gd name="connsiteX1" fmla="*/ 215879 w 215879"/>
                    <a:gd name="connsiteY1" fmla="*/ 27403 h 68488"/>
                    <a:gd name="connsiteX2" fmla="*/ 215879 w 215879"/>
                    <a:gd name="connsiteY2" fmla="*/ 0 h 684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15879" h="68488">
                      <a:moveTo>
                        <a:pt x="0" y="68489"/>
                      </a:moveTo>
                      <a:lnTo>
                        <a:pt x="215879" y="27403"/>
                      </a:lnTo>
                      <a:lnTo>
                        <a:pt x="215879" y="0"/>
                      </a:lnTo>
                    </a:path>
                  </a:pathLst>
                </a:custGeom>
                <a:noFill/>
                <a:ln w="12700" cap="flat">
                  <a:solidFill>
                    <a:schemeClr val="tx1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7" name="Freeform: Shape 62">
                  <a:extLst>
                    <a:ext uri="{FF2B5EF4-FFF2-40B4-BE49-F238E27FC236}">
                      <a16:creationId xmlns:a16="http://schemas.microsoft.com/office/drawing/2014/main" id="{79B64237-4B8F-194C-E7C4-6293876CF708}"/>
                    </a:ext>
                  </a:extLst>
                </p:cNvPr>
                <p:cNvSpPr/>
                <p:nvPr/>
              </p:nvSpPr>
              <p:spPr>
                <a:xfrm>
                  <a:off x="2106490" y="1236802"/>
                  <a:ext cx="215879" cy="99232"/>
                </a:xfrm>
                <a:custGeom>
                  <a:avLst/>
                  <a:gdLst>
                    <a:gd name="connsiteX0" fmla="*/ 0 w 215879"/>
                    <a:gd name="connsiteY0" fmla="*/ 0 h 99232"/>
                    <a:gd name="connsiteX1" fmla="*/ 0 w 215879"/>
                    <a:gd name="connsiteY1" fmla="*/ 58146 h 99232"/>
                    <a:gd name="connsiteX2" fmla="*/ 215879 w 215879"/>
                    <a:gd name="connsiteY2" fmla="*/ 99232 h 992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15879" h="99232">
                      <a:moveTo>
                        <a:pt x="0" y="0"/>
                      </a:moveTo>
                      <a:lnTo>
                        <a:pt x="0" y="58146"/>
                      </a:lnTo>
                      <a:lnTo>
                        <a:pt x="215879" y="99232"/>
                      </a:lnTo>
                    </a:path>
                  </a:pathLst>
                </a:custGeom>
                <a:noFill/>
                <a:ln w="12700" cap="flat">
                  <a:solidFill>
                    <a:schemeClr val="tx1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84" name="Freeform: Shape 58">
                <a:extLst>
                  <a:ext uri="{FF2B5EF4-FFF2-40B4-BE49-F238E27FC236}">
                    <a16:creationId xmlns:a16="http://schemas.microsoft.com/office/drawing/2014/main" id="{F8F154B0-E44B-1683-8F39-D8C1C0B0FF3C}"/>
                  </a:ext>
                </a:extLst>
              </p:cNvPr>
              <p:cNvSpPr/>
              <p:nvPr/>
            </p:nvSpPr>
            <p:spPr>
              <a:xfrm>
                <a:off x="2106490" y="983533"/>
                <a:ext cx="471991" cy="352501"/>
              </a:xfrm>
              <a:custGeom>
                <a:avLst/>
                <a:gdLst>
                  <a:gd name="connsiteX0" fmla="*/ 471992 w 471991"/>
                  <a:gd name="connsiteY0" fmla="*/ 201485 h 352501"/>
                  <a:gd name="connsiteX1" fmla="*/ 471992 w 471991"/>
                  <a:gd name="connsiteY1" fmla="*/ 0 h 352501"/>
                  <a:gd name="connsiteX2" fmla="*/ 256112 w 471991"/>
                  <a:gd name="connsiteY2" fmla="*/ 26692 h 352501"/>
                  <a:gd name="connsiteX3" fmla="*/ 256112 w 471991"/>
                  <a:gd name="connsiteY3" fmla="*/ 352501 h 352501"/>
                  <a:gd name="connsiteX4" fmla="*/ 215879 w 471991"/>
                  <a:gd name="connsiteY4" fmla="*/ 352501 h 352501"/>
                  <a:gd name="connsiteX5" fmla="*/ 215879 w 471991"/>
                  <a:gd name="connsiteY5" fmla="*/ 26656 h 352501"/>
                  <a:gd name="connsiteX6" fmla="*/ 0 w 471991"/>
                  <a:gd name="connsiteY6" fmla="*/ 0 h 352501"/>
                  <a:gd name="connsiteX7" fmla="*/ 0 w 471991"/>
                  <a:gd name="connsiteY7" fmla="*/ 149914 h 3525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71991" h="352501">
                    <a:moveTo>
                      <a:pt x="471992" y="201485"/>
                    </a:moveTo>
                    <a:lnTo>
                      <a:pt x="471992" y="0"/>
                    </a:lnTo>
                    <a:lnTo>
                      <a:pt x="256112" y="26692"/>
                    </a:lnTo>
                    <a:lnTo>
                      <a:pt x="256112" y="352501"/>
                    </a:lnTo>
                    <a:lnTo>
                      <a:pt x="215879" y="352501"/>
                    </a:lnTo>
                    <a:lnTo>
                      <a:pt x="215879" y="26656"/>
                    </a:lnTo>
                    <a:lnTo>
                      <a:pt x="0" y="0"/>
                    </a:lnTo>
                    <a:lnTo>
                      <a:pt x="0" y="149914"/>
                    </a:lnTo>
                  </a:path>
                </a:pathLst>
              </a:custGeom>
              <a:noFill/>
              <a:ln w="12700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77" name="Freeform: Shape 51">
              <a:extLst>
                <a:ext uri="{FF2B5EF4-FFF2-40B4-BE49-F238E27FC236}">
                  <a16:creationId xmlns:a16="http://schemas.microsoft.com/office/drawing/2014/main" id="{DA3C1988-DDC0-BE5E-9D5D-641EF57FCBD3}"/>
                </a:ext>
              </a:extLst>
            </p:cNvPr>
            <p:cNvSpPr/>
            <p:nvPr/>
          </p:nvSpPr>
          <p:spPr>
            <a:xfrm>
              <a:off x="2323506" y="1302198"/>
              <a:ext cx="38136" cy="2985"/>
            </a:xfrm>
            <a:custGeom>
              <a:avLst/>
              <a:gdLst>
                <a:gd name="connsiteX0" fmla="*/ 38136 w 38136"/>
                <a:gd name="connsiteY0" fmla="*/ 142 h 2985"/>
                <a:gd name="connsiteX1" fmla="*/ 19548 w 38136"/>
                <a:gd name="connsiteY1" fmla="*/ 2986 h 2985"/>
                <a:gd name="connsiteX2" fmla="*/ 0 w 38136"/>
                <a:gd name="connsiteY2" fmla="*/ 0 h 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36" h="2985">
                  <a:moveTo>
                    <a:pt x="38136" y="142"/>
                  </a:moveTo>
                  <a:lnTo>
                    <a:pt x="19548" y="2986"/>
                  </a:lnTo>
                  <a:lnTo>
                    <a:pt x="0" y="0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52">
              <a:extLst>
                <a:ext uri="{FF2B5EF4-FFF2-40B4-BE49-F238E27FC236}">
                  <a16:creationId xmlns:a16="http://schemas.microsoft.com/office/drawing/2014/main" id="{C07D2AB5-1A28-E05F-C34D-3B18F1955957}"/>
                </a:ext>
              </a:extLst>
            </p:cNvPr>
            <p:cNvSpPr/>
            <p:nvPr/>
          </p:nvSpPr>
          <p:spPr>
            <a:xfrm>
              <a:off x="2323506" y="1044771"/>
              <a:ext cx="38136" cy="2985"/>
            </a:xfrm>
            <a:custGeom>
              <a:avLst/>
              <a:gdLst>
                <a:gd name="connsiteX0" fmla="*/ 38136 w 38136"/>
                <a:gd name="connsiteY0" fmla="*/ 142 h 2985"/>
                <a:gd name="connsiteX1" fmla="*/ 19548 w 38136"/>
                <a:gd name="connsiteY1" fmla="*/ 2985 h 2985"/>
                <a:gd name="connsiteX2" fmla="*/ 0 w 38136"/>
                <a:gd name="connsiteY2" fmla="*/ 0 h 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36" h="2985">
                  <a:moveTo>
                    <a:pt x="38136" y="142"/>
                  </a:moveTo>
                  <a:lnTo>
                    <a:pt x="19548" y="2985"/>
                  </a:lnTo>
                  <a:lnTo>
                    <a:pt x="0" y="0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53">
              <a:extLst>
                <a:ext uri="{FF2B5EF4-FFF2-40B4-BE49-F238E27FC236}">
                  <a16:creationId xmlns:a16="http://schemas.microsoft.com/office/drawing/2014/main" id="{5C189C91-C198-69AE-E18A-E6469DCA2143}"/>
                </a:ext>
              </a:extLst>
            </p:cNvPr>
            <p:cNvSpPr/>
            <p:nvPr/>
          </p:nvSpPr>
          <p:spPr>
            <a:xfrm>
              <a:off x="2322405" y="1010189"/>
              <a:ext cx="40197" cy="3554"/>
            </a:xfrm>
            <a:custGeom>
              <a:avLst/>
              <a:gdLst>
                <a:gd name="connsiteX0" fmla="*/ 40198 w 40197"/>
                <a:gd name="connsiteY0" fmla="*/ 0 h 3554"/>
                <a:gd name="connsiteX1" fmla="*/ 0 w 40197"/>
                <a:gd name="connsiteY1" fmla="*/ 0 h 3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0197" h="3554">
                  <a:moveTo>
                    <a:pt x="40198" y="0"/>
                  </a:moveTo>
                  <a:lnTo>
                    <a:pt x="0" y="0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54">
              <a:extLst>
                <a:ext uri="{FF2B5EF4-FFF2-40B4-BE49-F238E27FC236}">
                  <a16:creationId xmlns:a16="http://schemas.microsoft.com/office/drawing/2014/main" id="{8C4BE257-FD26-C06E-C3C6-C1E8AF9090F2}"/>
                </a:ext>
              </a:extLst>
            </p:cNvPr>
            <p:cNvSpPr/>
            <p:nvPr/>
          </p:nvSpPr>
          <p:spPr>
            <a:xfrm>
              <a:off x="2106490" y="1148659"/>
              <a:ext cx="3554" cy="66107"/>
            </a:xfrm>
            <a:custGeom>
              <a:avLst/>
              <a:gdLst>
                <a:gd name="connsiteX0" fmla="*/ 0 w 3554"/>
                <a:gd name="connsiteY0" fmla="*/ 0 h 66107"/>
                <a:gd name="connsiteX1" fmla="*/ 0 w 3554"/>
                <a:gd name="connsiteY1" fmla="*/ 66107 h 66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54" h="66107">
                  <a:moveTo>
                    <a:pt x="0" y="0"/>
                  </a:moveTo>
                  <a:lnTo>
                    <a:pt x="0" y="66107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55">
              <a:extLst>
                <a:ext uri="{FF2B5EF4-FFF2-40B4-BE49-F238E27FC236}">
                  <a16:creationId xmlns:a16="http://schemas.microsoft.com/office/drawing/2014/main" id="{A7C0A5A6-7A50-5C9B-655D-0ADE25784640}"/>
                </a:ext>
              </a:extLst>
            </p:cNvPr>
            <p:cNvSpPr/>
            <p:nvPr/>
          </p:nvSpPr>
          <p:spPr>
            <a:xfrm>
              <a:off x="2147860" y="952398"/>
              <a:ext cx="194625" cy="57790"/>
            </a:xfrm>
            <a:custGeom>
              <a:avLst/>
              <a:gdLst>
                <a:gd name="connsiteX0" fmla="*/ 0 w 194625"/>
                <a:gd name="connsiteY0" fmla="*/ 36252 h 57790"/>
                <a:gd name="connsiteX1" fmla="*/ 0 w 194625"/>
                <a:gd name="connsiteY1" fmla="*/ 0 h 57790"/>
                <a:gd name="connsiteX2" fmla="*/ 194626 w 194625"/>
                <a:gd name="connsiteY2" fmla="*/ 57791 h 57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4625" h="57790">
                  <a:moveTo>
                    <a:pt x="0" y="36252"/>
                  </a:moveTo>
                  <a:lnTo>
                    <a:pt x="0" y="0"/>
                  </a:lnTo>
                  <a:lnTo>
                    <a:pt x="194626" y="57791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56">
              <a:extLst>
                <a:ext uri="{FF2B5EF4-FFF2-40B4-BE49-F238E27FC236}">
                  <a16:creationId xmlns:a16="http://schemas.microsoft.com/office/drawing/2014/main" id="{4F70229D-F34C-E660-5F38-5A881354ECD7}"/>
                </a:ext>
              </a:extLst>
            </p:cNvPr>
            <p:cNvSpPr/>
            <p:nvPr/>
          </p:nvSpPr>
          <p:spPr>
            <a:xfrm>
              <a:off x="2347995" y="952398"/>
              <a:ext cx="194589" cy="57790"/>
            </a:xfrm>
            <a:custGeom>
              <a:avLst/>
              <a:gdLst>
                <a:gd name="connsiteX0" fmla="*/ 194590 w 194589"/>
                <a:gd name="connsiteY0" fmla="*/ 36252 h 57790"/>
                <a:gd name="connsiteX1" fmla="*/ 194590 w 194589"/>
                <a:gd name="connsiteY1" fmla="*/ 0 h 57790"/>
                <a:gd name="connsiteX2" fmla="*/ 0 w 194589"/>
                <a:gd name="connsiteY2" fmla="*/ 57791 h 57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4589" h="57790">
                  <a:moveTo>
                    <a:pt x="194590" y="36252"/>
                  </a:moveTo>
                  <a:lnTo>
                    <a:pt x="194590" y="0"/>
                  </a:lnTo>
                  <a:lnTo>
                    <a:pt x="0" y="57791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02" name="Group 168">
            <a:extLst>
              <a:ext uri="{FF2B5EF4-FFF2-40B4-BE49-F238E27FC236}">
                <a16:creationId xmlns:a16="http://schemas.microsoft.com/office/drawing/2014/main" id="{578B05CF-D884-530C-6987-99F4E868A6EA}"/>
              </a:ext>
            </a:extLst>
          </p:cNvPr>
          <p:cNvGrpSpPr/>
          <p:nvPr/>
        </p:nvGrpSpPr>
        <p:grpSpPr>
          <a:xfrm>
            <a:off x="5671962" y="3257006"/>
            <a:ext cx="971901" cy="826201"/>
            <a:chOff x="4898440" y="859854"/>
            <a:chExt cx="758718" cy="438608"/>
          </a:xfrm>
        </p:grpSpPr>
        <p:sp>
          <p:nvSpPr>
            <p:cNvPr id="103" name="Freeform: Shape 78">
              <a:extLst>
                <a:ext uri="{FF2B5EF4-FFF2-40B4-BE49-F238E27FC236}">
                  <a16:creationId xmlns:a16="http://schemas.microsoft.com/office/drawing/2014/main" id="{842F0C30-17B0-51B1-02E1-EC96745C6506}"/>
                </a:ext>
              </a:extLst>
            </p:cNvPr>
            <p:cNvSpPr/>
            <p:nvPr/>
          </p:nvSpPr>
          <p:spPr>
            <a:xfrm>
              <a:off x="4898440" y="859854"/>
              <a:ext cx="599442" cy="190785"/>
            </a:xfrm>
            <a:custGeom>
              <a:avLst/>
              <a:gdLst>
                <a:gd name="connsiteX0" fmla="*/ 322343 w 599442"/>
                <a:gd name="connsiteY0" fmla="*/ 190785 h 190785"/>
                <a:gd name="connsiteX1" fmla="*/ 0 w 599442"/>
                <a:gd name="connsiteY1" fmla="*/ 190785 h 190785"/>
                <a:gd name="connsiteX2" fmla="*/ 0 w 599442"/>
                <a:gd name="connsiteY2" fmla="*/ 0 h 190785"/>
                <a:gd name="connsiteX3" fmla="*/ 599443 w 599442"/>
                <a:gd name="connsiteY3" fmla="*/ 0 h 190785"/>
                <a:gd name="connsiteX4" fmla="*/ 599443 w 599442"/>
                <a:gd name="connsiteY4" fmla="*/ 88463 h 190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9442" h="190785">
                  <a:moveTo>
                    <a:pt x="322343" y="190785"/>
                  </a:moveTo>
                  <a:lnTo>
                    <a:pt x="0" y="190785"/>
                  </a:lnTo>
                  <a:lnTo>
                    <a:pt x="0" y="0"/>
                  </a:lnTo>
                  <a:lnTo>
                    <a:pt x="599443" y="0"/>
                  </a:lnTo>
                  <a:lnTo>
                    <a:pt x="599443" y="88463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79">
              <a:extLst>
                <a:ext uri="{FF2B5EF4-FFF2-40B4-BE49-F238E27FC236}">
                  <a16:creationId xmlns:a16="http://schemas.microsoft.com/office/drawing/2014/main" id="{5786B68A-3F59-7020-886D-DB75A320A94E}"/>
                </a:ext>
              </a:extLst>
            </p:cNvPr>
            <p:cNvSpPr/>
            <p:nvPr/>
          </p:nvSpPr>
          <p:spPr>
            <a:xfrm>
              <a:off x="5251239" y="980459"/>
              <a:ext cx="405919" cy="140361"/>
            </a:xfrm>
            <a:custGeom>
              <a:avLst/>
              <a:gdLst>
                <a:gd name="connsiteX0" fmla="*/ 0 w 405919"/>
                <a:gd name="connsiteY0" fmla="*/ 0 h 140361"/>
                <a:gd name="connsiteX1" fmla="*/ 405919 w 405919"/>
                <a:gd name="connsiteY1" fmla="*/ 0 h 140361"/>
                <a:gd name="connsiteX2" fmla="*/ 405919 w 405919"/>
                <a:gd name="connsiteY2" fmla="*/ 140362 h 140361"/>
                <a:gd name="connsiteX3" fmla="*/ 0 w 405919"/>
                <a:gd name="connsiteY3" fmla="*/ 140362 h 140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5919" h="140361">
                  <a:moveTo>
                    <a:pt x="0" y="0"/>
                  </a:moveTo>
                  <a:lnTo>
                    <a:pt x="405919" y="0"/>
                  </a:lnTo>
                  <a:lnTo>
                    <a:pt x="405919" y="140362"/>
                  </a:lnTo>
                  <a:lnTo>
                    <a:pt x="0" y="140362"/>
                  </a:lnTo>
                  <a:close/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80">
              <a:extLst>
                <a:ext uri="{FF2B5EF4-FFF2-40B4-BE49-F238E27FC236}">
                  <a16:creationId xmlns:a16="http://schemas.microsoft.com/office/drawing/2014/main" id="{45E56789-3CED-D9F4-E3AE-A0FAD2DA4FAC}"/>
                </a:ext>
              </a:extLst>
            </p:cNvPr>
            <p:cNvSpPr/>
            <p:nvPr/>
          </p:nvSpPr>
          <p:spPr>
            <a:xfrm>
              <a:off x="5249385" y="1158101"/>
              <a:ext cx="405919" cy="140361"/>
            </a:xfrm>
            <a:custGeom>
              <a:avLst/>
              <a:gdLst>
                <a:gd name="connsiteX0" fmla="*/ 0 w 405919"/>
                <a:gd name="connsiteY0" fmla="*/ 0 h 140361"/>
                <a:gd name="connsiteX1" fmla="*/ 405919 w 405919"/>
                <a:gd name="connsiteY1" fmla="*/ 0 h 140361"/>
                <a:gd name="connsiteX2" fmla="*/ 405919 w 405919"/>
                <a:gd name="connsiteY2" fmla="*/ 140362 h 140361"/>
                <a:gd name="connsiteX3" fmla="*/ 0 w 405919"/>
                <a:gd name="connsiteY3" fmla="*/ 140362 h 140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5919" h="140361">
                  <a:moveTo>
                    <a:pt x="0" y="0"/>
                  </a:moveTo>
                  <a:lnTo>
                    <a:pt x="405919" y="0"/>
                  </a:lnTo>
                  <a:lnTo>
                    <a:pt x="405919" y="140362"/>
                  </a:lnTo>
                  <a:lnTo>
                    <a:pt x="0" y="140362"/>
                  </a:lnTo>
                  <a:close/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81">
              <a:extLst>
                <a:ext uri="{FF2B5EF4-FFF2-40B4-BE49-F238E27FC236}">
                  <a16:creationId xmlns:a16="http://schemas.microsoft.com/office/drawing/2014/main" id="{5B223F9C-D142-9A8D-3FDD-5EC6E3B79468}"/>
                </a:ext>
              </a:extLst>
            </p:cNvPr>
            <p:cNvSpPr/>
            <p:nvPr/>
          </p:nvSpPr>
          <p:spPr>
            <a:xfrm>
              <a:off x="5293575" y="1017739"/>
              <a:ext cx="63609" cy="65799"/>
            </a:xfrm>
            <a:custGeom>
              <a:avLst/>
              <a:gdLst>
                <a:gd name="connsiteX0" fmla="*/ 0 w 63609"/>
                <a:gd name="connsiteY0" fmla="*/ 0 h 65799"/>
                <a:gd name="connsiteX1" fmla="*/ 0 w 63609"/>
                <a:gd name="connsiteY1" fmla="*/ 65800 h 65799"/>
                <a:gd name="connsiteX2" fmla="*/ 63609 w 63609"/>
                <a:gd name="connsiteY2" fmla="*/ 32900 h 65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609" h="65799">
                  <a:moveTo>
                    <a:pt x="0" y="0"/>
                  </a:moveTo>
                  <a:lnTo>
                    <a:pt x="0" y="65800"/>
                  </a:lnTo>
                  <a:lnTo>
                    <a:pt x="63609" y="32900"/>
                  </a:lnTo>
                  <a:close/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82">
              <a:extLst>
                <a:ext uri="{FF2B5EF4-FFF2-40B4-BE49-F238E27FC236}">
                  <a16:creationId xmlns:a16="http://schemas.microsoft.com/office/drawing/2014/main" id="{650A70CC-314A-B881-3D03-65F2FC9525D2}"/>
                </a:ext>
              </a:extLst>
            </p:cNvPr>
            <p:cNvSpPr/>
            <p:nvPr/>
          </p:nvSpPr>
          <p:spPr>
            <a:xfrm>
              <a:off x="4953034" y="895702"/>
              <a:ext cx="26033" cy="119130"/>
            </a:xfrm>
            <a:custGeom>
              <a:avLst/>
              <a:gdLst>
                <a:gd name="connsiteX0" fmla="*/ 26033 w 26033"/>
                <a:gd name="connsiteY0" fmla="*/ 119130 h 119130"/>
                <a:gd name="connsiteX1" fmla="*/ 0 w 26033"/>
                <a:gd name="connsiteY1" fmla="*/ 59481 h 119130"/>
                <a:gd name="connsiteX2" fmla="*/ 25865 w 26033"/>
                <a:gd name="connsiteY2" fmla="*/ 0 h 119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033" h="119130">
                  <a:moveTo>
                    <a:pt x="26033" y="119130"/>
                  </a:moveTo>
                  <a:cubicBezTo>
                    <a:pt x="10026" y="104260"/>
                    <a:pt x="0" y="83029"/>
                    <a:pt x="0" y="59481"/>
                  </a:cubicBezTo>
                  <a:cubicBezTo>
                    <a:pt x="0" y="35975"/>
                    <a:pt x="9942" y="14828"/>
                    <a:pt x="25865" y="0"/>
                  </a:cubicBez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83">
              <a:extLst>
                <a:ext uri="{FF2B5EF4-FFF2-40B4-BE49-F238E27FC236}">
                  <a16:creationId xmlns:a16="http://schemas.microsoft.com/office/drawing/2014/main" id="{C09EA844-DEAC-7E7C-D59C-F716CAE7BFC9}"/>
                </a:ext>
              </a:extLst>
            </p:cNvPr>
            <p:cNvSpPr/>
            <p:nvPr/>
          </p:nvSpPr>
          <p:spPr>
            <a:xfrm>
              <a:off x="5131856" y="895702"/>
              <a:ext cx="26033" cy="119130"/>
            </a:xfrm>
            <a:custGeom>
              <a:avLst/>
              <a:gdLst>
                <a:gd name="connsiteX0" fmla="*/ 0 w 26033"/>
                <a:gd name="connsiteY0" fmla="*/ 0 h 119130"/>
                <a:gd name="connsiteX1" fmla="*/ 26033 w 26033"/>
                <a:gd name="connsiteY1" fmla="*/ 59649 h 119130"/>
                <a:gd name="connsiteX2" fmla="*/ 169 w 26033"/>
                <a:gd name="connsiteY2" fmla="*/ 119130 h 119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033" h="119130">
                  <a:moveTo>
                    <a:pt x="0" y="0"/>
                  </a:moveTo>
                  <a:cubicBezTo>
                    <a:pt x="16008" y="14870"/>
                    <a:pt x="26033" y="36101"/>
                    <a:pt x="26033" y="59649"/>
                  </a:cubicBezTo>
                  <a:cubicBezTo>
                    <a:pt x="26033" y="83155"/>
                    <a:pt x="16092" y="104302"/>
                    <a:pt x="169" y="119130"/>
                  </a:cubicBez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84">
              <a:extLst>
                <a:ext uri="{FF2B5EF4-FFF2-40B4-BE49-F238E27FC236}">
                  <a16:creationId xmlns:a16="http://schemas.microsoft.com/office/drawing/2014/main" id="{9735D0AC-5147-BC96-981B-F9041AE15552}"/>
                </a:ext>
              </a:extLst>
            </p:cNvPr>
            <p:cNvSpPr/>
            <p:nvPr/>
          </p:nvSpPr>
          <p:spPr>
            <a:xfrm>
              <a:off x="5042087" y="944526"/>
              <a:ext cx="21483" cy="21483"/>
            </a:xfrm>
            <a:custGeom>
              <a:avLst/>
              <a:gdLst>
                <a:gd name="connsiteX0" fmla="*/ 21484 w 21483"/>
                <a:gd name="connsiteY0" fmla="*/ 10742 h 21483"/>
                <a:gd name="connsiteX1" fmla="*/ 10742 w 21483"/>
                <a:gd name="connsiteY1" fmla="*/ 21484 h 21483"/>
                <a:gd name="connsiteX2" fmla="*/ 0 w 21483"/>
                <a:gd name="connsiteY2" fmla="*/ 10742 h 21483"/>
                <a:gd name="connsiteX3" fmla="*/ 10742 w 21483"/>
                <a:gd name="connsiteY3" fmla="*/ 0 h 21483"/>
                <a:gd name="connsiteX4" fmla="*/ 21484 w 21483"/>
                <a:gd name="connsiteY4" fmla="*/ 10742 h 2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483" h="21483">
                  <a:moveTo>
                    <a:pt x="21484" y="10742"/>
                  </a:moveTo>
                  <a:cubicBezTo>
                    <a:pt x="21484" y="16675"/>
                    <a:pt x="16675" y="21484"/>
                    <a:pt x="10742" y="21484"/>
                  </a:cubicBezTo>
                  <a:cubicBezTo>
                    <a:pt x="4809" y="21484"/>
                    <a:pt x="0" y="16675"/>
                    <a:pt x="0" y="10742"/>
                  </a:cubicBezTo>
                  <a:cubicBezTo>
                    <a:pt x="0" y="4809"/>
                    <a:pt x="4809" y="0"/>
                    <a:pt x="10742" y="0"/>
                  </a:cubicBezTo>
                  <a:cubicBezTo>
                    <a:pt x="16675" y="0"/>
                    <a:pt x="21484" y="4809"/>
                    <a:pt x="21484" y="10742"/>
                  </a:cubicBezTo>
                  <a:close/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85">
              <a:extLst>
                <a:ext uri="{FF2B5EF4-FFF2-40B4-BE49-F238E27FC236}">
                  <a16:creationId xmlns:a16="http://schemas.microsoft.com/office/drawing/2014/main" id="{503D62D3-6834-15CF-0BB9-A1C65886EE80}"/>
                </a:ext>
              </a:extLst>
            </p:cNvPr>
            <p:cNvSpPr/>
            <p:nvPr/>
          </p:nvSpPr>
          <p:spPr>
            <a:xfrm>
              <a:off x="5002026" y="944526"/>
              <a:ext cx="21483" cy="21483"/>
            </a:xfrm>
            <a:custGeom>
              <a:avLst/>
              <a:gdLst>
                <a:gd name="connsiteX0" fmla="*/ 21484 w 21483"/>
                <a:gd name="connsiteY0" fmla="*/ 10742 h 21483"/>
                <a:gd name="connsiteX1" fmla="*/ 10742 w 21483"/>
                <a:gd name="connsiteY1" fmla="*/ 21484 h 21483"/>
                <a:gd name="connsiteX2" fmla="*/ 0 w 21483"/>
                <a:gd name="connsiteY2" fmla="*/ 10742 h 21483"/>
                <a:gd name="connsiteX3" fmla="*/ 10742 w 21483"/>
                <a:gd name="connsiteY3" fmla="*/ 0 h 21483"/>
                <a:gd name="connsiteX4" fmla="*/ 21484 w 21483"/>
                <a:gd name="connsiteY4" fmla="*/ 10742 h 2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483" h="21483">
                  <a:moveTo>
                    <a:pt x="21484" y="10742"/>
                  </a:moveTo>
                  <a:cubicBezTo>
                    <a:pt x="21484" y="16675"/>
                    <a:pt x="16675" y="21484"/>
                    <a:pt x="10742" y="21484"/>
                  </a:cubicBezTo>
                  <a:cubicBezTo>
                    <a:pt x="4809" y="21484"/>
                    <a:pt x="0" y="16675"/>
                    <a:pt x="0" y="10742"/>
                  </a:cubicBezTo>
                  <a:cubicBezTo>
                    <a:pt x="0" y="4809"/>
                    <a:pt x="4809" y="0"/>
                    <a:pt x="10742" y="0"/>
                  </a:cubicBezTo>
                  <a:cubicBezTo>
                    <a:pt x="16675" y="0"/>
                    <a:pt x="21484" y="4809"/>
                    <a:pt x="21484" y="10742"/>
                  </a:cubicBezTo>
                  <a:close/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86">
              <a:extLst>
                <a:ext uri="{FF2B5EF4-FFF2-40B4-BE49-F238E27FC236}">
                  <a16:creationId xmlns:a16="http://schemas.microsoft.com/office/drawing/2014/main" id="{9B3689D3-4918-A969-7FD8-0A11DE4EE204}"/>
                </a:ext>
              </a:extLst>
            </p:cNvPr>
            <p:cNvSpPr/>
            <p:nvPr/>
          </p:nvSpPr>
          <p:spPr>
            <a:xfrm>
              <a:off x="5082401" y="944526"/>
              <a:ext cx="21483" cy="21483"/>
            </a:xfrm>
            <a:custGeom>
              <a:avLst/>
              <a:gdLst>
                <a:gd name="connsiteX0" fmla="*/ 21484 w 21483"/>
                <a:gd name="connsiteY0" fmla="*/ 10742 h 21483"/>
                <a:gd name="connsiteX1" fmla="*/ 10742 w 21483"/>
                <a:gd name="connsiteY1" fmla="*/ 21484 h 21483"/>
                <a:gd name="connsiteX2" fmla="*/ 0 w 21483"/>
                <a:gd name="connsiteY2" fmla="*/ 10742 h 21483"/>
                <a:gd name="connsiteX3" fmla="*/ 10742 w 21483"/>
                <a:gd name="connsiteY3" fmla="*/ 0 h 21483"/>
                <a:gd name="connsiteX4" fmla="*/ 21484 w 21483"/>
                <a:gd name="connsiteY4" fmla="*/ 10742 h 2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483" h="21483">
                  <a:moveTo>
                    <a:pt x="21484" y="10742"/>
                  </a:moveTo>
                  <a:cubicBezTo>
                    <a:pt x="21484" y="16675"/>
                    <a:pt x="16675" y="21484"/>
                    <a:pt x="10742" y="21484"/>
                  </a:cubicBezTo>
                  <a:cubicBezTo>
                    <a:pt x="4809" y="21484"/>
                    <a:pt x="0" y="16675"/>
                    <a:pt x="0" y="10742"/>
                  </a:cubicBezTo>
                  <a:cubicBezTo>
                    <a:pt x="0" y="4809"/>
                    <a:pt x="4809" y="0"/>
                    <a:pt x="10742" y="0"/>
                  </a:cubicBezTo>
                  <a:cubicBezTo>
                    <a:pt x="16675" y="0"/>
                    <a:pt x="21484" y="4809"/>
                    <a:pt x="21484" y="10742"/>
                  </a:cubicBezTo>
                  <a:close/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12" name="Graphic 2034">
              <a:extLst>
                <a:ext uri="{FF2B5EF4-FFF2-40B4-BE49-F238E27FC236}">
                  <a16:creationId xmlns:a16="http://schemas.microsoft.com/office/drawing/2014/main" id="{9384E792-1C04-7071-9FAA-F76EE4B4344C}"/>
                </a:ext>
              </a:extLst>
            </p:cNvPr>
            <p:cNvGrpSpPr/>
            <p:nvPr/>
          </p:nvGrpSpPr>
          <p:grpSpPr>
            <a:xfrm>
              <a:off x="5282875" y="1228282"/>
              <a:ext cx="99626" cy="44568"/>
              <a:chOff x="5282875" y="1228282"/>
              <a:chExt cx="99626" cy="44568"/>
            </a:xfrm>
          </p:grpSpPr>
          <p:sp>
            <p:nvSpPr>
              <p:cNvPr id="117" name="Freeform: Shape 92">
                <a:extLst>
                  <a:ext uri="{FF2B5EF4-FFF2-40B4-BE49-F238E27FC236}">
                    <a16:creationId xmlns:a16="http://schemas.microsoft.com/office/drawing/2014/main" id="{BBF09D87-BFD4-963C-09BE-B4423A18C198}"/>
                  </a:ext>
                </a:extLst>
              </p:cNvPr>
              <p:cNvSpPr/>
              <p:nvPr/>
            </p:nvSpPr>
            <p:spPr>
              <a:xfrm>
                <a:off x="5282875" y="1237844"/>
                <a:ext cx="86061" cy="35006"/>
              </a:xfrm>
              <a:custGeom>
                <a:avLst/>
                <a:gdLst>
                  <a:gd name="connsiteX0" fmla="*/ 0 w 86061"/>
                  <a:gd name="connsiteY0" fmla="*/ 3876 h 35006"/>
                  <a:gd name="connsiteX1" fmla="*/ 42504 w 86061"/>
                  <a:gd name="connsiteY1" fmla="*/ 35006 h 35006"/>
                  <a:gd name="connsiteX2" fmla="*/ 86062 w 86061"/>
                  <a:gd name="connsiteY2" fmla="*/ 0 h 350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86061" h="35006">
                    <a:moveTo>
                      <a:pt x="0" y="3876"/>
                    </a:moveTo>
                    <a:cubicBezTo>
                      <a:pt x="5729" y="21905"/>
                      <a:pt x="22579" y="35006"/>
                      <a:pt x="42504" y="35006"/>
                    </a:cubicBezTo>
                    <a:cubicBezTo>
                      <a:pt x="63820" y="35006"/>
                      <a:pt x="81681" y="20010"/>
                      <a:pt x="86062" y="0"/>
                    </a:cubicBezTo>
                  </a:path>
                </a:pathLst>
              </a:custGeom>
              <a:noFill/>
              <a:ln w="8382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8" name="Freeform: Shape 93">
                <a:extLst>
                  <a:ext uri="{FF2B5EF4-FFF2-40B4-BE49-F238E27FC236}">
                    <a16:creationId xmlns:a16="http://schemas.microsoft.com/office/drawing/2014/main" id="{B2D7AAAA-144B-8CC2-DC60-1F907A03CA2E}"/>
                  </a:ext>
                </a:extLst>
              </p:cNvPr>
              <p:cNvSpPr/>
              <p:nvPr/>
            </p:nvSpPr>
            <p:spPr>
              <a:xfrm>
                <a:off x="5352719" y="1228282"/>
                <a:ext cx="29782" cy="27886"/>
              </a:xfrm>
              <a:custGeom>
                <a:avLst/>
                <a:gdLst>
                  <a:gd name="connsiteX0" fmla="*/ 28350 w 29782"/>
                  <a:gd name="connsiteY0" fmla="*/ 27887 h 27886"/>
                  <a:gd name="connsiteX1" fmla="*/ 15839 w 29782"/>
                  <a:gd name="connsiteY1" fmla="*/ 12006 h 27886"/>
                  <a:gd name="connsiteX2" fmla="*/ 0 w 29782"/>
                  <a:gd name="connsiteY2" fmla="*/ 24559 h 27886"/>
                  <a:gd name="connsiteX3" fmla="*/ 1390 w 29782"/>
                  <a:gd name="connsiteY3" fmla="*/ 12511 h 27886"/>
                  <a:gd name="connsiteX4" fmla="*/ 17271 w 29782"/>
                  <a:gd name="connsiteY4" fmla="*/ 0 h 27886"/>
                  <a:gd name="connsiteX5" fmla="*/ 29783 w 29782"/>
                  <a:gd name="connsiteY5" fmla="*/ 15839 h 27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9782" h="27886">
                    <a:moveTo>
                      <a:pt x="28350" y="27887"/>
                    </a:moveTo>
                    <a:lnTo>
                      <a:pt x="15839" y="12006"/>
                    </a:lnTo>
                    <a:lnTo>
                      <a:pt x="0" y="24559"/>
                    </a:lnTo>
                    <a:lnTo>
                      <a:pt x="1390" y="12511"/>
                    </a:lnTo>
                    <a:lnTo>
                      <a:pt x="17271" y="0"/>
                    </a:lnTo>
                    <a:lnTo>
                      <a:pt x="29783" y="15839"/>
                    </a:lnTo>
                    <a:close/>
                  </a:path>
                </a:pathLst>
              </a:custGeom>
              <a:solidFill>
                <a:srgbClr val="01A98D"/>
              </a:solidFill>
              <a:ln w="4191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3" name="Graphic 2034">
              <a:extLst>
                <a:ext uri="{FF2B5EF4-FFF2-40B4-BE49-F238E27FC236}">
                  <a16:creationId xmlns:a16="http://schemas.microsoft.com/office/drawing/2014/main" id="{5279358F-6183-0FB5-AA3E-20EA5E01D1B6}"/>
                </a:ext>
              </a:extLst>
            </p:cNvPr>
            <p:cNvGrpSpPr/>
            <p:nvPr/>
          </p:nvGrpSpPr>
          <p:grpSpPr>
            <a:xfrm>
              <a:off x="5268300" y="1183671"/>
              <a:ext cx="100384" cy="44610"/>
              <a:chOff x="5268300" y="1183671"/>
              <a:chExt cx="100384" cy="44610"/>
            </a:xfrm>
          </p:grpSpPr>
          <p:sp>
            <p:nvSpPr>
              <p:cNvPr id="115" name="Freeform: Shape 90">
                <a:extLst>
                  <a:ext uri="{FF2B5EF4-FFF2-40B4-BE49-F238E27FC236}">
                    <a16:creationId xmlns:a16="http://schemas.microsoft.com/office/drawing/2014/main" id="{0F7BB734-1CC3-EEC8-33EE-5DB155AA7733}"/>
                  </a:ext>
                </a:extLst>
              </p:cNvPr>
              <p:cNvSpPr/>
              <p:nvPr/>
            </p:nvSpPr>
            <p:spPr>
              <a:xfrm>
                <a:off x="5281822" y="1183671"/>
                <a:ext cx="86862" cy="35006"/>
              </a:xfrm>
              <a:custGeom>
                <a:avLst/>
                <a:gdLst>
                  <a:gd name="connsiteX0" fmla="*/ 86862 w 86862"/>
                  <a:gd name="connsiteY0" fmla="*/ 33953 h 35006"/>
                  <a:gd name="connsiteX1" fmla="*/ 43558 w 86862"/>
                  <a:gd name="connsiteY1" fmla="*/ 0 h 35006"/>
                  <a:gd name="connsiteX2" fmla="*/ 0 w 86862"/>
                  <a:gd name="connsiteY2" fmla="*/ 35006 h 350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86862" h="35006">
                    <a:moveTo>
                      <a:pt x="86862" y="33953"/>
                    </a:moveTo>
                    <a:cubicBezTo>
                      <a:pt x="82102" y="14491"/>
                      <a:pt x="64494" y="0"/>
                      <a:pt x="43558" y="0"/>
                    </a:cubicBezTo>
                    <a:cubicBezTo>
                      <a:pt x="22242" y="0"/>
                      <a:pt x="4381" y="14997"/>
                      <a:pt x="0" y="35006"/>
                    </a:cubicBezTo>
                  </a:path>
                </a:pathLst>
              </a:custGeom>
              <a:noFill/>
              <a:ln w="8382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6" name="Freeform: Shape 91">
                <a:extLst>
                  <a:ext uri="{FF2B5EF4-FFF2-40B4-BE49-F238E27FC236}">
                    <a16:creationId xmlns:a16="http://schemas.microsoft.com/office/drawing/2014/main" id="{58940982-FCBD-B8C2-59A9-125E402019D8}"/>
                  </a:ext>
                </a:extLst>
              </p:cNvPr>
              <p:cNvSpPr/>
              <p:nvPr/>
            </p:nvSpPr>
            <p:spPr>
              <a:xfrm>
                <a:off x="5268300" y="1200353"/>
                <a:ext cx="29782" cy="27929"/>
              </a:xfrm>
              <a:custGeom>
                <a:avLst/>
                <a:gdLst>
                  <a:gd name="connsiteX0" fmla="*/ 1390 w 29782"/>
                  <a:gd name="connsiteY0" fmla="*/ 0 h 27929"/>
                  <a:gd name="connsiteX1" fmla="*/ 13901 w 29782"/>
                  <a:gd name="connsiteY1" fmla="*/ 15881 h 27929"/>
                  <a:gd name="connsiteX2" fmla="*/ 29783 w 29782"/>
                  <a:gd name="connsiteY2" fmla="*/ 3370 h 27929"/>
                  <a:gd name="connsiteX3" fmla="*/ 28350 w 29782"/>
                  <a:gd name="connsiteY3" fmla="*/ 15418 h 27929"/>
                  <a:gd name="connsiteX4" fmla="*/ 12511 w 29782"/>
                  <a:gd name="connsiteY4" fmla="*/ 27929 h 27929"/>
                  <a:gd name="connsiteX5" fmla="*/ 0 w 29782"/>
                  <a:gd name="connsiteY5" fmla="*/ 12048 h 27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9782" h="27929">
                    <a:moveTo>
                      <a:pt x="1390" y="0"/>
                    </a:moveTo>
                    <a:lnTo>
                      <a:pt x="13901" y="15881"/>
                    </a:lnTo>
                    <a:lnTo>
                      <a:pt x="29783" y="3370"/>
                    </a:lnTo>
                    <a:lnTo>
                      <a:pt x="28350" y="15418"/>
                    </a:lnTo>
                    <a:lnTo>
                      <a:pt x="12511" y="27929"/>
                    </a:lnTo>
                    <a:lnTo>
                      <a:pt x="0" y="12048"/>
                    </a:lnTo>
                    <a:close/>
                  </a:path>
                </a:pathLst>
              </a:custGeom>
              <a:solidFill>
                <a:srgbClr val="01A98D"/>
              </a:solidFill>
              <a:ln w="4191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cxnSp>
          <p:nvCxnSpPr>
            <p:cNvPr id="114" name="Connector: Elbow 89">
              <a:extLst>
                <a:ext uri="{FF2B5EF4-FFF2-40B4-BE49-F238E27FC236}">
                  <a16:creationId xmlns:a16="http://schemas.microsoft.com/office/drawing/2014/main" id="{B4092FD1-EFA7-83FC-1CBB-48C1684CCB09}"/>
                </a:ext>
              </a:extLst>
            </p:cNvPr>
            <p:cNvCxnSpPr>
              <a:cxnSpLocks/>
            </p:cNvCxnSpPr>
            <p:nvPr/>
          </p:nvCxnSpPr>
          <p:spPr>
            <a:xfrm>
              <a:off x="5024484" y="1088776"/>
              <a:ext cx="217297" cy="143688"/>
            </a:xfrm>
            <a:prstGeom prst="bentConnector3">
              <a:avLst>
                <a:gd name="adj1" fmla="val 2659"/>
              </a:avLst>
            </a:prstGeom>
            <a:ln w="12700">
              <a:solidFill>
                <a:schemeClr val="tx1"/>
              </a:solidFill>
              <a:prstDash val="dash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9" name="Group 185">
            <a:extLst>
              <a:ext uri="{FF2B5EF4-FFF2-40B4-BE49-F238E27FC236}">
                <a16:creationId xmlns:a16="http://schemas.microsoft.com/office/drawing/2014/main" id="{BA96EDA7-1C52-264F-108D-F3130F45533A}"/>
              </a:ext>
            </a:extLst>
          </p:cNvPr>
          <p:cNvGrpSpPr/>
          <p:nvPr/>
        </p:nvGrpSpPr>
        <p:grpSpPr>
          <a:xfrm>
            <a:off x="5659335" y="4866213"/>
            <a:ext cx="971901" cy="826201"/>
            <a:chOff x="4898440" y="859854"/>
            <a:chExt cx="758718" cy="438608"/>
          </a:xfrm>
          <a:noFill/>
        </p:grpSpPr>
        <p:sp>
          <p:nvSpPr>
            <p:cNvPr id="120" name="Freeform: Shape 78">
              <a:extLst>
                <a:ext uri="{FF2B5EF4-FFF2-40B4-BE49-F238E27FC236}">
                  <a16:creationId xmlns:a16="http://schemas.microsoft.com/office/drawing/2014/main" id="{C77B83B0-A7DC-B902-5500-9D4898A9AF70}"/>
                </a:ext>
              </a:extLst>
            </p:cNvPr>
            <p:cNvSpPr/>
            <p:nvPr/>
          </p:nvSpPr>
          <p:spPr>
            <a:xfrm>
              <a:off x="4898440" y="859854"/>
              <a:ext cx="599442" cy="190785"/>
            </a:xfrm>
            <a:custGeom>
              <a:avLst/>
              <a:gdLst>
                <a:gd name="connsiteX0" fmla="*/ 322343 w 599442"/>
                <a:gd name="connsiteY0" fmla="*/ 190785 h 190785"/>
                <a:gd name="connsiteX1" fmla="*/ 0 w 599442"/>
                <a:gd name="connsiteY1" fmla="*/ 190785 h 190785"/>
                <a:gd name="connsiteX2" fmla="*/ 0 w 599442"/>
                <a:gd name="connsiteY2" fmla="*/ 0 h 190785"/>
                <a:gd name="connsiteX3" fmla="*/ 599443 w 599442"/>
                <a:gd name="connsiteY3" fmla="*/ 0 h 190785"/>
                <a:gd name="connsiteX4" fmla="*/ 599443 w 599442"/>
                <a:gd name="connsiteY4" fmla="*/ 88463 h 190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9442" h="190785">
                  <a:moveTo>
                    <a:pt x="322343" y="190785"/>
                  </a:moveTo>
                  <a:lnTo>
                    <a:pt x="0" y="190785"/>
                  </a:lnTo>
                  <a:lnTo>
                    <a:pt x="0" y="0"/>
                  </a:lnTo>
                  <a:lnTo>
                    <a:pt x="599443" y="0"/>
                  </a:lnTo>
                  <a:lnTo>
                    <a:pt x="599443" y="88463"/>
                  </a:lnTo>
                </a:path>
              </a:pathLst>
            </a:custGeom>
            <a:grp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79">
              <a:extLst>
                <a:ext uri="{FF2B5EF4-FFF2-40B4-BE49-F238E27FC236}">
                  <a16:creationId xmlns:a16="http://schemas.microsoft.com/office/drawing/2014/main" id="{65DE7460-AE20-5AE6-1D2E-EE5941994944}"/>
                </a:ext>
              </a:extLst>
            </p:cNvPr>
            <p:cNvSpPr/>
            <p:nvPr/>
          </p:nvSpPr>
          <p:spPr>
            <a:xfrm>
              <a:off x="5251239" y="980459"/>
              <a:ext cx="405919" cy="140361"/>
            </a:xfrm>
            <a:custGeom>
              <a:avLst/>
              <a:gdLst>
                <a:gd name="connsiteX0" fmla="*/ 0 w 405919"/>
                <a:gd name="connsiteY0" fmla="*/ 0 h 140361"/>
                <a:gd name="connsiteX1" fmla="*/ 405919 w 405919"/>
                <a:gd name="connsiteY1" fmla="*/ 0 h 140361"/>
                <a:gd name="connsiteX2" fmla="*/ 405919 w 405919"/>
                <a:gd name="connsiteY2" fmla="*/ 140362 h 140361"/>
                <a:gd name="connsiteX3" fmla="*/ 0 w 405919"/>
                <a:gd name="connsiteY3" fmla="*/ 140362 h 140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5919" h="140361">
                  <a:moveTo>
                    <a:pt x="0" y="0"/>
                  </a:moveTo>
                  <a:lnTo>
                    <a:pt x="405919" y="0"/>
                  </a:lnTo>
                  <a:lnTo>
                    <a:pt x="405919" y="140362"/>
                  </a:lnTo>
                  <a:lnTo>
                    <a:pt x="0" y="140362"/>
                  </a:lnTo>
                  <a:close/>
                </a:path>
              </a:pathLst>
            </a:custGeom>
            <a:grp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80">
              <a:extLst>
                <a:ext uri="{FF2B5EF4-FFF2-40B4-BE49-F238E27FC236}">
                  <a16:creationId xmlns:a16="http://schemas.microsoft.com/office/drawing/2014/main" id="{AAF93F1E-3B34-DC74-7449-0D467E378B0F}"/>
                </a:ext>
              </a:extLst>
            </p:cNvPr>
            <p:cNvSpPr/>
            <p:nvPr/>
          </p:nvSpPr>
          <p:spPr>
            <a:xfrm>
              <a:off x="5249385" y="1158101"/>
              <a:ext cx="405919" cy="140361"/>
            </a:xfrm>
            <a:custGeom>
              <a:avLst/>
              <a:gdLst>
                <a:gd name="connsiteX0" fmla="*/ 0 w 405919"/>
                <a:gd name="connsiteY0" fmla="*/ 0 h 140361"/>
                <a:gd name="connsiteX1" fmla="*/ 405919 w 405919"/>
                <a:gd name="connsiteY1" fmla="*/ 0 h 140361"/>
                <a:gd name="connsiteX2" fmla="*/ 405919 w 405919"/>
                <a:gd name="connsiteY2" fmla="*/ 140362 h 140361"/>
                <a:gd name="connsiteX3" fmla="*/ 0 w 405919"/>
                <a:gd name="connsiteY3" fmla="*/ 140362 h 140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5919" h="140361">
                  <a:moveTo>
                    <a:pt x="0" y="0"/>
                  </a:moveTo>
                  <a:lnTo>
                    <a:pt x="405919" y="0"/>
                  </a:lnTo>
                  <a:lnTo>
                    <a:pt x="405919" y="140362"/>
                  </a:lnTo>
                  <a:lnTo>
                    <a:pt x="0" y="140362"/>
                  </a:lnTo>
                  <a:close/>
                </a:path>
              </a:pathLst>
            </a:custGeom>
            <a:grp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81">
              <a:extLst>
                <a:ext uri="{FF2B5EF4-FFF2-40B4-BE49-F238E27FC236}">
                  <a16:creationId xmlns:a16="http://schemas.microsoft.com/office/drawing/2014/main" id="{AE69283D-263B-1889-392D-0D0F45D1E39D}"/>
                </a:ext>
              </a:extLst>
            </p:cNvPr>
            <p:cNvSpPr/>
            <p:nvPr/>
          </p:nvSpPr>
          <p:spPr>
            <a:xfrm>
              <a:off x="5293575" y="1017739"/>
              <a:ext cx="63609" cy="65799"/>
            </a:xfrm>
            <a:custGeom>
              <a:avLst/>
              <a:gdLst>
                <a:gd name="connsiteX0" fmla="*/ 0 w 63609"/>
                <a:gd name="connsiteY0" fmla="*/ 0 h 65799"/>
                <a:gd name="connsiteX1" fmla="*/ 0 w 63609"/>
                <a:gd name="connsiteY1" fmla="*/ 65800 h 65799"/>
                <a:gd name="connsiteX2" fmla="*/ 63609 w 63609"/>
                <a:gd name="connsiteY2" fmla="*/ 32900 h 65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609" h="65799">
                  <a:moveTo>
                    <a:pt x="0" y="0"/>
                  </a:moveTo>
                  <a:lnTo>
                    <a:pt x="0" y="65800"/>
                  </a:lnTo>
                  <a:lnTo>
                    <a:pt x="63609" y="32900"/>
                  </a:lnTo>
                  <a:close/>
                </a:path>
              </a:pathLst>
            </a:custGeom>
            <a:grp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82">
              <a:extLst>
                <a:ext uri="{FF2B5EF4-FFF2-40B4-BE49-F238E27FC236}">
                  <a16:creationId xmlns:a16="http://schemas.microsoft.com/office/drawing/2014/main" id="{64F09206-1245-FFB0-F00D-3A8F5B2FB52C}"/>
                </a:ext>
              </a:extLst>
            </p:cNvPr>
            <p:cNvSpPr/>
            <p:nvPr/>
          </p:nvSpPr>
          <p:spPr>
            <a:xfrm>
              <a:off x="4953034" y="895702"/>
              <a:ext cx="26033" cy="119130"/>
            </a:xfrm>
            <a:custGeom>
              <a:avLst/>
              <a:gdLst>
                <a:gd name="connsiteX0" fmla="*/ 26033 w 26033"/>
                <a:gd name="connsiteY0" fmla="*/ 119130 h 119130"/>
                <a:gd name="connsiteX1" fmla="*/ 0 w 26033"/>
                <a:gd name="connsiteY1" fmla="*/ 59481 h 119130"/>
                <a:gd name="connsiteX2" fmla="*/ 25865 w 26033"/>
                <a:gd name="connsiteY2" fmla="*/ 0 h 119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033" h="119130">
                  <a:moveTo>
                    <a:pt x="26033" y="119130"/>
                  </a:moveTo>
                  <a:cubicBezTo>
                    <a:pt x="10026" y="104260"/>
                    <a:pt x="0" y="83029"/>
                    <a:pt x="0" y="59481"/>
                  </a:cubicBezTo>
                  <a:cubicBezTo>
                    <a:pt x="0" y="35975"/>
                    <a:pt x="9942" y="14828"/>
                    <a:pt x="25865" y="0"/>
                  </a:cubicBezTo>
                </a:path>
              </a:pathLst>
            </a:custGeom>
            <a:grp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83">
              <a:extLst>
                <a:ext uri="{FF2B5EF4-FFF2-40B4-BE49-F238E27FC236}">
                  <a16:creationId xmlns:a16="http://schemas.microsoft.com/office/drawing/2014/main" id="{5009BB26-50D9-0534-02A2-950FA226673D}"/>
                </a:ext>
              </a:extLst>
            </p:cNvPr>
            <p:cNvSpPr/>
            <p:nvPr/>
          </p:nvSpPr>
          <p:spPr>
            <a:xfrm>
              <a:off x="5131856" y="895702"/>
              <a:ext cx="26033" cy="119130"/>
            </a:xfrm>
            <a:custGeom>
              <a:avLst/>
              <a:gdLst>
                <a:gd name="connsiteX0" fmla="*/ 0 w 26033"/>
                <a:gd name="connsiteY0" fmla="*/ 0 h 119130"/>
                <a:gd name="connsiteX1" fmla="*/ 26033 w 26033"/>
                <a:gd name="connsiteY1" fmla="*/ 59649 h 119130"/>
                <a:gd name="connsiteX2" fmla="*/ 169 w 26033"/>
                <a:gd name="connsiteY2" fmla="*/ 119130 h 119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033" h="119130">
                  <a:moveTo>
                    <a:pt x="0" y="0"/>
                  </a:moveTo>
                  <a:cubicBezTo>
                    <a:pt x="16008" y="14870"/>
                    <a:pt x="26033" y="36101"/>
                    <a:pt x="26033" y="59649"/>
                  </a:cubicBezTo>
                  <a:cubicBezTo>
                    <a:pt x="26033" y="83155"/>
                    <a:pt x="16092" y="104302"/>
                    <a:pt x="169" y="119130"/>
                  </a:cubicBezTo>
                </a:path>
              </a:pathLst>
            </a:custGeom>
            <a:grp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84">
              <a:extLst>
                <a:ext uri="{FF2B5EF4-FFF2-40B4-BE49-F238E27FC236}">
                  <a16:creationId xmlns:a16="http://schemas.microsoft.com/office/drawing/2014/main" id="{A16580F8-EFEA-DF64-FE0E-A8B686F250D5}"/>
                </a:ext>
              </a:extLst>
            </p:cNvPr>
            <p:cNvSpPr/>
            <p:nvPr/>
          </p:nvSpPr>
          <p:spPr>
            <a:xfrm>
              <a:off x="5042087" y="944526"/>
              <a:ext cx="21483" cy="21483"/>
            </a:xfrm>
            <a:custGeom>
              <a:avLst/>
              <a:gdLst>
                <a:gd name="connsiteX0" fmla="*/ 21484 w 21483"/>
                <a:gd name="connsiteY0" fmla="*/ 10742 h 21483"/>
                <a:gd name="connsiteX1" fmla="*/ 10742 w 21483"/>
                <a:gd name="connsiteY1" fmla="*/ 21484 h 21483"/>
                <a:gd name="connsiteX2" fmla="*/ 0 w 21483"/>
                <a:gd name="connsiteY2" fmla="*/ 10742 h 21483"/>
                <a:gd name="connsiteX3" fmla="*/ 10742 w 21483"/>
                <a:gd name="connsiteY3" fmla="*/ 0 h 21483"/>
                <a:gd name="connsiteX4" fmla="*/ 21484 w 21483"/>
                <a:gd name="connsiteY4" fmla="*/ 10742 h 2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483" h="21483">
                  <a:moveTo>
                    <a:pt x="21484" y="10742"/>
                  </a:moveTo>
                  <a:cubicBezTo>
                    <a:pt x="21484" y="16675"/>
                    <a:pt x="16675" y="21484"/>
                    <a:pt x="10742" y="21484"/>
                  </a:cubicBezTo>
                  <a:cubicBezTo>
                    <a:pt x="4809" y="21484"/>
                    <a:pt x="0" y="16675"/>
                    <a:pt x="0" y="10742"/>
                  </a:cubicBezTo>
                  <a:cubicBezTo>
                    <a:pt x="0" y="4809"/>
                    <a:pt x="4809" y="0"/>
                    <a:pt x="10742" y="0"/>
                  </a:cubicBezTo>
                  <a:cubicBezTo>
                    <a:pt x="16675" y="0"/>
                    <a:pt x="21484" y="4809"/>
                    <a:pt x="21484" y="10742"/>
                  </a:cubicBezTo>
                  <a:close/>
                </a:path>
              </a:pathLst>
            </a:custGeom>
            <a:grp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85">
              <a:extLst>
                <a:ext uri="{FF2B5EF4-FFF2-40B4-BE49-F238E27FC236}">
                  <a16:creationId xmlns:a16="http://schemas.microsoft.com/office/drawing/2014/main" id="{C7C6D7F5-72CD-A3B6-0A4D-39D08703A90D}"/>
                </a:ext>
              </a:extLst>
            </p:cNvPr>
            <p:cNvSpPr/>
            <p:nvPr/>
          </p:nvSpPr>
          <p:spPr>
            <a:xfrm>
              <a:off x="5002026" y="944526"/>
              <a:ext cx="21483" cy="21483"/>
            </a:xfrm>
            <a:custGeom>
              <a:avLst/>
              <a:gdLst>
                <a:gd name="connsiteX0" fmla="*/ 21484 w 21483"/>
                <a:gd name="connsiteY0" fmla="*/ 10742 h 21483"/>
                <a:gd name="connsiteX1" fmla="*/ 10742 w 21483"/>
                <a:gd name="connsiteY1" fmla="*/ 21484 h 21483"/>
                <a:gd name="connsiteX2" fmla="*/ 0 w 21483"/>
                <a:gd name="connsiteY2" fmla="*/ 10742 h 21483"/>
                <a:gd name="connsiteX3" fmla="*/ 10742 w 21483"/>
                <a:gd name="connsiteY3" fmla="*/ 0 h 21483"/>
                <a:gd name="connsiteX4" fmla="*/ 21484 w 21483"/>
                <a:gd name="connsiteY4" fmla="*/ 10742 h 2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483" h="21483">
                  <a:moveTo>
                    <a:pt x="21484" y="10742"/>
                  </a:moveTo>
                  <a:cubicBezTo>
                    <a:pt x="21484" y="16675"/>
                    <a:pt x="16675" y="21484"/>
                    <a:pt x="10742" y="21484"/>
                  </a:cubicBezTo>
                  <a:cubicBezTo>
                    <a:pt x="4809" y="21484"/>
                    <a:pt x="0" y="16675"/>
                    <a:pt x="0" y="10742"/>
                  </a:cubicBezTo>
                  <a:cubicBezTo>
                    <a:pt x="0" y="4809"/>
                    <a:pt x="4809" y="0"/>
                    <a:pt x="10742" y="0"/>
                  </a:cubicBezTo>
                  <a:cubicBezTo>
                    <a:pt x="16675" y="0"/>
                    <a:pt x="21484" y="4809"/>
                    <a:pt x="21484" y="10742"/>
                  </a:cubicBezTo>
                  <a:close/>
                </a:path>
              </a:pathLst>
            </a:custGeom>
            <a:grp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86">
              <a:extLst>
                <a:ext uri="{FF2B5EF4-FFF2-40B4-BE49-F238E27FC236}">
                  <a16:creationId xmlns:a16="http://schemas.microsoft.com/office/drawing/2014/main" id="{774F8180-782D-FA49-151F-A26BEAA0DF81}"/>
                </a:ext>
              </a:extLst>
            </p:cNvPr>
            <p:cNvSpPr/>
            <p:nvPr/>
          </p:nvSpPr>
          <p:spPr>
            <a:xfrm>
              <a:off x="5082401" y="944526"/>
              <a:ext cx="21483" cy="21483"/>
            </a:xfrm>
            <a:custGeom>
              <a:avLst/>
              <a:gdLst>
                <a:gd name="connsiteX0" fmla="*/ 21484 w 21483"/>
                <a:gd name="connsiteY0" fmla="*/ 10742 h 21483"/>
                <a:gd name="connsiteX1" fmla="*/ 10742 w 21483"/>
                <a:gd name="connsiteY1" fmla="*/ 21484 h 21483"/>
                <a:gd name="connsiteX2" fmla="*/ 0 w 21483"/>
                <a:gd name="connsiteY2" fmla="*/ 10742 h 21483"/>
                <a:gd name="connsiteX3" fmla="*/ 10742 w 21483"/>
                <a:gd name="connsiteY3" fmla="*/ 0 h 21483"/>
                <a:gd name="connsiteX4" fmla="*/ 21484 w 21483"/>
                <a:gd name="connsiteY4" fmla="*/ 10742 h 2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483" h="21483">
                  <a:moveTo>
                    <a:pt x="21484" y="10742"/>
                  </a:moveTo>
                  <a:cubicBezTo>
                    <a:pt x="21484" y="16675"/>
                    <a:pt x="16675" y="21484"/>
                    <a:pt x="10742" y="21484"/>
                  </a:cubicBezTo>
                  <a:cubicBezTo>
                    <a:pt x="4809" y="21484"/>
                    <a:pt x="0" y="16675"/>
                    <a:pt x="0" y="10742"/>
                  </a:cubicBezTo>
                  <a:cubicBezTo>
                    <a:pt x="0" y="4809"/>
                    <a:pt x="4809" y="0"/>
                    <a:pt x="10742" y="0"/>
                  </a:cubicBezTo>
                  <a:cubicBezTo>
                    <a:pt x="16675" y="0"/>
                    <a:pt x="21484" y="4809"/>
                    <a:pt x="21484" y="10742"/>
                  </a:cubicBezTo>
                  <a:close/>
                </a:path>
              </a:pathLst>
            </a:custGeom>
            <a:grp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29" name="Graphic 2034">
              <a:extLst>
                <a:ext uri="{FF2B5EF4-FFF2-40B4-BE49-F238E27FC236}">
                  <a16:creationId xmlns:a16="http://schemas.microsoft.com/office/drawing/2014/main" id="{643C819C-B5D6-392E-AA3F-824DB16467CD}"/>
                </a:ext>
              </a:extLst>
            </p:cNvPr>
            <p:cNvGrpSpPr/>
            <p:nvPr/>
          </p:nvGrpSpPr>
          <p:grpSpPr>
            <a:xfrm>
              <a:off x="5282875" y="1228282"/>
              <a:ext cx="99626" cy="44568"/>
              <a:chOff x="5282875" y="1228282"/>
              <a:chExt cx="99626" cy="44568"/>
            </a:xfrm>
            <a:grpFill/>
          </p:grpSpPr>
          <p:sp>
            <p:nvSpPr>
              <p:cNvPr id="134" name="Freeform: Shape 92">
                <a:extLst>
                  <a:ext uri="{FF2B5EF4-FFF2-40B4-BE49-F238E27FC236}">
                    <a16:creationId xmlns:a16="http://schemas.microsoft.com/office/drawing/2014/main" id="{2F17AB79-FF7A-C91F-F933-EC6690899B09}"/>
                  </a:ext>
                </a:extLst>
              </p:cNvPr>
              <p:cNvSpPr/>
              <p:nvPr/>
            </p:nvSpPr>
            <p:spPr>
              <a:xfrm>
                <a:off x="5282875" y="1237844"/>
                <a:ext cx="86061" cy="35006"/>
              </a:xfrm>
              <a:custGeom>
                <a:avLst/>
                <a:gdLst>
                  <a:gd name="connsiteX0" fmla="*/ 0 w 86061"/>
                  <a:gd name="connsiteY0" fmla="*/ 3876 h 35006"/>
                  <a:gd name="connsiteX1" fmla="*/ 42504 w 86061"/>
                  <a:gd name="connsiteY1" fmla="*/ 35006 h 35006"/>
                  <a:gd name="connsiteX2" fmla="*/ 86062 w 86061"/>
                  <a:gd name="connsiteY2" fmla="*/ 0 h 350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86061" h="35006">
                    <a:moveTo>
                      <a:pt x="0" y="3876"/>
                    </a:moveTo>
                    <a:cubicBezTo>
                      <a:pt x="5729" y="21905"/>
                      <a:pt x="22579" y="35006"/>
                      <a:pt x="42504" y="35006"/>
                    </a:cubicBezTo>
                    <a:cubicBezTo>
                      <a:pt x="63820" y="35006"/>
                      <a:pt x="81681" y="20010"/>
                      <a:pt x="86062" y="0"/>
                    </a:cubicBezTo>
                  </a:path>
                </a:pathLst>
              </a:custGeom>
              <a:grpFill/>
              <a:ln w="8382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5" name="Freeform: Shape 93">
                <a:extLst>
                  <a:ext uri="{FF2B5EF4-FFF2-40B4-BE49-F238E27FC236}">
                    <a16:creationId xmlns:a16="http://schemas.microsoft.com/office/drawing/2014/main" id="{B9F91CEC-CDC1-8B0E-3701-269EFDC1A516}"/>
                  </a:ext>
                </a:extLst>
              </p:cNvPr>
              <p:cNvSpPr/>
              <p:nvPr/>
            </p:nvSpPr>
            <p:spPr>
              <a:xfrm>
                <a:off x="5352719" y="1228282"/>
                <a:ext cx="29782" cy="27886"/>
              </a:xfrm>
              <a:custGeom>
                <a:avLst/>
                <a:gdLst>
                  <a:gd name="connsiteX0" fmla="*/ 28350 w 29782"/>
                  <a:gd name="connsiteY0" fmla="*/ 27887 h 27886"/>
                  <a:gd name="connsiteX1" fmla="*/ 15839 w 29782"/>
                  <a:gd name="connsiteY1" fmla="*/ 12006 h 27886"/>
                  <a:gd name="connsiteX2" fmla="*/ 0 w 29782"/>
                  <a:gd name="connsiteY2" fmla="*/ 24559 h 27886"/>
                  <a:gd name="connsiteX3" fmla="*/ 1390 w 29782"/>
                  <a:gd name="connsiteY3" fmla="*/ 12511 h 27886"/>
                  <a:gd name="connsiteX4" fmla="*/ 17271 w 29782"/>
                  <a:gd name="connsiteY4" fmla="*/ 0 h 27886"/>
                  <a:gd name="connsiteX5" fmla="*/ 29783 w 29782"/>
                  <a:gd name="connsiteY5" fmla="*/ 15839 h 27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9782" h="27886">
                    <a:moveTo>
                      <a:pt x="28350" y="27887"/>
                    </a:moveTo>
                    <a:lnTo>
                      <a:pt x="15839" y="12006"/>
                    </a:lnTo>
                    <a:lnTo>
                      <a:pt x="0" y="24559"/>
                    </a:lnTo>
                    <a:lnTo>
                      <a:pt x="1390" y="12511"/>
                    </a:lnTo>
                    <a:lnTo>
                      <a:pt x="17271" y="0"/>
                    </a:lnTo>
                    <a:lnTo>
                      <a:pt x="29783" y="15839"/>
                    </a:lnTo>
                    <a:close/>
                  </a:path>
                </a:pathLst>
              </a:custGeom>
              <a:grpFill/>
              <a:ln w="4191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30" name="Graphic 2034">
              <a:extLst>
                <a:ext uri="{FF2B5EF4-FFF2-40B4-BE49-F238E27FC236}">
                  <a16:creationId xmlns:a16="http://schemas.microsoft.com/office/drawing/2014/main" id="{155E59DE-FC07-BF0E-217E-DD1EA278E2A3}"/>
                </a:ext>
              </a:extLst>
            </p:cNvPr>
            <p:cNvGrpSpPr/>
            <p:nvPr/>
          </p:nvGrpSpPr>
          <p:grpSpPr>
            <a:xfrm>
              <a:off x="5268300" y="1183671"/>
              <a:ext cx="100384" cy="44610"/>
              <a:chOff x="5268300" y="1183671"/>
              <a:chExt cx="100384" cy="44610"/>
            </a:xfrm>
            <a:grpFill/>
          </p:grpSpPr>
          <p:sp>
            <p:nvSpPr>
              <p:cNvPr id="132" name="Freeform: Shape 90">
                <a:extLst>
                  <a:ext uri="{FF2B5EF4-FFF2-40B4-BE49-F238E27FC236}">
                    <a16:creationId xmlns:a16="http://schemas.microsoft.com/office/drawing/2014/main" id="{AC87D867-3726-6ED5-D847-918C62759D47}"/>
                  </a:ext>
                </a:extLst>
              </p:cNvPr>
              <p:cNvSpPr/>
              <p:nvPr/>
            </p:nvSpPr>
            <p:spPr>
              <a:xfrm>
                <a:off x="5281822" y="1183671"/>
                <a:ext cx="86862" cy="35006"/>
              </a:xfrm>
              <a:custGeom>
                <a:avLst/>
                <a:gdLst>
                  <a:gd name="connsiteX0" fmla="*/ 86862 w 86862"/>
                  <a:gd name="connsiteY0" fmla="*/ 33953 h 35006"/>
                  <a:gd name="connsiteX1" fmla="*/ 43558 w 86862"/>
                  <a:gd name="connsiteY1" fmla="*/ 0 h 35006"/>
                  <a:gd name="connsiteX2" fmla="*/ 0 w 86862"/>
                  <a:gd name="connsiteY2" fmla="*/ 35006 h 350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86862" h="35006">
                    <a:moveTo>
                      <a:pt x="86862" y="33953"/>
                    </a:moveTo>
                    <a:cubicBezTo>
                      <a:pt x="82102" y="14491"/>
                      <a:pt x="64494" y="0"/>
                      <a:pt x="43558" y="0"/>
                    </a:cubicBezTo>
                    <a:cubicBezTo>
                      <a:pt x="22242" y="0"/>
                      <a:pt x="4381" y="14997"/>
                      <a:pt x="0" y="35006"/>
                    </a:cubicBezTo>
                  </a:path>
                </a:pathLst>
              </a:custGeom>
              <a:grpFill/>
              <a:ln w="8382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" name="Freeform: Shape 91">
                <a:extLst>
                  <a:ext uri="{FF2B5EF4-FFF2-40B4-BE49-F238E27FC236}">
                    <a16:creationId xmlns:a16="http://schemas.microsoft.com/office/drawing/2014/main" id="{FFBD253F-D4FF-BCE6-A48E-F9C20104F8D0}"/>
                  </a:ext>
                </a:extLst>
              </p:cNvPr>
              <p:cNvSpPr/>
              <p:nvPr/>
            </p:nvSpPr>
            <p:spPr>
              <a:xfrm>
                <a:off x="5268300" y="1200353"/>
                <a:ext cx="29782" cy="27929"/>
              </a:xfrm>
              <a:custGeom>
                <a:avLst/>
                <a:gdLst>
                  <a:gd name="connsiteX0" fmla="*/ 1390 w 29782"/>
                  <a:gd name="connsiteY0" fmla="*/ 0 h 27929"/>
                  <a:gd name="connsiteX1" fmla="*/ 13901 w 29782"/>
                  <a:gd name="connsiteY1" fmla="*/ 15881 h 27929"/>
                  <a:gd name="connsiteX2" fmla="*/ 29783 w 29782"/>
                  <a:gd name="connsiteY2" fmla="*/ 3370 h 27929"/>
                  <a:gd name="connsiteX3" fmla="*/ 28350 w 29782"/>
                  <a:gd name="connsiteY3" fmla="*/ 15418 h 27929"/>
                  <a:gd name="connsiteX4" fmla="*/ 12511 w 29782"/>
                  <a:gd name="connsiteY4" fmla="*/ 27929 h 27929"/>
                  <a:gd name="connsiteX5" fmla="*/ 0 w 29782"/>
                  <a:gd name="connsiteY5" fmla="*/ 12048 h 27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9782" h="27929">
                    <a:moveTo>
                      <a:pt x="1390" y="0"/>
                    </a:moveTo>
                    <a:lnTo>
                      <a:pt x="13901" y="15881"/>
                    </a:lnTo>
                    <a:lnTo>
                      <a:pt x="29783" y="3370"/>
                    </a:lnTo>
                    <a:lnTo>
                      <a:pt x="28350" y="15418"/>
                    </a:lnTo>
                    <a:lnTo>
                      <a:pt x="12511" y="27929"/>
                    </a:lnTo>
                    <a:lnTo>
                      <a:pt x="0" y="12048"/>
                    </a:lnTo>
                    <a:close/>
                  </a:path>
                </a:pathLst>
              </a:custGeom>
              <a:grpFill/>
              <a:ln w="4191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cxnSp>
          <p:nvCxnSpPr>
            <p:cNvPr id="131" name="Connector: Elbow 89">
              <a:extLst>
                <a:ext uri="{FF2B5EF4-FFF2-40B4-BE49-F238E27FC236}">
                  <a16:creationId xmlns:a16="http://schemas.microsoft.com/office/drawing/2014/main" id="{D41D4472-AD27-2064-253F-6AA3010EA5A4}"/>
                </a:ext>
              </a:extLst>
            </p:cNvPr>
            <p:cNvCxnSpPr>
              <a:cxnSpLocks/>
            </p:cNvCxnSpPr>
            <p:nvPr/>
          </p:nvCxnSpPr>
          <p:spPr>
            <a:xfrm>
              <a:off x="5024484" y="1088776"/>
              <a:ext cx="217297" cy="143688"/>
            </a:xfrm>
            <a:prstGeom prst="bentConnector3">
              <a:avLst>
                <a:gd name="adj1" fmla="val 2659"/>
              </a:avLst>
            </a:prstGeom>
            <a:grpFill/>
            <a:ln w="12700">
              <a:solidFill>
                <a:schemeClr val="tx1"/>
              </a:solidFill>
              <a:prstDash val="dash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36" name="Straight Arrow Connector 205">
            <a:extLst>
              <a:ext uri="{FF2B5EF4-FFF2-40B4-BE49-F238E27FC236}">
                <a16:creationId xmlns:a16="http://schemas.microsoft.com/office/drawing/2014/main" id="{452359D7-9716-3065-ECCF-8082A4CFA711}"/>
              </a:ext>
            </a:extLst>
          </p:cNvPr>
          <p:cNvCxnSpPr>
            <a:cxnSpLocks/>
          </p:cNvCxnSpPr>
          <p:nvPr/>
        </p:nvCxnSpPr>
        <p:spPr>
          <a:xfrm flipV="1">
            <a:off x="7730634" y="1915042"/>
            <a:ext cx="1211332" cy="10022"/>
          </a:xfrm>
          <a:prstGeom prst="straightConnector1">
            <a:avLst/>
          </a:prstGeom>
          <a:ln w="28575" cap="rnd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Arrow Connector 206">
            <a:extLst>
              <a:ext uri="{FF2B5EF4-FFF2-40B4-BE49-F238E27FC236}">
                <a16:creationId xmlns:a16="http://schemas.microsoft.com/office/drawing/2014/main" id="{D46A9ACC-43E3-4661-A448-603D2F8D831B}"/>
              </a:ext>
            </a:extLst>
          </p:cNvPr>
          <p:cNvCxnSpPr>
            <a:cxnSpLocks/>
          </p:cNvCxnSpPr>
          <p:nvPr/>
        </p:nvCxnSpPr>
        <p:spPr>
          <a:xfrm flipH="1">
            <a:off x="7690683" y="2167646"/>
            <a:ext cx="1222615" cy="0"/>
          </a:xfrm>
          <a:prstGeom prst="straightConnector1">
            <a:avLst/>
          </a:prstGeom>
          <a:ln w="28575" cap="rnd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9" name="Graphique 138" descr="Document avec un remplissage uni">
            <a:extLst>
              <a:ext uri="{FF2B5EF4-FFF2-40B4-BE49-F238E27FC236}">
                <a16:creationId xmlns:a16="http://schemas.microsoft.com/office/drawing/2014/main" id="{3504E905-1D9F-6EA7-B367-F1D1D446D6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096711" y="1506780"/>
            <a:ext cx="914400" cy="914400"/>
          </a:xfrm>
          <a:prstGeom prst="rect">
            <a:avLst/>
          </a:prstGeom>
        </p:spPr>
      </p:pic>
      <p:pic>
        <p:nvPicPr>
          <p:cNvPr id="140" name="Graphique 139" descr="Document avec un remplissage uni">
            <a:extLst>
              <a:ext uri="{FF2B5EF4-FFF2-40B4-BE49-F238E27FC236}">
                <a16:creationId xmlns:a16="http://schemas.microsoft.com/office/drawing/2014/main" id="{283F25C4-BE0B-5D6E-E1DA-F267F5DBA7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43962" y="3027332"/>
            <a:ext cx="914400" cy="914400"/>
          </a:xfrm>
          <a:prstGeom prst="rect">
            <a:avLst/>
          </a:prstGeom>
        </p:spPr>
      </p:pic>
      <p:pic>
        <p:nvPicPr>
          <p:cNvPr id="143" name="Graphique 142" descr="Base de données avec un remplissage uni">
            <a:extLst>
              <a:ext uri="{FF2B5EF4-FFF2-40B4-BE49-F238E27FC236}">
                <a16:creationId xmlns:a16="http://schemas.microsoft.com/office/drawing/2014/main" id="{7B0BB2D0-8004-0A0F-0156-408DFA5631D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902282" y="3005450"/>
            <a:ext cx="914400" cy="914400"/>
          </a:xfrm>
          <a:prstGeom prst="rect">
            <a:avLst/>
          </a:prstGeom>
        </p:spPr>
      </p:pic>
      <p:pic>
        <p:nvPicPr>
          <p:cNvPr id="145" name="Graphique 144" descr="Base de données avec un remplissage uni">
            <a:extLst>
              <a:ext uri="{FF2B5EF4-FFF2-40B4-BE49-F238E27FC236}">
                <a16:creationId xmlns:a16="http://schemas.microsoft.com/office/drawing/2014/main" id="{1EFD42A8-1FEB-D9C5-6C18-01C930C430C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048698" y="4694182"/>
            <a:ext cx="914400" cy="914400"/>
          </a:xfrm>
          <a:prstGeom prst="rect">
            <a:avLst/>
          </a:prstGeom>
        </p:spPr>
      </p:pic>
      <p:sp>
        <p:nvSpPr>
          <p:cNvPr id="146" name="Title 1">
            <a:extLst>
              <a:ext uri="{FF2B5EF4-FFF2-40B4-BE49-F238E27FC236}">
                <a16:creationId xmlns:a16="http://schemas.microsoft.com/office/drawing/2014/main" id="{7E656244-EC89-E874-6C21-32B08ADA6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104" y="372402"/>
            <a:ext cx="11558016" cy="1141536"/>
          </a:xfrm>
        </p:spPr>
        <p:txBody>
          <a:bodyPr>
            <a:normAutofit/>
          </a:bodyPr>
          <a:lstStyle/>
          <a:p>
            <a:r>
              <a:rPr lang="en-US" dirty="0"/>
              <a:t>Agents Workflow</a:t>
            </a:r>
            <a:endParaRPr lang="en-US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8579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  <p:bldP spid="50" grpId="0"/>
      <p:bldP spid="51" grpId="0"/>
      <p:bldP spid="53" grpId="0"/>
      <p:bldP spid="55" grpId="0"/>
      <p:bldP spid="68" grpId="0"/>
      <p:bldP spid="70" grpId="0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 : coins arrondis 22">
            <a:extLst>
              <a:ext uri="{FF2B5EF4-FFF2-40B4-BE49-F238E27FC236}">
                <a16:creationId xmlns:a16="http://schemas.microsoft.com/office/drawing/2014/main" id="{50A82E8E-4768-EF85-6CBE-5497C0F0279B}"/>
              </a:ext>
            </a:extLst>
          </p:cNvPr>
          <p:cNvSpPr/>
          <p:nvPr/>
        </p:nvSpPr>
        <p:spPr>
          <a:xfrm>
            <a:off x="7318180" y="2015889"/>
            <a:ext cx="847388" cy="211721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 : coins arrondis 21">
            <a:extLst>
              <a:ext uri="{FF2B5EF4-FFF2-40B4-BE49-F238E27FC236}">
                <a16:creationId xmlns:a16="http://schemas.microsoft.com/office/drawing/2014/main" id="{F1DB6F04-3FA1-13EB-750B-02233B1ADB8C}"/>
              </a:ext>
            </a:extLst>
          </p:cNvPr>
          <p:cNvSpPr/>
          <p:nvPr/>
        </p:nvSpPr>
        <p:spPr>
          <a:xfrm>
            <a:off x="1889617" y="2228482"/>
            <a:ext cx="1255444" cy="323369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3FDA3FD-C267-25D9-4BA9-5E1C40E0980E}"/>
              </a:ext>
            </a:extLst>
          </p:cNvPr>
          <p:cNvCxnSpPr>
            <a:cxnSpLocks/>
          </p:cNvCxnSpPr>
          <p:nvPr/>
        </p:nvCxnSpPr>
        <p:spPr>
          <a:xfrm>
            <a:off x="3126496" y="3780793"/>
            <a:ext cx="4193679" cy="0"/>
          </a:xfrm>
          <a:prstGeom prst="line">
            <a:avLst/>
          </a:prstGeom>
          <a:ln w="19050" cap="rnd">
            <a:solidFill>
              <a:schemeClr val="tx1"/>
            </a:solidFill>
            <a:round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Straight Connector 211">
            <a:extLst>
              <a:ext uri="{FF2B5EF4-FFF2-40B4-BE49-F238E27FC236}">
                <a16:creationId xmlns:a16="http://schemas.microsoft.com/office/drawing/2014/main" id="{F281DAD5-2D7F-00E0-AD1B-E20B09FDE79F}"/>
              </a:ext>
            </a:extLst>
          </p:cNvPr>
          <p:cNvCxnSpPr>
            <a:cxnSpLocks/>
          </p:cNvCxnSpPr>
          <p:nvPr/>
        </p:nvCxnSpPr>
        <p:spPr>
          <a:xfrm>
            <a:off x="5688432" y="2572087"/>
            <a:ext cx="1631743" cy="5304"/>
          </a:xfrm>
          <a:prstGeom prst="line">
            <a:avLst/>
          </a:prstGeom>
          <a:ln w="19050" cap="rnd">
            <a:solidFill>
              <a:schemeClr val="tx1"/>
            </a:solidFill>
            <a:round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>
            <a:extLst>
              <a:ext uri="{FF2B5EF4-FFF2-40B4-BE49-F238E27FC236}">
                <a16:creationId xmlns:a16="http://schemas.microsoft.com/office/drawing/2014/main" id="{08C0F4EF-FB67-D7FA-281D-2182C175A3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Agent orchestration – Detailed flow</a:t>
            </a: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2E05467F-F473-A610-FDCB-BAE35F564E41}"/>
              </a:ext>
            </a:extLst>
          </p:cNvPr>
          <p:cNvGrpSpPr/>
          <p:nvPr/>
        </p:nvGrpSpPr>
        <p:grpSpPr>
          <a:xfrm>
            <a:off x="827199" y="2826099"/>
            <a:ext cx="722383" cy="669762"/>
            <a:chOff x="478155" y="2227116"/>
            <a:chExt cx="914400" cy="914400"/>
          </a:xfrm>
        </p:grpSpPr>
        <p:pic>
          <p:nvPicPr>
            <p:cNvPr id="7" name="Graphic 6" descr="Question mark with solid fill">
              <a:extLst>
                <a:ext uri="{FF2B5EF4-FFF2-40B4-BE49-F238E27FC236}">
                  <a16:creationId xmlns:a16="http://schemas.microsoft.com/office/drawing/2014/main" id="{A7D5F172-D063-4B4C-94CD-EA3EF9D1715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30555" y="2363081"/>
              <a:ext cx="609600" cy="624840"/>
            </a:xfrm>
            <a:prstGeom prst="rect">
              <a:avLst/>
            </a:prstGeom>
          </p:spPr>
        </p:pic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D5DAE61A-27A1-D6FC-A2F7-7695D13A0629}"/>
                </a:ext>
              </a:extLst>
            </p:cNvPr>
            <p:cNvGrpSpPr/>
            <p:nvPr/>
          </p:nvGrpSpPr>
          <p:grpSpPr>
            <a:xfrm>
              <a:off x="478155" y="2227116"/>
              <a:ext cx="914400" cy="914400"/>
              <a:chOff x="478155" y="2227116"/>
              <a:chExt cx="914400" cy="914400"/>
            </a:xfrm>
          </p:grpSpPr>
          <p:sp>
            <p:nvSpPr>
              <p:cNvPr id="5" name="Oval 4">
                <a:extLst>
                  <a:ext uri="{FF2B5EF4-FFF2-40B4-BE49-F238E27FC236}">
                    <a16:creationId xmlns:a16="http://schemas.microsoft.com/office/drawing/2014/main" id="{27837D8D-D090-2547-6576-6DCD3D3B6DDE}"/>
                  </a:ext>
                </a:extLst>
              </p:cNvPr>
              <p:cNvSpPr/>
              <p:nvPr/>
            </p:nvSpPr>
            <p:spPr>
              <a:xfrm>
                <a:off x="478155" y="2227116"/>
                <a:ext cx="914400" cy="914400"/>
              </a:xfrm>
              <a:prstGeom prst="ellipse">
                <a:avLst/>
              </a:prstGeom>
              <a:noFill/>
              <a:ln>
                <a:solidFill>
                  <a:srgbClr val="2074D5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45720" tIns="45720" rIns="45720" rtlCol="0" anchor="ctr"/>
              <a:lstStyle/>
              <a:p>
                <a:pPr algn="ctr"/>
                <a:endParaRPr lang="en-US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id="{2FACE68E-B185-C421-C64A-0665ED3D8128}"/>
                  </a:ext>
                </a:extLst>
              </p:cNvPr>
              <p:cNvSpPr/>
              <p:nvPr/>
            </p:nvSpPr>
            <p:spPr>
              <a:xfrm>
                <a:off x="508635" y="2248781"/>
                <a:ext cx="853440" cy="853440"/>
              </a:xfrm>
              <a:prstGeom prst="ellipse">
                <a:avLst/>
              </a:prstGeom>
              <a:noFill/>
              <a:ln>
                <a:solidFill>
                  <a:srgbClr val="2074D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45720" tIns="45720" rIns="45720" rtlCol="0" anchor="ctr"/>
              <a:lstStyle/>
              <a:p>
                <a:pPr algn="ctr"/>
                <a:endParaRPr lang="en-US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71" name="TextBox 70">
            <a:extLst>
              <a:ext uri="{FF2B5EF4-FFF2-40B4-BE49-F238E27FC236}">
                <a16:creationId xmlns:a16="http://schemas.microsoft.com/office/drawing/2014/main" id="{B158C90D-6C29-BCE5-7FEE-5A4FE2DAB279}"/>
              </a:ext>
            </a:extLst>
          </p:cNvPr>
          <p:cNvSpPr txBox="1"/>
          <p:nvPr/>
        </p:nvSpPr>
        <p:spPr>
          <a:xfrm>
            <a:off x="1012739" y="3584486"/>
            <a:ext cx="389530" cy="307777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l"/>
            <a:r>
              <a:rPr lang="en-US" sz="1400" b="1" dirty="0">
                <a:solidFill>
                  <a:schemeClr val="accent4"/>
                </a:solidFill>
              </a:rPr>
              <a:t>Task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2FB9BF1A-46C4-D2E7-938E-CF7848BF0D29}"/>
              </a:ext>
            </a:extLst>
          </p:cNvPr>
          <p:cNvSpPr txBox="1"/>
          <p:nvPr/>
        </p:nvSpPr>
        <p:spPr>
          <a:xfrm>
            <a:off x="2202542" y="3654362"/>
            <a:ext cx="690895" cy="478858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4"/>
                </a:solidFill>
              </a:rPr>
              <a:t>Bedrock</a:t>
            </a:r>
          </a:p>
          <a:p>
            <a:pPr algn="ctr"/>
            <a:r>
              <a:rPr lang="en-US" sz="1400" b="1" dirty="0">
                <a:solidFill>
                  <a:schemeClr val="accent4"/>
                </a:solidFill>
              </a:rPr>
              <a:t>Agent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303DCE65-55CB-670E-6C3B-61B4D05B0E81}"/>
              </a:ext>
            </a:extLst>
          </p:cNvPr>
          <p:cNvSpPr txBox="1"/>
          <p:nvPr/>
        </p:nvSpPr>
        <p:spPr>
          <a:xfrm>
            <a:off x="10309360" y="3911854"/>
            <a:ext cx="998671" cy="523220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4"/>
                </a:solidFill>
              </a:rPr>
              <a:t>Knowledge </a:t>
            </a:r>
            <a:br>
              <a:rPr lang="en-US" sz="1400" b="1" dirty="0">
                <a:solidFill>
                  <a:schemeClr val="accent4"/>
                </a:solidFill>
              </a:rPr>
            </a:br>
            <a:r>
              <a:rPr lang="en-US" sz="1400" b="1" dirty="0">
                <a:solidFill>
                  <a:schemeClr val="accent4"/>
                </a:solidFill>
              </a:rPr>
              <a:t>Bases</a:t>
            </a: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20C1CCC8-4EAB-F78D-5E53-29FA0638AFFE}"/>
              </a:ext>
            </a:extLst>
          </p:cNvPr>
          <p:cNvCxnSpPr>
            <a:cxnSpLocks/>
          </p:cNvCxnSpPr>
          <p:nvPr/>
        </p:nvCxnSpPr>
        <p:spPr>
          <a:xfrm>
            <a:off x="1653176" y="3167663"/>
            <a:ext cx="255680" cy="0"/>
          </a:xfrm>
          <a:prstGeom prst="straightConnector1">
            <a:avLst/>
          </a:prstGeom>
          <a:ln w="19050" cap="rnd">
            <a:solidFill>
              <a:schemeClr val="tx1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Elbow Connector 114">
            <a:extLst>
              <a:ext uri="{FF2B5EF4-FFF2-40B4-BE49-F238E27FC236}">
                <a16:creationId xmlns:a16="http://schemas.microsoft.com/office/drawing/2014/main" id="{D45D9EEB-DF96-0F6A-B255-C743F38B1209}"/>
              </a:ext>
            </a:extLst>
          </p:cNvPr>
          <p:cNvCxnSpPr>
            <a:cxnSpLocks/>
            <a:stCxn id="205" idx="3"/>
          </p:cNvCxnSpPr>
          <p:nvPr/>
        </p:nvCxnSpPr>
        <p:spPr>
          <a:xfrm>
            <a:off x="9460492" y="3706303"/>
            <a:ext cx="874327" cy="185961"/>
          </a:xfrm>
          <a:prstGeom prst="bentConnector3">
            <a:avLst>
              <a:gd name="adj1" fmla="val 50000"/>
            </a:avLst>
          </a:prstGeom>
          <a:ln w="19050" cap="rnd">
            <a:solidFill>
              <a:schemeClr val="tx1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Elbow Connector 115">
            <a:extLst>
              <a:ext uri="{FF2B5EF4-FFF2-40B4-BE49-F238E27FC236}">
                <a16:creationId xmlns:a16="http://schemas.microsoft.com/office/drawing/2014/main" id="{FC1B8A27-502A-B262-14AA-84F448393414}"/>
              </a:ext>
            </a:extLst>
          </p:cNvPr>
          <p:cNvCxnSpPr>
            <a:cxnSpLocks/>
            <a:endCxn id="208" idx="3"/>
          </p:cNvCxnSpPr>
          <p:nvPr/>
        </p:nvCxnSpPr>
        <p:spPr>
          <a:xfrm rot="10800000" flipV="1">
            <a:off x="9437407" y="3892264"/>
            <a:ext cx="897412" cy="117288"/>
          </a:xfrm>
          <a:prstGeom prst="bentConnector3">
            <a:avLst>
              <a:gd name="adj1" fmla="val 50000"/>
            </a:avLst>
          </a:prstGeom>
          <a:ln w="19050" cap="rnd">
            <a:solidFill>
              <a:schemeClr val="tx1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947E6622-450D-A937-503E-3F65F7221C03}"/>
              </a:ext>
            </a:extLst>
          </p:cNvPr>
          <p:cNvCxnSpPr>
            <a:cxnSpLocks/>
          </p:cNvCxnSpPr>
          <p:nvPr/>
        </p:nvCxnSpPr>
        <p:spPr>
          <a:xfrm>
            <a:off x="3180941" y="4671333"/>
            <a:ext cx="1452660" cy="1"/>
          </a:xfrm>
          <a:prstGeom prst="line">
            <a:avLst/>
          </a:prstGeom>
          <a:ln w="19050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Arrow Connector 127">
            <a:extLst>
              <a:ext uri="{FF2B5EF4-FFF2-40B4-BE49-F238E27FC236}">
                <a16:creationId xmlns:a16="http://schemas.microsoft.com/office/drawing/2014/main" id="{CFDF812E-33AA-CAC9-137F-A21A39857C80}"/>
              </a:ext>
            </a:extLst>
          </p:cNvPr>
          <p:cNvCxnSpPr>
            <a:cxnSpLocks/>
            <a:stCxn id="44" idx="3"/>
          </p:cNvCxnSpPr>
          <p:nvPr/>
        </p:nvCxnSpPr>
        <p:spPr>
          <a:xfrm flipV="1">
            <a:off x="6164435" y="4671333"/>
            <a:ext cx="1039980" cy="6532"/>
          </a:xfrm>
          <a:prstGeom prst="straightConnector1">
            <a:avLst/>
          </a:prstGeom>
          <a:ln w="19050" cap="rnd">
            <a:solidFill>
              <a:schemeClr val="tx1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TextBox 135">
            <a:extLst>
              <a:ext uri="{FF2B5EF4-FFF2-40B4-BE49-F238E27FC236}">
                <a16:creationId xmlns:a16="http://schemas.microsoft.com/office/drawing/2014/main" id="{05D026E4-0461-1725-694F-92E3CF526A96}"/>
              </a:ext>
            </a:extLst>
          </p:cNvPr>
          <p:cNvSpPr txBox="1"/>
          <p:nvPr/>
        </p:nvSpPr>
        <p:spPr>
          <a:xfrm>
            <a:off x="4590698" y="5832547"/>
            <a:ext cx="695507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Agent breaks task into subtasks, determines the right sequence, </a:t>
            </a:r>
          </a:p>
          <a:p>
            <a:pPr algn="ctr"/>
            <a:r>
              <a:rPr lang="en-US" sz="1600" dirty="0"/>
              <a:t>and executes actions and knowledge searches on the fly</a:t>
            </a:r>
          </a:p>
        </p:txBody>
      </p:sp>
      <p:sp>
        <p:nvSpPr>
          <p:cNvPr id="150" name="Rectangle: Rounded Corners 216">
            <a:extLst>
              <a:ext uri="{FF2B5EF4-FFF2-40B4-BE49-F238E27FC236}">
                <a16:creationId xmlns:a16="http://schemas.microsoft.com/office/drawing/2014/main" id="{D8115DF3-DE67-9053-E9C8-4B7C7EA6A404}"/>
              </a:ext>
            </a:extLst>
          </p:cNvPr>
          <p:cNvSpPr/>
          <p:nvPr/>
        </p:nvSpPr>
        <p:spPr>
          <a:xfrm>
            <a:off x="8458752" y="2271712"/>
            <a:ext cx="999692" cy="221137"/>
          </a:xfrm>
          <a:prstGeom prst="roundRect">
            <a:avLst>
              <a:gd name="adj" fmla="val 50000"/>
            </a:avLst>
          </a:prstGeom>
          <a:solidFill>
            <a:schemeClr val="accent2">
              <a:lumMod val="40000"/>
              <a:lumOff val="60000"/>
            </a:schemeClr>
          </a:solidFill>
          <a:ln w="1905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200" b="1" spc="50" dirty="0">
                <a:solidFill>
                  <a:srgbClr val="232F3E"/>
                </a:solidFill>
                <a:latin typeface="Amazon Ember Display"/>
              </a:rPr>
              <a:t>API call</a:t>
            </a:r>
          </a:p>
        </p:txBody>
      </p:sp>
      <p:cxnSp>
        <p:nvCxnSpPr>
          <p:cNvPr id="160" name="Elbow Connector 159">
            <a:extLst>
              <a:ext uri="{FF2B5EF4-FFF2-40B4-BE49-F238E27FC236}">
                <a16:creationId xmlns:a16="http://schemas.microsoft.com/office/drawing/2014/main" id="{B6EA3D2E-BA1D-96FF-04BD-83766F848D24}"/>
              </a:ext>
            </a:extLst>
          </p:cNvPr>
          <p:cNvCxnSpPr>
            <a:cxnSpLocks/>
            <a:stCxn id="150" idx="3"/>
          </p:cNvCxnSpPr>
          <p:nvPr/>
        </p:nvCxnSpPr>
        <p:spPr>
          <a:xfrm>
            <a:off x="9458444" y="2382281"/>
            <a:ext cx="894718" cy="121851"/>
          </a:xfrm>
          <a:prstGeom prst="bentConnector3">
            <a:avLst>
              <a:gd name="adj1" fmla="val 50000"/>
            </a:avLst>
          </a:prstGeom>
          <a:ln w="19050" cap="rnd">
            <a:solidFill>
              <a:schemeClr val="tx1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Elbow Connector 160">
            <a:extLst>
              <a:ext uri="{FF2B5EF4-FFF2-40B4-BE49-F238E27FC236}">
                <a16:creationId xmlns:a16="http://schemas.microsoft.com/office/drawing/2014/main" id="{16BADF74-6103-D679-E46E-060D57CA11E6}"/>
              </a:ext>
            </a:extLst>
          </p:cNvPr>
          <p:cNvCxnSpPr>
            <a:cxnSpLocks/>
            <a:endCxn id="195" idx="3"/>
          </p:cNvCxnSpPr>
          <p:nvPr/>
        </p:nvCxnSpPr>
        <p:spPr>
          <a:xfrm rot="10800000" flipV="1">
            <a:off x="9435360" y="2504132"/>
            <a:ext cx="917803" cy="181398"/>
          </a:xfrm>
          <a:prstGeom prst="bentConnector3">
            <a:avLst>
              <a:gd name="adj1" fmla="val 50000"/>
            </a:avLst>
          </a:prstGeom>
          <a:ln w="19050" cap="rnd">
            <a:solidFill>
              <a:schemeClr val="tx1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46A40861-CA27-6F81-2BE7-FB5F2DCC463B}"/>
              </a:ext>
            </a:extLst>
          </p:cNvPr>
          <p:cNvCxnSpPr>
            <a:cxnSpLocks/>
          </p:cNvCxnSpPr>
          <p:nvPr/>
        </p:nvCxnSpPr>
        <p:spPr>
          <a:xfrm>
            <a:off x="8194528" y="2681474"/>
            <a:ext cx="228600" cy="0"/>
          </a:xfrm>
          <a:prstGeom prst="line">
            <a:avLst/>
          </a:prstGeom>
          <a:ln w="19050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Straight Connector 175">
            <a:extLst>
              <a:ext uri="{FF2B5EF4-FFF2-40B4-BE49-F238E27FC236}">
                <a16:creationId xmlns:a16="http://schemas.microsoft.com/office/drawing/2014/main" id="{2B23FAF0-CA2F-E99F-E10C-81AF7A8C12FD}"/>
              </a:ext>
            </a:extLst>
          </p:cNvPr>
          <p:cNvCxnSpPr>
            <a:cxnSpLocks/>
          </p:cNvCxnSpPr>
          <p:nvPr/>
        </p:nvCxnSpPr>
        <p:spPr>
          <a:xfrm>
            <a:off x="8182151" y="2363513"/>
            <a:ext cx="286258" cy="19"/>
          </a:xfrm>
          <a:prstGeom prst="line">
            <a:avLst/>
          </a:prstGeom>
          <a:ln w="19050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FB7C9560-7C49-07D7-FD84-1E9B4E29D4DD}"/>
              </a:ext>
            </a:extLst>
          </p:cNvPr>
          <p:cNvSpPr txBox="1"/>
          <p:nvPr/>
        </p:nvSpPr>
        <p:spPr>
          <a:xfrm>
            <a:off x="10525686" y="2607391"/>
            <a:ext cx="604333" cy="523220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4"/>
                </a:solidFill>
              </a:rPr>
              <a:t>Action </a:t>
            </a:r>
            <a:br>
              <a:rPr lang="en-US" sz="1400" b="1" dirty="0">
                <a:solidFill>
                  <a:schemeClr val="accent4"/>
                </a:solidFill>
              </a:rPr>
            </a:br>
            <a:r>
              <a:rPr lang="en-US" sz="1400" b="1" dirty="0">
                <a:solidFill>
                  <a:schemeClr val="accent4"/>
                </a:solidFill>
              </a:rPr>
              <a:t>Groups</a:t>
            </a:r>
          </a:p>
        </p:txBody>
      </p:sp>
      <p:sp>
        <p:nvSpPr>
          <p:cNvPr id="195" name="Rectangle: Rounded Corners 216">
            <a:extLst>
              <a:ext uri="{FF2B5EF4-FFF2-40B4-BE49-F238E27FC236}">
                <a16:creationId xmlns:a16="http://schemas.microsoft.com/office/drawing/2014/main" id="{36A1214B-C518-4C62-54CD-E640E1792FA0}"/>
              </a:ext>
            </a:extLst>
          </p:cNvPr>
          <p:cNvSpPr/>
          <p:nvPr/>
        </p:nvSpPr>
        <p:spPr>
          <a:xfrm>
            <a:off x="8435667" y="2578042"/>
            <a:ext cx="999692" cy="214976"/>
          </a:xfrm>
          <a:prstGeom prst="roundRect">
            <a:avLst>
              <a:gd name="adj" fmla="val 50000"/>
            </a:avLst>
          </a:prstGeom>
          <a:solidFill>
            <a:schemeClr val="accent2">
              <a:lumMod val="40000"/>
              <a:lumOff val="60000"/>
            </a:schemeClr>
          </a:solidFill>
          <a:ln w="1905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200" b="1" spc="50" dirty="0">
                <a:solidFill>
                  <a:srgbClr val="232F3E"/>
                </a:solidFill>
                <a:latin typeface="Amazon Ember Display"/>
              </a:rPr>
              <a:t>Results</a:t>
            </a:r>
          </a:p>
        </p:txBody>
      </p:sp>
      <p:sp>
        <p:nvSpPr>
          <p:cNvPr id="205" name="Rectangle: Rounded Corners 216">
            <a:extLst>
              <a:ext uri="{FF2B5EF4-FFF2-40B4-BE49-F238E27FC236}">
                <a16:creationId xmlns:a16="http://schemas.microsoft.com/office/drawing/2014/main" id="{641BA19B-203E-1158-D55E-301BB71C2617}"/>
              </a:ext>
            </a:extLst>
          </p:cNvPr>
          <p:cNvSpPr/>
          <p:nvPr/>
        </p:nvSpPr>
        <p:spPr>
          <a:xfrm>
            <a:off x="8460800" y="3595734"/>
            <a:ext cx="999692" cy="221137"/>
          </a:xfrm>
          <a:prstGeom prst="roundRect">
            <a:avLst>
              <a:gd name="adj" fmla="val 50000"/>
            </a:avLst>
          </a:prstGeom>
          <a:solidFill>
            <a:schemeClr val="accent2">
              <a:lumMod val="40000"/>
              <a:lumOff val="60000"/>
            </a:schemeClr>
          </a:solidFill>
          <a:ln w="1905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200" b="1" spc="50" dirty="0">
                <a:solidFill>
                  <a:srgbClr val="232F3E"/>
                </a:solidFill>
                <a:latin typeface="Amazon Ember Display"/>
              </a:rPr>
              <a:t>Search</a:t>
            </a:r>
          </a:p>
        </p:txBody>
      </p:sp>
      <p:cxnSp>
        <p:nvCxnSpPr>
          <p:cNvPr id="206" name="Straight Connector 205">
            <a:extLst>
              <a:ext uri="{FF2B5EF4-FFF2-40B4-BE49-F238E27FC236}">
                <a16:creationId xmlns:a16="http://schemas.microsoft.com/office/drawing/2014/main" id="{9B5959C2-D807-3325-B913-07B16D45B2C1}"/>
              </a:ext>
            </a:extLst>
          </p:cNvPr>
          <p:cNvCxnSpPr>
            <a:cxnSpLocks/>
          </p:cNvCxnSpPr>
          <p:nvPr/>
        </p:nvCxnSpPr>
        <p:spPr>
          <a:xfrm>
            <a:off x="8196576" y="4005496"/>
            <a:ext cx="228600" cy="0"/>
          </a:xfrm>
          <a:prstGeom prst="line">
            <a:avLst/>
          </a:prstGeom>
          <a:ln w="19050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Straight Connector 206">
            <a:extLst>
              <a:ext uri="{FF2B5EF4-FFF2-40B4-BE49-F238E27FC236}">
                <a16:creationId xmlns:a16="http://schemas.microsoft.com/office/drawing/2014/main" id="{4380AB67-3941-04D8-073F-1ECB305B08AD}"/>
              </a:ext>
            </a:extLst>
          </p:cNvPr>
          <p:cNvCxnSpPr>
            <a:cxnSpLocks/>
          </p:cNvCxnSpPr>
          <p:nvPr/>
        </p:nvCxnSpPr>
        <p:spPr>
          <a:xfrm>
            <a:off x="8184199" y="3687535"/>
            <a:ext cx="286258" cy="19"/>
          </a:xfrm>
          <a:prstGeom prst="line">
            <a:avLst/>
          </a:prstGeom>
          <a:ln w="19050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8" name="Rectangle: Rounded Corners 216">
            <a:extLst>
              <a:ext uri="{FF2B5EF4-FFF2-40B4-BE49-F238E27FC236}">
                <a16:creationId xmlns:a16="http://schemas.microsoft.com/office/drawing/2014/main" id="{39B1364E-2E5F-7C8E-D254-3392D16C84E3}"/>
              </a:ext>
            </a:extLst>
          </p:cNvPr>
          <p:cNvSpPr/>
          <p:nvPr/>
        </p:nvSpPr>
        <p:spPr>
          <a:xfrm>
            <a:off x="8437715" y="3902064"/>
            <a:ext cx="999692" cy="214976"/>
          </a:xfrm>
          <a:prstGeom prst="roundRect">
            <a:avLst>
              <a:gd name="adj" fmla="val 50000"/>
            </a:avLst>
          </a:prstGeom>
          <a:solidFill>
            <a:schemeClr val="accent2">
              <a:lumMod val="40000"/>
              <a:lumOff val="60000"/>
            </a:schemeClr>
          </a:solidFill>
          <a:ln w="1905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200" b="1" spc="50" dirty="0">
                <a:solidFill>
                  <a:srgbClr val="232F3E"/>
                </a:solidFill>
                <a:latin typeface="Amazon Ember Display"/>
              </a:rPr>
              <a:t>Results</a:t>
            </a:r>
          </a:p>
        </p:txBody>
      </p:sp>
      <p:sp>
        <p:nvSpPr>
          <p:cNvPr id="214" name="Rectangle: Rounded Corners 216">
            <a:extLst>
              <a:ext uri="{FF2B5EF4-FFF2-40B4-BE49-F238E27FC236}">
                <a16:creationId xmlns:a16="http://schemas.microsoft.com/office/drawing/2014/main" id="{9B07A013-93CF-9BF2-A953-0425D4CBBC08}"/>
              </a:ext>
            </a:extLst>
          </p:cNvPr>
          <p:cNvSpPr/>
          <p:nvPr/>
        </p:nvSpPr>
        <p:spPr>
          <a:xfrm>
            <a:off x="5903828" y="2348543"/>
            <a:ext cx="1121115" cy="447273"/>
          </a:xfrm>
          <a:prstGeom prst="roundRect">
            <a:avLst>
              <a:gd name="adj" fmla="val 50000"/>
            </a:avLst>
          </a:prstGeom>
          <a:solidFill>
            <a:schemeClr val="accent2">
              <a:lumMod val="40000"/>
              <a:lumOff val="60000"/>
            </a:schemeClr>
          </a:solidFill>
          <a:ln w="1905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200" b="1" spc="50" dirty="0">
                <a:solidFill>
                  <a:srgbClr val="232F3E"/>
                </a:solidFill>
                <a:latin typeface="Amazon Ember Display"/>
              </a:rPr>
              <a:t>Chain of thought</a:t>
            </a:r>
          </a:p>
        </p:txBody>
      </p:sp>
      <p:sp>
        <p:nvSpPr>
          <p:cNvPr id="18" name="Rectangle: Rounded Corners 216">
            <a:extLst>
              <a:ext uri="{FF2B5EF4-FFF2-40B4-BE49-F238E27FC236}">
                <a16:creationId xmlns:a16="http://schemas.microsoft.com/office/drawing/2014/main" id="{2EBF3F80-B47D-B7F6-B124-0C33472C5702}"/>
              </a:ext>
            </a:extLst>
          </p:cNvPr>
          <p:cNvSpPr/>
          <p:nvPr/>
        </p:nvSpPr>
        <p:spPr>
          <a:xfrm>
            <a:off x="4758288" y="3652964"/>
            <a:ext cx="1051455" cy="265601"/>
          </a:xfrm>
          <a:prstGeom prst="roundRect">
            <a:avLst>
              <a:gd name="adj" fmla="val 50000"/>
            </a:avLst>
          </a:prstGeom>
          <a:solidFill>
            <a:schemeClr val="accent2">
              <a:lumMod val="40000"/>
              <a:lumOff val="60000"/>
            </a:schemeClr>
          </a:solidFill>
          <a:ln w="1905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200" b="1" spc="50" dirty="0">
                <a:solidFill>
                  <a:srgbClr val="232F3E"/>
                </a:solidFill>
                <a:latin typeface="Amazon Ember Display"/>
              </a:rPr>
              <a:t>Results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A1ACBEE-804D-25C2-BD18-45201B130EAF}"/>
              </a:ext>
            </a:extLst>
          </p:cNvPr>
          <p:cNvCxnSpPr>
            <a:cxnSpLocks/>
          </p:cNvCxnSpPr>
          <p:nvPr/>
        </p:nvCxnSpPr>
        <p:spPr>
          <a:xfrm flipV="1">
            <a:off x="3146304" y="2565282"/>
            <a:ext cx="1799656" cy="12109"/>
          </a:xfrm>
          <a:prstGeom prst="line">
            <a:avLst/>
          </a:prstGeom>
          <a:ln w="19050" cap="rnd">
            <a:solidFill>
              <a:schemeClr val="tx1"/>
            </a:solidFill>
            <a:round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: Rounded Corners 216">
            <a:extLst>
              <a:ext uri="{FF2B5EF4-FFF2-40B4-BE49-F238E27FC236}">
                <a16:creationId xmlns:a16="http://schemas.microsoft.com/office/drawing/2014/main" id="{95723143-BFAE-E151-0C13-04E505110B80}"/>
              </a:ext>
            </a:extLst>
          </p:cNvPr>
          <p:cNvSpPr/>
          <p:nvPr/>
        </p:nvSpPr>
        <p:spPr>
          <a:xfrm>
            <a:off x="3245552" y="1590638"/>
            <a:ext cx="1526170" cy="1866308"/>
          </a:xfrm>
          <a:prstGeom prst="roundRect">
            <a:avLst>
              <a:gd name="adj" fmla="val 25527"/>
            </a:avLst>
          </a:prstGeom>
          <a:solidFill>
            <a:schemeClr val="accent2">
              <a:lumMod val="40000"/>
              <a:lumOff val="60000"/>
            </a:schemeClr>
          </a:solidFill>
          <a:ln w="1905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200" b="1" spc="50" dirty="0">
                <a:solidFill>
                  <a:srgbClr val="232F3E"/>
                </a:solidFill>
                <a:latin typeface="Amazon Ember Display"/>
              </a:rPr>
              <a:t>PROMPT</a:t>
            </a:r>
            <a:br>
              <a:rPr lang="en-US" sz="1200" b="1" spc="50" dirty="0">
                <a:solidFill>
                  <a:srgbClr val="232F3E"/>
                </a:solidFill>
                <a:latin typeface="Amazon Ember Display"/>
              </a:rPr>
            </a:br>
            <a:br>
              <a:rPr lang="en-US" sz="1200" b="1" spc="50" dirty="0">
                <a:solidFill>
                  <a:srgbClr val="232F3E"/>
                </a:solidFill>
                <a:latin typeface="Amazon Ember Display"/>
              </a:rPr>
            </a:br>
            <a:r>
              <a:rPr lang="en-US" sz="1200" b="1" spc="50" dirty="0">
                <a:solidFill>
                  <a:srgbClr val="232F3E"/>
                </a:solidFill>
                <a:latin typeface="Amazon Ember Display"/>
              </a:rPr>
              <a:t>Conversation history</a:t>
            </a:r>
            <a:br>
              <a:rPr lang="en-US" sz="1200" b="1" spc="50" dirty="0">
                <a:solidFill>
                  <a:srgbClr val="232F3E"/>
                </a:solidFill>
                <a:latin typeface="Amazon Ember Display"/>
              </a:rPr>
            </a:br>
            <a:br>
              <a:rPr lang="en-US" sz="1200" b="1" spc="50" dirty="0">
                <a:solidFill>
                  <a:srgbClr val="232F3E"/>
                </a:solidFill>
                <a:latin typeface="Amazon Ember Display"/>
              </a:rPr>
            </a:br>
            <a:r>
              <a:rPr lang="en-US" sz="1200" b="1" spc="50" dirty="0">
                <a:solidFill>
                  <a:srgbClr val="232F3E"/>
                </a:solidFill>
                <a:latin typeface="Amazon Ember Display"/>
              </a:rPr>
              <a:t>Actions, KBs</a:t>
            </a:r>
            <a:br>
              <a:rPr lang="en-US" sz="1200" b="1" spc="50" dirty="0">
                <a:solidFill>
                  <a:srgbClr val="232F3E"/>
                </a:solidFill>
                <a:latin typeface="Amazon Ember Display"/>
              </a:rPr>
            </a:br>
            <a:br>
              <a:rPr lang="en-US" sz="1200" b="1" spc="50" dirty="0">
                <a:solidFill>
                  <a:srgbClr val="232F3E"/>
                </a:solidFill>
                <a:latin typeface="Amazon Ember Display"/>
              </a:rPr>
            </a:br>
            <a:r>
              <a:rPr lang="en-US" sz="1200" b="1" spc="50" dirty="0">
                <a:solidFill>
                  <a:srgbClr val="232F3E"/>
                </a:solidFill>
                <a:latin typeface="Amazon Ember Display"/>
              </a:rPr>
              <a:t> Instructions</a:t>
            </a:r>
            <a:br>
              <a:rPr lang="en-US" sz="1200" b="1" spc="50" dirty="0">
                <a:solidFill>
                  <a:srgbClr val="232F3E"/>
                </a:solidFill>
                <a:latin typeface="Amazon Ember Display"/>
              </a:rPr>
            </a:br>
            <a:br>
              <a:rPr lang="en-US" sz="1200" b="1" spc="50" dirty="0">
                <a:solidFill>
                  <a:srgbClr val="232F3E"/>
                </a:solidFill>
                <a:latin typeface="Amazon Ember Display"/>
              </a:rPr>
            </a:br>
            <a:r>
              <a:rPr lang="en-US" sz="1200" b="1" spc="50" dirty="0">
                <a:solidFill>
                  <a:srgbClr val="232F3E"/>
                </a:solidFill>
                <a:latin typeface="Amazon Ember Display"/>
              </a:rPr>
              <a:t>Task</a:t>
            </a:r>
          </a:p>
        </p:txBody>
      </p:sp>
      <p:sp>
        <p:nvSpPr>
          <p:cNvPr id="44" name="Rectangle: Rounded Corners 216">
            <a:extLst>
              <a:ext uri="{FF2B5EF4-FFF2-40B4-BE49-F238E27FC236}">
                <a16:creationId xmlns:a16="http://schemas.microsoft.com/office/drawing/2014/main" id="{A0E2177A-2F90-F965-53CC-843512752111}"/>
              </a:ext>
            </a:extLst>
          </p:cNvPr>
          <p:cNvSpPr/>
          <p:nvPr/>
        </p:nvSpPr>
        <p:spPr>
          <a:xfrm>
            <a:off x="4403596" y="4545064"/>
            <a:ext cx="1760839" cy="265601"/>
          </a:xfrm>
          <a:prstGeom prst="roundRect">
            <a:avLst>
              <a:gd name="adj" fmla="val 50000"/>
            </a:avLst>
          </a:prstGeom>
          <a:solidFill>
            <a:schemeClr val="accent2">
              <a:lumMod val="40000"/>
              <a:lumOff val="60000"/>
            </a:schemeClr>
          </a:solidFill>
          <a:ln w="1905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200" b="1" spc="50" dirty="0">
                <a:solidFill>
                  <a:srgbClr val="232F3E"/>
                </a:solidFill>
                <a:latin typeface="Amazon Ember Display"/>
              </a:rPr>
              <a:t>Task + results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45AD75B1-1FBD-F828-A9DF-C16C1BADF616}"/>
              </a:ext>
            </a:extLst>
          </p:cNvPr>
          <p:cNvCxnSpPr>
            <a:cxnSpLocks/>
          </p:cNvCxnSpPr>
          <p:nvPr/>
        </p:nvCxnSpPr>
        <p:spPr>
          <a:xfrm>
            <a:off x="3145061" y="5166778"/>
            <a:ext cx="4009887" cy="5984"/>
          </a:xfrm>
          <a:prstGeom prst="line">
            <a:avLst/>
          </a:prstGeom>
          <a:ln w="19050" cap="rnd">
            <a:solidFill>
              <a:schemeClr val="tx1"/>
            </a:solidFill>
            <a:round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: Rounded Corners 216">
            <a:extLst>
              <a:ext uri="{FF2B5EF4-FFF2-40B4-BE49-F238E27FC236}">
                <a16:creationId xmlns:a16="http://schemas.microsoft.com/office/drawing/2014/main" id="{1314D475-E881-65A8-171B-BADA568A244B}"/>
              </a:ext>
            </a:extLst>
          </p:cNvPr>
          <p:cNvSpPr/>
          <p:nvPr/>
        </p:nvSpPr>
        <p:spPr>
          <a:xfrm>
            <a:off x="4500430" y="5038949"/>
            <a:ext cx="1567170" cy="293149"/>
          </a:xfrm>
          <a:prstGeom prst="roundRect">
            <a:avLst>
              <a:gd name="adj" fmla="val 50000"/>
            </a:avLst>
          </a:prstGeom>
          <a:solidFill>
            <a:schemeClr val="accent2">
              <a:lumMod val="40000"/>
              <a:lumOff val="60000"/>
            </a:schemeClr>
          </a:solidFill>
          <a:ln w="1905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200" b="1" spc="50" dirty="0">
                <a:solidFill>
                  <a:srgbClr val="232F3E"/>
                </a:solidFill>
                <a:latin typeface="Amazon Ember Display"/>
              </a:rPr>
              <a:t>Final response</a:t>
            </a:r>
          </a:p>
        </p:txBody>
      </p:sp>
      <p:grpSp>
        <p:nvGrpSpPr>
          <p:cNvPr id="6" name="Graphic 1959">
            <a:extLst>
              <a:ext uri="{FF2B5EF4-FFF2-40B4-BE49-F238E27FC236}">
                <a16:creationId xmlns:a16="http://schemas.microsoft.com/office/drawing/2014/main" id="{636D9F49-8006-2528-C9E0-1E10F2A804CB}"/>
              </a:ext>
            </a:extLst>
          </p:cNvPr>
          <p:cNvGrpSpPr/>
          <p:nvPr/>
        </p:nvGrpSpPr>
        <p:grpSpPr>
          <a:xfrm>
            <a:off x="10572701" y="3339143"/>
            <a:ext cx="471991" cy="577656"/>
            <a:chOff x="2106490" y="758377"/>
            <a:chExt cx="471991" cy="577656"/>
          </a:xfrm>
          <a:noFill/>
        </p:grpSpPr>
        <p:grpSp>
          <p:nvGrpSpPr>
            <p:cNvPr id="8" name="Graphic 1959">
              <a:extLst>
                <a:ext uri="{FF2B5EF4-FFF2-40B4-BE49-F238E27FC236}">
                  <a16:creationId xmlns:a16="http://schemas.microsoft.com/office/drawing/2014/main" id="{9E0A0F77-D19A-1894-4F27-313160AFB54E}"/>
                </a:ext>
              </a:extLst>
            </p:cNvPr>
            <p:cNvGrpSpPr/>
            <p:nvPr/>
          </p:nvGrpSpPr>
          <p:grpSpPr>
            <a:xfrm>
              <a:off x="2176187" y="758377"/>
              <a:ext cx="332597" cy="234289"/>
              <a:chOff x="2176187" y="758377"/>
              <a:chExt cx="332597" cy="234289"/>
            </a:xfrm>
            <a:noFill/>
          </p:grpSpPr>
          <p:sp>
            <p:nvSpPr>
              <p:cNvPr id="34" name="Freeform: Shape 876">
                <a:extLst>
                  <a:ext uri="{FF2B5EF4-FFF2-40B4-BE49-F238E27FC236}">
                    <a16:creationId xmlns:a16="http://schemas.microsoft.com/office/drawing/2014/main" id="{FC0E42D2-89BB-140F-5074-3D473AAF95DB}"/>
                  </a:ext>
                </a:extLst>
              </p:cNvPr>
              <p:cNvSpPr/>
              <p:nvPr/>
            </p:nvSpPr>
            <p:spPr>
              <a:xfrm>
                <a:off x="2342486" y="758377"/>
                <a:ext cx="166298" cy="181723"/>
              </a:xfrm>
              <a:custGeom>
                <a:avLst/>
                <a:gdLst>
                  <a:gd name="connsiteX0" fmla="*/ 41584 w 166298"/>
                  <a:gd name="connsiteY0" fmla="*/ 138577 h 181723"/>
                  <a:gd name="connsiteX1" fmla="*/ 0 w 166298"/>
                  <a:gd name="connsiteY1" fmla="*/ 110890 h 181723"/>
                  <a:gd name="connsiteX2" fmla="*/ 0 w 166298"/>
                  <a:gd name="connsiteY2" fmla="*/ 27722 h 181723"/>
                  <a:gd name="connsiteX3" fmla="*/ 41584 w 166298"/>
                  <a:gd name="connsiteY3" fmla="*/ 0 h 181723"/>
                  <a:gd name="connsiteX4" fmla="*/ 124715 w 166298"/>
                  <a:gd name="connsiteY4" fmla="*/ 49687 h 181723"/>
                  <a:gd name="connsiteX5" fmla="*/ 124715 w 166298"/>
                  <a:gd name="connsiteY5" fmla="*/ 103604 h 181723"/>
                  <a:gd name="connsiteX6" fmla="*/ 166299 w 166298"/>
                  <a:gd name="connsiteY6" fmla="*/ 127203 h 181723"/>
                  <a:gd name="connsiteX7" fmla="*/ 166299 w 166298"/>
                  <a:gd name="connsiteY7" fmla="*/ 168112 h 181723"/>
                  <a:gd name="connsiteX8" fmla="*/ 166299 w 166298"/>
                  <a:gd name="connsiteY8" fmla="*/ 181724 h 181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66298" h="181723">
                    <a:moveTo>
                      <a:pt x="41584" y="138577"/>
                    </a:moveTo>
                    <a:lnTo>
                      <a:pt x="0" y="110890"/>
                    </a:lnTo>
                    <a:lnTo>
                      <a:pt x="0" y="27722"/>
                    </a:lnTo>
                    <a:lnTo>
                      <a:pt x="41584" y="0"/>
                    </a:lnTo>
                    <a:lnTo>
                      <a:pt x="124715" y="49687"/>
                    </a:lnTo>
                    <a:lnTo>
                      <a:pt x="124715" y="103604"/>
                    </a:lnTo>
                    <a:lnTo>
                      <a:pt x="166299" y="127203"/>
                    </a:lnTo>
                    <a:lnTo>
                      <a:pt x="166299" y="168112"/>
                    </a:lnTo>
                    <a:lnTo>
                      <a:pt x="166299" y="181724"/>
                    </a:lnTo>
                  </a:path>
                </a:pathLst>
              </a:custGeom>
              <a:noFill/>
              <a:ln w="12700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877">
                <a:extLst>
                  <a:ext uri="{FF2B5EF4-FFF2-40B4-BE49-F238E27FC236}">
                    <a16:creationId xmlns:a16="http://schemas.microsoft.com/office/drawing/2014/main" id="{053E90D5-A260-69FF-BE34-633EC67BCBBF}"/>
                  </a:ext>
                </a:extLst>
              </p:cNvPr>
              <p:cNvSpPr/>
              <p:nvPr/>
            </p:nvSpPr>
            <p:spPr>
              <a:xfrm>
                <a:off x="2259318" y="820753"/>
                <a:ext cx="41583" cy="105736"/>
              </a:xfrm>
              <a:custGeom>
                <a:avLst/>
                <a:gdLst>
                  <a:gd name="connsiteX0" fmla="*/ 0 w 41583"/>
                  <a:gd name="connsiteY0" fmla="*/ 105736 h 105736"/>
                  <a:gd name="connsiteX1" fmla="*/ 0 w 41583"/>
                  <a:gd name="connsiteY1" fmla="*/ 62340 h 105736"/>
                  <a:gd name="connsiteX2" fmla="*/ 41584 w 41583"/>
                  <a:gd name="connsiteY2" fmla="*/ 41584 h 105736"/>
                  <a:gd name="connsiteX3" fmla="*/ 41584 w 41583"/>
                  <a:gd name="connsiteY3" fmla="*/ 0 h 1057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1583" h="105736">
                    <a:moveTo>
                      <a:pt x="0" y="105736"/>
                    </a:moveTo>
                    <a:lnTo>
                      <a:pt x="0" y="62340"/>
                    </a:lnTo>
                    <a:lnTo>
                      <a:pt x="41584" y="41584"/>
                    </a:lnTo>
                    <a:lnTo>
                      <a:pt x="41584" y="0"/>
                    </a:lnTo>
                  </a:path>
                </a:pathLst>
              </a:custGeom>
              <a:noFill/>
              <a:ln w="12700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878">
                <a:extLst>
                  <a:ext uri="{FF2B5EF4-FFF2-40B4-BE49-F238E27FC236}">
                    <a16:creationId xmlns:a16="http://schemas.microsoft.com/office/drawing/2014/main" id="{B5DA9C6E-EDC3-6A26-213F-A5CB22F06D78}"/>
                  </a:ext>
                </a:extLst>
              </p:cNvPr>
              <p:cNvSpPr/>
              <p:nvPr/>
            </p:nvSpPr>
            <p:spPr>
              <a:xfrm>
                <a:off x="2217735" y="862336"/>
                <a:ext cx="41583" cy="20756"/>
              </a:xfrm>
              <a:custGeom>
                <a:avLst/>
                <a:gdLst>
                  <a:gd name="connsiteX0" fmla="*/ 41584 w 41583"/>
                  <a:gd name="connsiteY0" fmla="*/ 20756 h 20756"/>
                  <a:gd name="connsiteX1" fmla="*/ 0 w 41583"/>
                  <a:gd name="connsiteY1" fmla="*/ 0 h 207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1583" h="20756">
                    <a:moveTo>
                      <a:pt x="41584" y="20756"/>
                    </a:moveTo>
                    <a:lnTo>
                      <a:pt x="0" y="0"/>
                    </a:lnTo>
                  </a:path>
                </a:pathLst>
              </a:custGeom>
              <a:ln w="12700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" name="Freeform: Shape 879">
                <a:extLst>
                  <a:ext uri="{FF2B5EF4-FFF2-40B4-BE49-F238E27FC236}">
                    <a16:creationId xmlns:a16="http://schemas.microsoft.com/office/drawing/2014/main" id="{9B385766-8521-6FD7-7DE2-50CEB29B8410}"/>
                  </a:ext>
                </a:extLst>
              </p:cNvPr>
              <p:cNvSpPr/>
              <p:nvPr/>
            </p:nvSpPr>
            <p:spPr>
              <a:xfrm>
                <a:off x="2259318" y="783541"/>
                <a:ext cx="3554" cy="51073"/>
              </a:xfrm>
              <a:custGeom>
                <a:avLst/>
                <a:gdLst>
                  <a:gd name="connsiteX0" fmla="*/ 0 w 3554"/>
                  <a:gd name="connsiteY0" fmla="*/ 51073 h 51073"/>
                  <a:gd name="connsiteX1" fmla="*/ 0 w 3554"/>
                  <a:gd name="connsiteY1" fmla="*/ 0 h 510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554" h="51073">
                    <a:moveTo>
                      <a:pt x="0" y="51073"/>
                    </a:moveTo>
                    <a:lnTo>
                      <a:pt x="0" y="0"/>
                    </a:lnTo>
                  </a:path>
                </a:pathLst>
              </a:custGeom>
              <a:ln w="12700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" name="Freeform: Shape 880">
                <a:extLst>
                  <a:ext uri="{FF2B5EF4-FFF2-40B4-BE49-F238E27FC236}">
                    <a16:creationId xmlns:a16="http://schemas.microsoft.com/office/drawing/2014/main" id="{7832323B-C021-AC17-990C-A047F80A10C3}"/>
                  </a:ext>
                </a:extLst>
              </p:cNvPr>
              <p:cNvSpPr/>
              <p:nvPr/>
            </p:nvSpPr>
            <p:spPr>
              <a:xfrm>
                <a:off x="2176187" y="903351"/>
                <a:ext cx="40019" cy="23564"/>
              </a:xfrm>
              <a:custGeom>
                <a:avLst/>
                <a:gdLst>
                  <a:gd name="connsiteX0" fmla="*/ 0 w 40019"/>
                  <a:gd name="connsiteY0" fmla="*/ 23564 h 23564"/>
                  <a:gd name="connsiteX1" fmla="*/ 40020 w 40019"/>
                  <a:gd name="connsiteY1" fmla="*/ 0 h 235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0019" h="23564">
                    <a:moveTo>
                      <a:pt x="0" y="23564"/>
                    </a:moveTo>
                    <a:lnTo>
                      <a:pt x="40020" y="0"/>
                    </a:lnTo>
                  </a:path>
                </a:pathLst>
              </a:custGeom>
              <a:ln w="12700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" name="Freeform: Shape 881">
                <a:extLst>
                  <a:ext uri="{FF2B5EF4-FFF2-40B4-BE49-F238E27FC236}">
                    <a16:creationId xmlns:a16="http://schemas.microsoft.com/office/drawing/2014/main" id="{CAE7FCF4-E1D8-01F9-A145-E386283FF72C}"/>
                  </a:ext>
                </a:extLst>
              </p:cNvPr>
              <p:cNvSpPr/>
              <p:nvPr/>
            </p:nvSpPr>
            <p:spPr>
              <a:xfrm>
                <a:off x="2217735" y="924676"/>
                <a:ext cx="41583" cy="27722"/>
              </a:xfrm>
              <a:custGeom>
                <a:avLst/>
                <a:gdLst>
                  <a:gd name="connsiteX0" fmla="*/ 0 w 41583"/>
                  <a:gd name="connsiteY0" fmla="*/ 27722 h 27722"/>
                  <a:gd name="connsiteX1" fmla="*/ 41584 w 41583"/>
                  <a:gd name="connsiteY1" fmla="*/ 0 h 27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1583" h="27722">
                    <a:moveTo>
                      <a:pt x="0" y="27722"/>
                    </a:moveTo>
                    <a:lnTo>
                      <a:pt x="41584" y="0"/>
                    </a:lnTo>
                  </a:path>
                </a:pathLst>
              </a:custGeom>
              <a:ln w="12700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: Shape 882">
                <a:extLst>
                  <a:ext uri="{FF2B5EF4-FFF2-40B4-BE49-F238E27FC236}">
                    <a16:creationId xmlns:a16="http://schemas.microsoft.com/office/drawing/2014/main" id="{48C373D3-7208-0954-F5CD-A7D0FE3B6324}"/>
                  </a:ext>
                </a:extLst>
              </p:cNvPr>
              <p:cNvSpPr/>
              <p:nvPr/>
            </p:nvSpPr>
            <p:spPr>
              <a:xfrm>
                <a:off x="2176187" y="758377"/>
                <a:ext cx="166298" cy="184922"/>
              </a:xfrm>
              <a:custGeom>
                <a:avLst/>
                <a:gdLst>
                  <a:gd name="connsiteX0" fmla="*/ 166299 w 166298"/>
                  <a:gd name="connsiteY0" fmla="*/ 27722 h 184922"/>
                  <a:gd name="connsiteX1" fmla="*/ 124715 w 166298"/>
                  <a:gd name="connsiteY1" fmla="*/ 0 h 184922"/>
                  <a:gd name="connsiteX2" fmla="*/ 41548 w 166298"/>
                  <a:gd name="connsiteY2" fmla="*/ 48514 h 184922"/>
                  <a:gd name="connsiteX3" fmla="*/ 41548 w 166298"/>
                  <a:gd name="connsiteY3" fmla="*/ 103604 h 184922"/>
                  <a:gd name="connsiteX4" fmla="*/ 0 w 166298"/>
                  <a:gd name="connsiteY4" fmla="*/ 124715 h 184922"/>
                  <a:gd name="connsiteX5" fmla="*/ 0 w 166298"/>
                  <a:gd name="connsiteY5" fmla="*/ 168112 h 184922"/>
                  <a:gd name="connsiteX6" fmla="*/ 0 w 166298"/>
                  <a:gd name="connsiteY6" fmla="*/ 184923 h 1849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6298" h="184922">
                    <a:moveTo>
                      <a:pt x="166299" y="27722"/>
                    </a:moveTo>
                    <a:lnTo>
                      <a:pt x="124715" y="0"/>
                    </a:lnTo>
                    <a:lnTo>
                      <a:pt x="41548" y="48514"/>
                    </a:lnTo>
                    <a:lnTo>
                      <a:pt x="41548" y="103604"/>
                    </a:lnTo>
                    <a:lnTo>
                      <a:pt x="0" y="124715"/>
                    </a:lnTo>
                    <a:lnTo>
                      <a:pt x="0" y="168112"/>
                    </a:lnTo>
                    <a:lnTo>
                      <a:pt x="0" y="184923"/>
                    </a:lnTo>
                  </a:path>
                </a:pathLst>
              </a:custGeom>
              <a:noFill/>
              <a:ln w="12700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Freeform: Shape 883">
                <a:extLst>
                  <a:ext uri="{FF2B5EF4-FFF2-40B4-BE49-F238E27FC236}">
                    <a16:creationId xmlns:a16="http://schemas.microsoft.com/office/drawing/2014/main" id="{72B0B161-469F-9694-5BC3-3B0054FD87C0}"/>
                  </a:ext>
                </a:extLst>
              </p:cNvPr>
              <p:cNvSpPr/>
              <p:nvPr/>
            </p:nvSpPr>
            <p:spPr>
              <a:xfrm>
                <a:off x="2259318" y="924676"/>
                <a:ext cx="83167" cy="56617"/>
              </a:xfrm>
              <a:custGeom>
                <a:avLst/>
                <a:gdLst>
                  <a:gd name="connsiteX0" fmla="*/ 0 w 83167"/>
                  <a:gd name="connsiteY0" fmla="*/ 0 h 56617"/>
                  <a:gd name="connsiteX1" fmla="*/ 41584 w 83167"/>
                  <a:gd name="connsiteY1" fmla="*/ 27722 h 56617"/>
                  <a:gd name="connsiteX2" fmla="*/ 41584 w 83167"/>
                  <a:gd name="connsiteY2" fmla="*/ 56618 h 56617"/>
                  <a:gd name="connsiteX3" fmla="*/ 83167 w 83167"/>
                  <a:gd name="connsiteY3" fmla="*/ 34227 h 566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3167" h="56617">
                    <a:moveTo>
                      <a:pt x="0" y="0"/>
                    </a:moveTo>
                    <a:lnTo>
                      <a:pt x="41584" y="27722"/>
                    </a:lnTo>
                    <a:lnTo>
                      <a:pt x="41584" y="56618"/>
                    </a:lnTo>
                    <a:lnTo>
                      <a:pt x="83167" y="34227"/>
                    </a:lnTo>
                  </a:path>
                </a:pathLst>
              </a:custGeom>
              <a:noFill/>
              <a:ln w="12700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884">
                <a:extLst>
                  <a:ext uri="{FF2B5EF4-FFF2-40B4-BE49-F238E27FC236}">
                    <a16:creationId xmlns:a16="http://schemas.microsoft.com/office/drawing/2014/main" id="{EF4FF36E-A3E7-209C-A83A-B5EE5CBA711F}"/>
                  </a:ext>
                </a:extLst>
              </p:cNvPr>
              <p:cNvSpPr/>
              <p:nvPr/>
            </p:nvSpPr>
            <p:spPr>
              <a:xfrm>
                <a:off x="2467201" y="945468"/>
                <a:ext cx="15069" cy="7534"/>
              </a:xfrm>
              <a:custGeom>
                <a:avLst/>
                <a:gdLst>
                  <a:gd name="connsiteX0" fmla="*/ 0 w 15069"/>
                  <a:gd name="connsiteY0" fmla="*/ 0 h 7534"/>
                  <a:gd name="connsiteX1" fmla="*/ 15070 w 15069"/>
                  <a:gd name="connsiteY1" fmla="*/ 7535 h 75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5069" h="7534">
                    <a:moveTo>
                      <a:pt x="0" y="0"/>
                    </a:moveTo>
                    <a:lnTo>
                      <a:pt x="15070" y="7535"/>
                    </a:lnTo>
                  </a:path>
                </a:pathLst>
              </a:custGeom>
              <a:ln w="12700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Freeform: Shape 885">
                <a:extLst>
                  <a:ext uri="{FF2B5EF4-FFF2-40B4-BE49-F238E27FC236}">
                    <a16:creationId xmlns:a16="http://schemas.microsoft.com/office/drawing/2014/main" id="{F8494845-A60D-3E17-7585-2C3950DABF2E}"/>
                  </a:ext>
                </a:extLst>
              </p:cNvPr>
              <p:cNvSpPr/>
              <p:nvPr/>
            </p:nvSpPr>
            <p:spPr>
              <a:xfrm>
                <a:off x="2439478" y="834614"/>
                <a:ext cx="27722" cy="3554"/>
              </a:xfrm>
              <a:custGeom>
                <a:avLst/>
                <a:gdLst>
                  <a:gd name="connsiteX0" fmla="*/ 27722 w 27722"/>
                  <a:gd name="connsiteY0" fmla="*/ 0 h 3554"/>
                  <a:gd name="connsiteX1" fmla="*/ 0 w 27722"/>
                  <a:gd name="connsiteY1" fmla="*/ 0 h 35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7722" h="3554">
                    <a:moveTo>
                      <a:pt x="27722" y="0"/>
                    </a:moveTo>
                    <a:lnTo>
                      <a:pt x="0" y="0"/>
                    </a:lnTo>
                  </a:path>
                </a:pathLst>
              </a:custGeom>
              <a:ln w="12700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" name="Freeform: Shape 886">
                <a:extLst>
                  <a:ext uri="{FF2B5EF4-FFF2-40B4-BE49-F238E27FC236}">
                    <a16:creationId xmlns:a16="http://schemas.microsoft.com/office/drawing/2014/main" id="{B8D8152F-3A54-A016-A2E5-13DB754BDE31}"/>
                  </a:ext>
                </a:extLst>
              </p:cNvPr>
              <p:cNvSpPr/>
              <p:nvPr/>
            </p:nvSpPr>
            <p:spPr>
              <a:xfrm>
                <a:off x="2411792" y="820753"/>
                <a:ext cx="27722" cy="27722"/>
              </a:xfrm>
              <a:custGeom>
                <a:avLst/>
                <a:gdLst>
                  <a:gd name="connsiteX0" fmla="*/ 27722 w 27722"/>
                  <a:gd name="connsiteY0" fmla="*/ 13861 h 27722"/>
                  <a:gd name="connsiteX1" fmla="*/ 13861 w 27722"/>
                  <a:gd name="connsiteY1" fmla="*/ 27722 h 27722"/>
                  <a:gd name="connsiteX2" fmla="*/ 0 w 27722"/>
                  <a:gd name="connsiteY2" fmla="*/ 13861 h 27722"/>
                  <a:gd name="connsiteX3" fmla="*/ 13861 w 27722"/>
                  <a:gd name="connsiteY3" fmla="*/ 0 h 27722"/>
                  <a:gd name="connsiteX4" fmla="*/ 27722 w 27722"/>
                  <a:gd name="connsiteY4" fmla="*/ 13861 h 27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722" h="27722">
                    <a:moveTo>
                      <a:pt x="27722" y="13861"/>
                    </a:moveTo>
                    <a:cubicBezTo>
                      <a:pt x="27722" y="21517"/>
                      <a:pt x="21517" y="27722"/>
                      <a:pt x="13861" y="27722"/>
                    </a:cubicBezTo>
                    <a:cubicBezTo>
                      <a:pt x="6206" y="27722"/>
                      <a:pt x="0" y="21517"/>
                      <a:pt x="0" y="13861"/>
                    </a:cubicBezTo>
                    <a:cubicBezTo>
                      <a:pt x="0" y="6206"/>
                      <a:pt x="6206" y="0"/>
                      <a:pt x="13861" y="0"/>
                    </a:cubicBezTo>
                    <a:cubicBezTo>
                      <a:pt x="21517" y="0"/>
                      <a:pt x="27722" y="6206"/>
                      <a:pt x="27722" y="13861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Freeform: Shape 887">
                <a:extLst>
                  <a:ext uri="{FF2B5EF4-FFF2-40B4-BE49-F238E27FC236}">
                    <a16:creationId xmlns:a16="http://schemas.microsoft.com/office/drawing/2014/main" id="{67661300-D846-7250-2D69-C0A67DBF7221}"/>
                  </a:ext>
                </a:extLst>
              </p:cNvPr>
              <p:cNvSpPr/>
              <p:nvPr/>
            </p:nvSpPr>
            <p:spPr>
              <a:xfrm>
                <a:off x="2439478" y="924676"/>
                <a:ext cx="27722" cy="27722"/>
              </a:xfrm>
              <a:custGeom>
                <a:avLst/>
                <a:gdLst>
                  <a:gd name="connsiteX0" fmla="*/ 27722 w 27722"/>
                  <a:gd name="connsiteY0" fmla="*/ 13861 h 27722"/>
                  <a:gd name="connsiteX1" fmla="*/ 13861 w 27722"/>
                  <a:gd name="connsiteY1" fmla="*/ 27722 h 27722"/>
                  <a:gd name="connsiteX2" fmla="*/ 0 w 27722"/>
                  <a:gd name="connsiteY2" fmla="*/ 13861 h 27722"/>
                  <a:gd name="connsiteX3" fmla="*/ 13861 w 27722"/>
                  <a:gd name="connsiteY3" fmla="*/ 0 h 27722"/>
                  <a:gd name="connsiteX4" fmla="*/ 27722 w 27722"/>
                  <a:gd name="connsiteY4" fmla="*/ 13861 h 27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722" h="27722">
                    <a:moveTo>
                      <a:pt x="27722" y="13861"/>
                    </a:moveTo>
                    <a:cubicBezTo>
                      <a:pt x="27722" y="21517"/>
                      <a:pt x="21517" y="27722"/>
                      <a:pt x="13861" y="27722"/>
                    </a:cubicBezTo>
                    <a:cubicBezTo>
                      <a:pt x="6206" y="27722"/>
                      <a:pt x="0" y="21517"/>
                      <a:pt x="0" y="13861"/>
                    </a:cubicBezTo>
                    <a:cubicBezTo>
                      <a:pt x="0" y="6206"/>
                      <a:pt x="6206" y="0"/>
                      <a:pt x="13861" y="0"/>
                    </a:cubicBezTo>
                    <a:cubicBezTo>
                      <a:pt x="21517" y="0"/>
                      <a:pt x="27722" y="6206"/>
                      <a:pt x="27722" y="13861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888">
                <a:extLst>
                  <a:ext uri="{FF2B5EF4-FFF2-40B4-BE49-F238E27FC236}">
                    <a16:creationId xmlns:a16="http://schemas.microsoft.com/office/drawing/2014/main" id="{AF7DE9AB-4C2A-A49E-371A-023287D518DC}"/>
                  </a:ext>
                </a:extLst>
              </p:cNvPr>
              <p:cNvSpPr/>
              <p:nvPr/>
            </p:nvSpPr>
            <p:spPr>
              <a:xfrm>
                <a:off x="2384069" y="890023"/>
                <a:ext cx="27722" cy="27722"/>
              </a:xfrm>
              <a:custGeom>
                <a:avLst/>
                <a:gdLst>
                  <a:gd name="connsiteX0" fmla="*/ 27722 w 27722"/>
                  <a:gd name="connsiteY0" fmla="*/ 13861 h 27722"/>
                  <a:gd name="connsiteX1" fmla="*/ 13861 w 27722"/>
                  <a:gd name="connsiteY1" fmla="*/ 27722 h 27722"/>
                  <a:gd name="connsiteX2" fmla="*/ 0 w 27722"/>
                  <a:gd name="connsiteY2" fmla="*/ 13861 h 27722"/>
                  <a:gd name="connsiteX3" fmla="*/ 13861 w 27722"/>
                  <a:gd name="connsiteY3" fmla="*/ 0 h 27722"/>
                  <a:gd name="connsiteX4" fmla="*/ 27722 w 27722"/>
                  <a:gd name="connsiteY4" fmla="*/ 13861 h 27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722" h="27722">
                    <a:moveTo>
                      <a:pt x="27722" y="13861"/>
                    </a:moveTo>
                    <a:cubicBezTo>
                      <a:pt x="27722" y="21517"/>
                      <a:pt x="21517" y="27722"/>
                      <a:pt x="13861" y="27722"/>
                    </a:cubicBezTo>
                    <a:cubicBezTo>
                      <a:pt x="6206" y="27722"/>
                      <a:pt x="0" y="21517"/>
                      <a:pt x="0" y="13861"/>
                    </a:cubicBezTo>
                    <a:cubicBezTo>
                      <a:pt x="0" y="6206"/>
                      <a:pt x="6206" y="0"/>
                      <a:pt x="13861" y="0"/>
                    </a:cubicBezTo>
                    <a:cubicBezTo>
                      <a:pt x="21517" y="0"/>
                      <a:pt x="27722" y="6206"/>
                      <a:pt x="27722" y="13861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: Shape 889">
                <a:extLst>
                  <a:ext uri="{FF2B5EF4-FFF2-40B4-BE49-F238E27FC236}">
                    <a16:creationId xmlns:a16="http://schemas.microsoft.com/office/drawing/2014/main" id="{77386D9D-3331-CCB7-B3A8-C3C7723637BF}"/>
                  </a:ext>
                </a:extLst>
              </p:cNvPr>
              <p:cNvSpPr/>
              <p:nvPr/>
            </p:nvSpPr>
            <p:spPr>
              <a:xfrm>
                <a:off x="2304136" y="903351"/>
                <a:ext cx="38349" cy="89315"/>
              </a:xfrm>
              <a:custGeom>
                <a:avLst/>
                <a:gdLst>
                  <a:gd name="connsiteX0" fmla="*/ 38349 w 38349"/>
                  <a:gd name="connsiteY0" fmla="*/ 89316 h 89315"/>
                  <a:gd name="connsiteX1" fmla="*/ 38349 w 38349"/>
                  <a:gd name="connsiteY1" fmla="*/ 23528 h 89315"/>
                  <a:gd name="connsiteX2" fmla="*/ 0 w 38349"/>
                  <a:gd name="connsiteY2" fmla="*/ 0 h 893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8349" h="89315">
                    <a:moveTo>
                      <a:pt x="38349" y="89316"/>
                    </a:moveTo>
                    <a:lnTo>
                      <a:pt x="38349" y="23528"/>
                    </a:lnTo>
                    <a:lnTo>
                      <a:pt x="0" y="0"/>
                    </a:lnTo>
                  </a:path>
                </a:pathLst>
              </a:custGeom>
              <a:noFill/>
              <a:ln w="12700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0" name="Graphic 1959">
              <a:extLst>
                <a:ext uri="{FF2B5EF4-FFF2-40B4-BE49-F238E27FC236}">
                  <a16:creationId xmlns:a16="http://schemas.microsoft.com/office/drawing/2014/main" id="{656135C3-5341-A8A3-AD4E-EA2B0CC1F23C}"/>
                </a:ext>
              </a:extLst>
            </p:cNvPr>
            <p:cNvGrpSpPr/>
            <p:nvPr/>
          </p:nvGrpSpPr>
          <p:grpSpPr>
            <a:xfrm>
              <a:off x="2106490" y="983533"/>
              <a:ext cx="471991" cy="352501"/>
              <a:chOff x="2106490" y="983533"/>
              <a:chExt cx="471991" cy="352501"/>
            </a:xfrm>
            <a:noFill/>
          </p:grpSpPr>
          <p:grpSp>
            <p:nvGrpSpPr>
              <p:cNvPr id="19" name="Graphic 1959">
                <a:extLst>
                  <a:ext uri="{FF2B5EF4-FFF2-40B4-BE49-F238E27FC236}">
                    <a16:creationId xmlns:a16="http://schemas.microsoft.com/office/drawing/2014/main" id="{4F1D4108-2FF2-A5CD-E7FC-D61D3F14904B}"/>
                  </a:ext>
                </a:extLst>
              </p:cNvPr>
              <p:cNvGrpSpPr/>
              <p:nvPr/>
            </p:nvGrpSpPr>
            <p:grpSpPr>
              <a:xfrm>
                <a:off x="2106490" y="1205881"/>
                <a:ext cx="471991" cy="130153"/>
                <a:chOff x="2106490" y="1205881"/>
                <a:chExt cx="471991" cy="130153"/>
              </a:xfrm>
              <a:noFill/>
            </p:grpSpPr>
            <p:sp>
              <p:nvSpPr>
                <p:cNvPr id="30" name="Freeform: Shape 873">
                  <a:extLst>
                    <a:ext uri="{FF2B5EF4-FFF2-40B4-BE49-F238E27FC236}">
                      <a16:creationId xmlns:a16="http://schemas.microsoft.com/office/drawing/2014/main" id="{9F33DEDF-8FB6-B5FA-5DAC-6115E898865B}"/>
                    </a:ext>
                  </a:extLst>
                </p:cNvPr>
                <p:cNvSpPr/>
                <p:nvPr/>
              </p:nvSpPr>
              <p:spPr>
                <a:xfrm>
                  <a:off x="2578481" y="1205881"/>
                  <a:ext cx="3554" cy="43929"/>
                </a:xfrm>
                <a:custGeom>
                  <a:avLst/>
                  <a:gdLst>
                    <a:gd name="connsiteX0" fmla="*/ 0 w 3554"/>
                    <a:gd name="connsiteY0" fmla="*/ 43929 h 43929"/>
                    <a:gd name="connsiteX1" fmla="*/ 0 w 3554"/>
                    <a:gd name="connsiteY1" fmla="*/ 0 h 439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554" h="43929">
                      <a:moveTo>
                        <a:pt x="0" y="43929"/>
                      </a:moveTo>
                      <a:lnTo>
                        <a:pt x="0" y="0"/>
                      </a:lnTo>
                    </a:path>
                  </a:pathLst>
                </a:custGeom>
                <a:ln w="12700" cap="flat">
                  <a:solidFill>
                    <a:schemeClr val="tx1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1" name="Freeform: Shape 874">
                  <a:extLst>
                    <a:ext uri="{FF2B5EF4-FFF2-40B4-BE49-F238E27FC236}">
                      <a16:creationId xmlns:a16="http://schemas.microsoft.com/office/drawing/2014/main" id="{048512BF-51CA-EFE4-B8F8-419F5E285375}"/>
                    </a:ext>
                  </a:extLst>
                </p:cNvPr>
                <p:cNvSpPr/>
                <p:nvPr/>
              </p:nvSpPr>
              <p:spPr>
                <a:xfrm>
                  <a:off x="2362602" y="1267545"/>
                  <a:ext cx="215879" cy="68488"/>
                </a:xfrm>
                <a:custGeom>
                  <a:avLst/>
                  <a:gdLst>
                    <a:gd name="connsiteX0" fmla="*/ 0 w 215879"/>
                    <a:gd name="connsiteY0" fmla="*/ 68489 h 68488"/>
                    <a:gd name="connsiteX1" fmla="*/ 215879 w 215879"/>
                    <a:gd name="connsiteY1" fmla="*/ 27403 h 68488"/>
                    <a:gd name="connsiteX2" fmla="*/ 215879 w 215879"/>
                    <a:gd name="connsiteY2" fmla="*/ 0 h 684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15879" h="68488">
                      <a:moveTo>
                        <a:pt x="0" y="68489"/>
                      </a:moveTo>
                      <a:lnTo>
                        <a:pt x="215879" y="27403"/>
                      </a:lnTo>
                      <a:lnTo>
                        <a:pt x="215879" y="0"/>
                      </a:lnTo>
                    </a:path>
                  </a:pathLst>
                </a:custGeom>
                <a:noFill/>
                <a:ln w="12700" cap="flat">
                  <a:solidFill>
                    <a:schemeClr val="tx1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3" name="Freeform: Shape 875">
                  <a:extLst>
                    <a:ext uri="{FF2B5EF4-FFF2-40B4-BE49-F238E27FC236}">
                      <a16:creationId xmlns:a16="http://schemas.microsoft.com/office/drawing/2014/main" id="{C6BFDC1F-9124-7E5D-79F7-324B5CCC8137}"/>
                    </a:ext>
                  </a:extLst>
                </p:cNvPr>
                <p:cNvSpPr/>
                <p:nvPr/>
              </p:nvSpPr>
              <p:spPr>
                <a:xfrm>
                  <a:off x="2106490" y="1236802"/>
                  <a:ext cx="215879" cy="99232"/>
                </a:xfrm>
                <a:custGeom>
                  <a:avLst/>
                  <a:gdLst>
                    <a:gd name="connsiteX0" fmla="*/ 0 w 215879"/>
                    <a:gd name="connsiteY0" fmla="*/ 0 h 99232"/>
                    <a:gd name="connsiteX1" fmla="*/ 0 w 215879"/>
                    <a:gd name="connsiteY1" fmla="*/ 58146 h 99232"/>
                    <a:gd name="connsiteX2" fmla="*/ 215879 w 215879"/>
                    <a:gd name="connsiteY2" fmla="*/ 99232 h 992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15879" h="99232">
                      <a:moveTo>
                        <a:pt x="0" y="0"/>
                      </a:moveTo>
                      <a:lnTo>
                        <a:pt x="0" y="58146"/>
                      </a:lnTo>
                      <a:lnTo>
                        <a:pt x="215879" y="99232"/>
                      </a:lnTo>
                    </a:path>
                  </a:pathLst>
                </a:custGeom>
                <a:noFill/>
                <a:ln w="12700" cap="flat">
                  <a:solidFill>
                    <a:schemeClr val="tx1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20" name="Freeform: Shape 872">
                <a:extLst>
                  <a:ext uri="{FF2B5EF4-FFF2-40B4-BE49-F238E27FC236}">
                    <a16:creationId xmlns:a16="http://schemas.microsoft.com/office/drawing/2014/main" id="{5D0AC096-A09C-2EA4-6DD2-56F78B6D925E}"/>
                  </a:ext>
                </a:extLst>
              </p:cNvPr>
              <p:cNvSpPr/>
              <p:nvPr/>
            </p:nvSpPr>
            <p:spPr>
              <a:xfrm>
                <a:off x="2106490" y="983533"/>
                <a:ext cx="471991" cy="352501"/>
              </a:xfrm>
              <a:custGeom>
                <a:avLst/>
                <a:gdLst>
                  <a:gd name="connsiteX0" fmla="*/ 471992 w 471991"/>
                  <a:gd name="connsiteY0" fmla="*/ 201485 h 352501"/>
                  <a:gd name="connsiteX1" fmla="*/ 471992 w 471991"/>
                  <a:gd name="connsiteY1" fmla="*/ 0 h 352501"/>
                  <a:gd name="connsiteX2" fmla="*/ 256112 w 471991"/>
                  <a:gd name="connsiteY2" fmla="*/ 26692 h 352501"/>
                  <a:gd name="connsiteX3" fmla="*/ 256112 w 471991"/>
                  <a:gd name="connsiteY3" fmla="*/ 352501 h 352501"/>
                  <a:gd name="connsiteX4" fmla="*/ 215879 w 471991"/>
                  <a:gd name="connsiteY4" fmla="*/ 352501 h 352501"/>
                  <a:gd name="connsiteX5" fmla="*/ 215879 w 471991"/>
                  <a:gd name="connsiteY5" fmla="*/ 26656 h 352501"/>
                  <a:gd name="connsiteX6" fmla="*/ 0 w 471991"/>
                  <a:gd name="connsiteY6" fmla="*/ 0 h 352501"/>
                  <a:gd name="connsiteX7" fmla="*/ 0 w 471991"/>
                  <a:gd name="connsiteY7" fmla="*/ 149914 h 3525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71991" h="352501">
                    <a:moveTo>
                      <a:pt x="471992" y="201485"/>
                    </a:moveTo>
                    <a:lnTo>
                      <a:pt x="471992" y="0"/>
                    </a:lnTo>
                    <a:lnTo>
                      <a:pt x="256112" y="26692"/>
                    </a:lnTo>
                    <a:lnTo>
                      <a:pt x="256112" y="352501"/>
                    </a:lnTo>
                    <a:lnTo>
                      <a:pt x="215879" y="352501"/>
                    </a:lnTo>
                    <a:lnTo>
                      <a:pt x="215879" y="26656"/>
                    </a:lnTo>
                    <a:lnTo>
                      <a:pt x="0" y="0"/>
                    </a:lnTo>
                    <a:lnTo>
                      <a:pt x="0" y="149914"/>
                    </a:lnTo>
                  </a:path>
                </a:pathLst>
              </a:custGeom>
              <a:noFill/>
              <a:ln w="12700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1" name="Freeform: Shape 865">
              <a:extLst>
                <a:ext uri="{FF2B5EF4-FFF2-40B4-BE49-F238E27FC236}">
                  <a16:creationId xmlns:a16="http://schemas.microsoft.com/office/drawing/2014/main" id="{10167E1A-23F5-1051-42FD-92454638AA6B}"/>
                </a:ext>
              </a:extLst>
            </p:cNvPr>
            <p:cNvSpPr/>
            <p:nvPr/>
          </p:nvSpPr>
          <p:spPr>
            <a:xfrm>
              <a:off x="2323506" y="1302198"/>
              <a:ext cx="38136" cy="2985"/>
            </a:xfrm>
            <a:custGeom>
              <a:avLst/>
              <a:gdLst>
                <a:gd name="connsiteX0" fmla="*/ 38136 w 38136"/>
                <a:gd name="connsiteY0" fmla="*/ 142 h 2985"/>
                <a:gd name="connsiteX1" fmla="*/ 19548 w 38136"/>
                <a:gd name="connsiteY1" fmla="*/ 2986 h 2985"/>
                <a:gd name="connsiteX2" fmla="*/ 0 w 38136"/>
                <a:gd name="connsiteY2" fmla="*/ 0 h 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36" h="2985">
                  <a:moveTo>
                    <a:pt x="38136" y="142"/>
                  </a:moveTo>
                  <a:lnTo>
                    <a:pt x="19548" y="2986"/>
                  </a:lnTo>
                  <a:lnTo>
                    <a:pt x="0" y="0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866">
              <a:extLst>
                <a:ext uri="{FF2B5EF4-FFF2-40B4-BE49-F238E27FC236}">
                  <a16:creationId xmlns:a16="http://schemas.microsoft.com/office/drawing/2014/main" id="{AD58E8B9-631B-53FD-5872-BAB9A4AC4726}"/>
                </a:ext>
              </a:extLst>
            </p:cNvPr>
            <p:cNvSpPr/>
            <p:nvPr/>
          </p:nvSpPr>
          <p:spPr>
            <a:xfrm>
              <a:off x="2323506" y="1044771"/>
              <a:ext cx="38136" cy="2985"/>
            </a:xfrm>
            <a:custGeom>
              <a:avLst/>
              <a:gdLst>
                <a:gd name="connsiteX0" fmla="*/ 38136 w 38136"/>
                <a:gd name="connsiteY0" fmla="*/ 142 h 2985"/>
                <a:gd name="connsiteX1" fmla="*/ 19548 w 38136"/>
                <a:gd name="connsiteY1" fmla="*/ 2985 h 2985"/>
                <a:gd name="connsiteX2" fmla="*/ 0 w 38136"/>
                <a:gd name="connsiteY2" fmla="*/ 0 h 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36" h="2985">
                  <a:moveTo>
                    <a:pt x="38136" y="142"/>
                  </a:moveTo>
                  <a:lnTo>
                    <a:pt x="19548" y="2985"/>
                  </a:lnTo>
                  <a:lnTo>
                    <a:pt x="0" y="0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867">
              <a:extLst>
                <a:ext uri="{FF2B5EF4-FFF2-40B4-BE49-F238E27FC236}">
                  <a16:creationId xmlns:a16="http://schemas.microsoft.com/office/drawing/2014/main" id="{83E8D025-6308-A822-355B-B43AF488E016}"/>
                </a:ext>
              </a:extLst>
            </p:cNvPr>
            <p:cNvSpPr/>
            <p:nvPr/>
          </p:nvSpPr>
          <p:spPr>
            <a:xfrm>
              <a:off x="2322405" y="1010189"/>
              <a:ext cx="40197" cy="3554"/>
            </a:xfrm>
            <a:custGeom>
              <a:avLst/>
              <a:gdLst>
                <a:gd name="connsiteX0" fmla="*/ 40198 w 40197"/>
                <a:gd name="connsiteY0" fmla="*/ 0 h 3554"/>
                <a:gd name="connsiteX1" fmla="*/ 0 w 40197"/>
                <a:gd name="connsiteY1" fmla="*/ 0 h 3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0197" h="3554">
                  <a:moveTo>
                    <a:pt x="40198" y="0"/>
                  </a:moveTo>
                  <a:lnTo>
                    <a:pt x="0" y="0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868">
              <a:extLst>
                <a:ext uri="{FF2B5EF4-FFF2-40B4-BE49-F238E27FC236}">
                  <a16:creationId xmlns:a16="http://schemas.microsoft.com/office/drawing/2014/main" id="{CA92CF4C-5506-90BE-6472-90FA188D1078}"/>
                </a:ext>
              </a:extLst>
            </p:cNvPr>
            <p:cNvSpPr/>
            <p:nvPr/>
          </p:nvSpPr>
          <p:spPr>
            <a:xfrm>
              <a:off x="2106490" y="1148659"/>
              <a:ext cx="3554" cy="66107"/>
            </a:xfrm>
            <a:custGeom>
              <a:avLst/>
              <a:gdLst>
                <a:gd name="connsiteX0" fmla="*/ 0 w 3554"/>
                <a:gd name="connsiteY0" fmla="*/ 0 h 66107"/>
                <a:gd name="connsiteX1" fmla="*/ 0 w 3554"/>
                <a:gd name="connsiteY1" fmla="*/ 66107 h 66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54" h="66107">
                  <a:moveTo>
                    <a:pt x="0" y="0"/>
                  </a:moveTo>
                  <a:lnTo>
                    <a:pt x="0" y="66107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869">
              <a:extLst>
                <a:ext uri="{FF2B5EF4-FFF2-40B4-BE49-F238E27FC236}">
                  <a16:creationId xmlns:a16="http://schemas.microsoft.com/office/drawing/2014/main" id="{525F522D-CC14-E61B-C47A-F80CA55818B6}"/>
                </a:ext>
              </a:extLst>
            </p:cNvPr>
            <p:cNvSpPr/>
            <p:nvPr/>
          </p:nvSpPr>
          <p:spPr>
            <a:xfrm>
              <a:off x="2147860" y="952398"/>
              <a:ext cx="194625" cy="57790"/>
            </a:xfrm>
            <a:custGeom>
              <a:avLst/>
              <a:gdLst>
                <a:gd name="connsiteX0" fmla="*/ 0 w 194625"/>
                <a:gd name="connsiteY0" fmla="*/ 36252 h 57790"/>
                <a:gd name="connsiteX1" fmla="*/ 0 w 194625"/>
                <a:gd name="connsiteY1" fmla="*/ 0 h 57790"/>
                <a:gd name="connsiteX2" fmla="*/ 194626 w 194625"/>
                <a:gd name="connsiteY2" fmla="*/ 57791 h 57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4625" h="57790">
                  <a:moveTo>
                    <a:pt x="0" y="36252"/>
                  </a:moveTo>
                  <a:lnTo>
                    <a:pt x="0" y="0"/>
                  </a:lnTo>
                  <a:lnTo>
                    <a:pt x="194626" y="57791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870">
              <a:extLst>
                <a:ext uri="{FF2B5EF4-FFF2-40B4-BE49-F238E27FC236}">
                  <a16:creationId xmlns:a16="http://schemas.microsoft.com/office/drawing/2014/main" id="{51D1D474-E74B-3677-3955-68B3A7FF4B42}"/>
                </a:ext>
              </a:extLst>
            </p:cNvPr>
            <p:cNvSpPr/>
            <p:nvPr/>
          </p:nvSpPr>
          <p:spPr>
            <a:xfrm>
              <a:off x="2347995" y="952398"/>
              <a:ext cx="194589" cy="57790"/>
            </a:xfrm>
            <a:custGeom>
              <a:avLst/>
              <a:gdLst>
                <a:gd name="connsiteX0" fmla="*/ 194590 w 194589"/>
                <a:gd name="connsiteY0" fmla="*/ 36252 h 57790"/>
                <a:gd name="connsiteX1" fmla="*/ 194590 w 194589"/>
                <a:gd name="connsiteY1" fmla="*/ 0 h 57790"/>
                <a:gd name="connsiteX2" fmla="*/ 0 w 194589"/>
                <a:gd name="connsiteY2" fmla="*/ 57791 h 57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4589" h="57790">
                  <a:moveTo>
                    <a:pt x="194590" y="36252"/>
                  </a:moveTo>
                  <a:lnTo>
                    <a:pt x="194590" y="0"/>
                  </a:lnTo>
                  <a:lnTo>
                    <a:pt x="0" y="57791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B147B832-A786-561E-8EBF-203883C9FA64}"/>
              </a:ext>
            </a:extLst>
          </p:cNvPr>
          <p:cNvGrpSpPr/>
          <p:nvPr/>
        </p:nvGrpSpPr>
        <p:grpSpPr>
          <a:xfrm>
            <a:off x="10512487" y="2154830"/>
            <a:ext cx="758718" cy="438608"/>
            <a:chOff x="4898440" y="859854"/>
            <a:chExt cx="758718" cy="438608"/>
          </a:xfrm>
        </p:grpSpPr>
        <p:sp>
          <p:nvSpPr>
            <p:cNvPr id="55" name="Freeform: Shape 931">
              <a:extLst>
                <a:ext uri="{FF2B5EF4-FFF2-40B4-BE49-F238E27FC236}">
                  <a16:creationId xmlns:a16="http://schemas.microsoft.com/office/drawing/2014/main" id="{92FB57A7-60E7-6235-C2B4-788E84B92FA7}"/>
                </a:ext>
              </a:extLst>
            </p:cNvPr>
            <p:cNvSpPr/>
            <p:nvPr/>
          </p:nvSpPr>
          <p:spPr>
            <a:xfrm>
              <a:off x="4898440" y="859854"/>
              <a:ext cx="599442" cy="190785"/>
            </a:xfrm>
            <a:custGeom>
              <a:avLst/>
              <a:gdLst>
                <a:gd name="connsiteX0" fmla="*/ 322343 w 599442"/>
                <a:gd name="connsiteY0" fmla="*/ 190785 h 190785"/>
                <a:gd name="connsiteX1" fmla="*/ 0 w 599442"/>
                <a:gd name="connsiteY1" fmla="*/ 190785 h 190785"/>
                <a:gd name="connsiteX2" fmla="*/ 0 w 599442"/>
                <a:gd name="connsiteY2" fmla="*/ 0 h 190785"/>
                <a:gd name="connsiteX3" fmla="*/ 599443 w 599442"/>
                <a:gd name="connsiteY3" fmla="*/ 0 h 190785"/>
                <a:gd name="connsiteX4" fmla="*/ 599443 w 599442"/>
                <a:gd name="connsiteY4" fmla="*/ 88463 h 190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9442" h="190785">
                  <a:moveTo>
                    <a:pt x="322343" y="190785"/>
                  </a:moveTo>
                  <a:lnTo>
                    <a:pt x="0" y="190785"/>
                  </a:lnTo>
                  <a:lnTo>
                    <a:pt x="0" y="0"/>
                  </a:lnTo>
                  <a:lnTo>
                    <a:pt x="599443" y="0"/>
                  </a:lnTo>
                  <a:lnTo>
                    <a:pt x="599443" y="88463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932">
              <a:extLst>
                <a:ext uri="{FF2B5EF4-FFF2-40B4-BE49-F238E27FC236}">
                  <a16:creationId xmlns:a16="http://schemas.microsoft.com/office/drawing/2014/main" id="{C01F3F66-7A32-3CB6-3158-479D7661E1E4}"/>
                </a:ext>
              </a:extLst>
            </p:cNvPr>
            <p:cNvSpPr/>
            <p:nvPr/>
          </p:nvSpPr>
          <p:spPr>
            <a:xfrm>
              <a:off x="5251239" y="980459"/>
              <a:ext cx="405919" cy="140361"/>
            </a:xfrm>
            <a:custGeom>
              <a:avLst/>
              <a:gdLst>
                <a:gd name="connsiteX0" fmla="*/ 0 w 405919"/>
                <a:gd name="connsiteY0" fmla="*/ 0 h 140361"/>
                <a:gd name="connsiteX1" fmla="*/ 405919 w 405919"/>
                <a:gd name="connsiteY1" fmla="*/ 0 h 140361"/>
                <a:gd name="connsiteX2" fmla="*/ 405919 w 405919"/>
                <a:gd name="connsiteY2" fmla="*/ 140362 h 140361"/>
                <a:gd name="connsiteX3" fmla="*/ 0 w 405919"/>
                <a:gd name="connsiteY3" fmla="*/ 140362 h 140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5919" h="140361">
                  <a:moveTo>
                    <a:pt x="0" y="0"/>
                  </a:moveTo>
                  <a:lnTo>
                    <a:pt x="405919" y="0"/>
                  </a:lnTo>
                  <a:lnTo>
                    <a:pt x="405919" y="140362"/>
                  </a:lnTo>
                  <a:lnTo>
                    <a:pt x="0" y="140362"/>
                  </a:lnTo>
                  <a:close/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933">
              <a:extLst>
                <a:ext uri="{FF2B5EF4-FFF2-40B4-BE49-F238E27FC236}">
                  <a16:creationId xmlns:a16="http://schemas.microsoft.com/office/drawing/2014/main" id="{6F96B3C3-9B8D-0F78-3A2A-E0B798F05DD5}"/>
                </a:ext>
              </a:extLst>
            </p:cNvPr>
            <p:cNvSpPr/>
            <p:nvPr/>
          </p:nvSpPr>
          <p:spPr>
            <a:xfrm>
              <a:off x="5249385" y="1158101"/>
              <a:ext cx="405919" cy="140361"/>
            </a:xfrm>
            <a:custGeom>
              <a:avLst/>
              <a:gdLst>
                <a:gd name="connsiteX0" fmla="*/ 0 w 405919"/>
                <a:gd name="connsiteY0" fmla="*/ 0 h 140361"/>
                <a:gd name="connsiteX1" fmla="*/ 405919 w 405919"/>
                <a:gd name="connsiteY1" fmla="*/ 0 h 140361"/>
                <a:gd name="connsiteX2" fmla="*/ 405919 w 405919"/>
                <a:gd name="connsiteY2" fmla="*/ 140362 h 140361"/>
                <a:gd name="connsiteX3" fmla="*/ 0 w 405919"/>
                <a:gd name="connsiteY3" fmla="*/ 140362 h 140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5919" h="140361">
                  <a:moveTo>
                    <a:pt x="0" y="0"/>
                  </a:moveTo>
                  <a:lnTo>
                    <a:pt x="405919" y="0"/>
                  </a:lnTo>
                  <a:lnTo>
                    <a:pt x="405919" y="140362"/>
                  </a:lnTo>
                  <a:lnTo>
                    <a:pt x="0" y="140362"/>
                  </a:lnTo>
                  <a:close/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934">
              <a:extLst>
                <a:ext uri="{FF2B5EF4-FFF2-40B4-BE49-F238E27FC236}">
                  <a16:creationId xmlns:a16="http://schemas.microsoft.com/office/drawing/2014/main" id="{AE52DFE2-ABF7-CAB7-BB9A-332ECAA4F05D}"/>
                </a:ext>
              </a:extLst>
            </p:cNvPr>
            <p:cNvSpPr/>
            <p:nvPr/>
          </p:nvSpPr>
          <p:spPr>
            <a:xfrm>
              <a:off x="5293575" y="1017739"/>
              <a:ext cx="63609" cy="65799"/>
            </a:xfrm>
            <a:custGeom>
              <a:avLst/>
              <a:gdLst>
                <a:gd name="connsiteX0" fmla="*/ 0 w 63609"/>
                <a:gd name="connsiteY0" fmla="*/ 0 h 65799"/>
                <a:gd name="connsiteX1" fmla="*/ 0 w 63609"/>
                <a:gd name="connsiteY1" fmla="*/ 65800 h 65799"/>
                <a:gd name="connsiteX2" fmla="*/ 63609 w 63609"/>
                <a:gd name="connsiteY2" fmla="*/ 32900 h 65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609" h="65799">
                  <a:moveTo>
                    <a:pt x="0" y="0"/>
                  </a:moveTo>
                  <a:lnTo>
                    <a:pt x="0" y="65800"/>
                  </a:lnTo>
                  <a:lnTo>
                    <a:pt x="63609" y="32900"/>
                  </a:lnTo>
                  <a:close/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935">
              <a:extLst>
                <a:ext uri="{FF2B5EF4-FFF2-40B4-BE49-F238E27FC236}">
                  <a16:creationId xmlns:a16="http://schemas.microsoft.com/office/drawing/2014/main" id="{A161B583-608D-C23B-D02A-F946300C996F}"/>
                </a:ext>
              </a:extLst>
            </p:cNvPr>
            <p:cNvSpPr/>
            <p:nvPr/>
          </p:nvSpPr>
          <p:spPr>
            <a:xfrm>
              <a:off x="4953034" y="895702"/>
              <a:ext cx="26033" cy="119130"/>
            </a:xfrm>
            <a:custGeom>
              <a:avLst/>
              <a:gdLst>
                <a:gd name="connsiteX0" fmla="*/ 26033 w 26033"/>
                <a:gd name="connsiteY0" fmla="*/ 119130 h 119130"/>
                <a:gd name="connsiteX1" fmla="*/ 0 w 26033"/>
                <a:gd name="connsiteY1" fmla="*/ 59481 h 119130"/>
                <a:gd name="connsiteX2" fmla="*/ 25865 w 26033"/>
                <a:gd name="connsiteY2" fmla="*/ 0 h 119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033" h="119130">
                  <a:moveTo>
                    <a:pt x="26033" y="119130"/>
                  </a:moveTo>
                  <a:cubicBezTo>
                    <a:pt x="10026" y="104260"/>
                    <a:pt x="0" y="83029"/>
                    <a:pt x="0" y="59481"/>
                  </a:cubicBezTo>
                  <a:cubicBezTo>
                    <a:pt x="0" y="35975"/>
                    <a:pt x="9942" y="14828"/>
                    <a:pt x="25865" y="0"/>
                  </a:cubicBez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936">
              <a:extLst>
                <a:ext uri="{FF2B5EF4-FFF2-40B4-BE49-F238E27FC236}">
                  <a16:creationId xmlns:a16="http://schemas.microsoft.com/office/drawing/2014/main" id="{7F6E315C-DF06-F000-4000-6C10DFF99D5D}"/>
                </a:ext>
              </a:extLst>
            </p:cNvPr>
            <p:cNvSpPr/>
            <p:nvPr/>
          </p:nvSpPr>
          <p:spPr>
            <a:xfrm>
              <a:off x="5131856" y="895702"/>
              <a:ext cx="26033" cy="119130"/>
            </a:xfrm>
            <a:custGeom>
              <a:avLst/>
              <a:gdLst>
                <a:gd name="connsiteX0" fmla="*/ 0 w 26033"/>
                <a:gd name="connsiteY0" fmla="*/ 0 h 119130"/>
                <a:gd name="connsiteX1" fmla="*/ 26033 w 26033"/>
                <a:gd name="connsiteY1" fmla="*/ 59649 h 119130"/>
                <a:gd name="connsiteX2" fmla="*/ 169 w 26033"/>
                <a:gd name="connsiteY2" fmla="*/ 119130 h 119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033" h="119130">
                  <a:moveTo>
                    <a:pt x="0" y="0"/>
                  </a:moveTo>
                  <a:cubicBezTo>
                    <a:pt x="16008" y="14870"/>
                    <a:pt x="26033" y="36101"/>
                    <a:pt x="26033" y="59649"/>
                  </a:cubicBezTo>
                  <a:cubicBezTo>
                    <a:pt x="26033" y="83155"/>
                    <a:pt x="16092" y="104302"/>
                    <a:pt x="169" y="119130"/>
                  </a:cubicBez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937">
              <a:extLst>
                <a:ext uri="{FF2B5EF4-FFF2-40B4-BE49-F238E27FC236}">
                  <a16:creationId xmlns:a16="http://schemas.microsoft.com/office/drawing/2014/main" id="{9D334406-3742-9DAE-453C-D83AA5CA3740}"/>
                </a:ext>
              </a:extLst>
            </p:cNvPr>
            <p:cNvSpPr/>
            <p:nvPr/>
          </p:nvSpPr>
          <p:spPr>
            <a:xfrm>
              <a:off x="5042087" y="944526"/>
              <a:ext cx="21483" cy="21483"/>
            </a:xfrm>
            <a:custGeom>
              <a:avLst/>
              <a:gdLst>
                <a:gd name="connsiteX0" fmla="*/ 21484 w 21483"/>
                <a:gd name="connsiteY0" fmla="*/ 10742 h 21483"/>
                <a:gd name="connsiteX1" fmla="*/ 10742 w 21483"/>
                <a:gd name="connsiteY1" fmla="*/ 21484 h 21483"/>
                <a:gd name="connsiteX2" fmla="*/ 0 w 21483"/>
                <a:gd name="connsiteY2" fmla="*/ 10742 h 21483"/>
                <a:gd name="connsiteX3" fmla="*/ 10742 w 21483"/>
                <a:gd name="connsiteY3" fmla="*/ 0 h 21483"/>
                <a:gd name="connsiteX4" fmla="*/ 21484 w 21483"/>
                <a:gd name="connsiteY4" fmla="*/ 10742 h 2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483" h="21483">
                  <a:moveTo>
                    <a:pt x="21484" y="10742"/>
                  </a:moveTo>
                  <a:cubicBezTo>
                    <a:pt x="21484" y="16675"/>
                    <a:pt x="16675" y="21484"/>
                    <a:pt x="10742" y="21484"/>
                  </a:cubicBezTo>
                  <a:cubicBezTo>
                    <a:pt x="4809" y="21484"/>
                    <a:pt x="0" y="16675"/>
                    <a:pt x="0" y="10742"/>
                  </a:cubicBezTo>
                  <a:cubicBezTo>
                    <a:pt x="0" y="4809"/>
                    <a:pt x="4809" y="0"/>
                    <a:pt x="10742" y="0"/>
                  </a:cubicBezTo>
                  <a:cubicBezTo>
                    <a:pt x="16675" y="0"/>
                    <a:pt x="21484" y="4809"/>
                    <a:pt x="21484" y="10742"/>
                  </a:cubicBezTo>
                  <a:close/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938">
              <a:extLst>
                <a:ext uri="{FF2B5EF4-FFF2-40B4-BE49-F238E27FC236}">
                  <a16:creationId xmlns:a16="http://schemas.microsoft.com/office/drawing/2014/main" id="{2793E483-30E7-EA05-7972-41327230A637}"/>
                </a:ext>
              </a:extLst>
            </p:cNvPr>
            <p:cNvSpPr/>
            <p:nvPr/>
          </p:nvSpPr>
          <p:spPr>
            <a:xfrm>
              <a:off x="5002026" y="944526"/>
              <a:ext cx="21483" cy="21483"/>
            </a:xfrm>
            <a:custGeom>
              <a:avLst/>
              <a:gdLst>
                <a:gd name="connsiteX0" fmla="*/ 21484 w 21483"/>
                <a:gd name="connsiteY0" fmla="*/ 10742 h 21483"/>
                <a:gd name="connsiteX1" fmla="*/ 10742 w 21483"/>
                <a:gd name="connsiteY1" fmla="*/ 21484 h 21483"/>
                <a:gd name="connsiteX2" fmla="*/ 0 w 21483"/>
                <a:gd name="connsiteY2" fmla="*/ 10742 h 21483"/>
                <a:gd name="connsiteX3" fmla="*/ 10742 w 21483"/>
                <a:gd name="connsiteY3" fmla="*/ 0 h 21483"/>
                <a:gd name="connsiteX4" fmla="*/ 21484 w 21483"/>
                <a:gd name="connsiteY4" fmla="*/ 10742 h 2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483" h="21483">
                  <a:moveTo>
                    <a:pt x="21484" y="10742"/>
                  </a:moveTo>
                  <a:cubicBezTo>
                    <a:pt x="21484" y="16675"/>
                    <a:pt x="16675" y="21484"/>
                    <a:pt x="10742" y="21484"/>
                  </a:cubicBezTo>
                  <a:cubicBezTo>
                    <a:pt x="4809" y="21484"/>
                    <a:pt x="0" y="16675"/>
                    <a:pt x="0" y="10742"/>
                  </a:cubicBezTo>
                  <a:cubicBezTo>
                    <a:pt x="0" y="4809"/>
                    <a:pt x="4809" y="0"/>
                    <a:pt x="10742" y="0"/>
                  </a:cubicBezTo>
                  <a:cubicBezTo>
                    <a:pt x="16675" y="0"/>
                    <a:pt x="21484" y="4809"/>
                    <a:pt x="21484" y="10742"/>
                  </a:cubicBezTo>
                  <a:close/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939">
              <a:extLst>
                <a:ext uri="{FF2B5EF4-FFF2-40B4-BE49-F238E27FC236}">
                  <a16:creationId xmlns:a16="http://schemas.microsoft.com/office/drawing/2014/main" id="{6A22A4DB-11FD-EBDD-7A91-C90D9B826584}"/>
                </a:ext>
              </a:extLst>
            </p:cNvPr>
            <p:cNvSpPr/>
            <p:nvPr/>
          </p:nvSpPr>
          <p:spPr>
            <a:xfrm>
              <a:off x="5082401" y="944526"/>
              <a:ext cx="21483" cy="21483"/>
            </a:xfrm>
            <a:custGeom>
              <a:avLst/>
              <a:gdLst>
                <a:gd name="connsiteX0" fmla="*/ 21484 w 21483"/>
                <a:gd name="connsiteY0" fmla="*/ 10742 h 21483"/>
                <a:gd name="connsiteX1" fmla="*/ 10742 w 21483"/>
                <a:gd name="connsiteY1" fmla="*/ 21484 h 21483"/>
                <a:gd name="connsiteX2" fmla="*/ 0 w 21483"/>
                <a:gd name="connsiteY2" fmla="*/ 10742 h 21483"/>
                <a:gd name="connsiteX3" fmla="*/ 10742 w 21483"/>
                <a:gd name="connsiteY3" fmla="*/ 0 h 21483"/>
                <a:gd name="connsiteX4" fmla="*/ 21484 w 21483"/>
                <a:gd name="connsiteY4" fmla="*/ 10742 h 2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483" h="21483">
                  <a:moveTo>
                    <a:pt x="21484" y="10742"/>
                  </a:moveTo>
                  <a:cubicBezTo>
                    <a:pt x="21484" y="16675"/>
                    <a:pt x="16675" y="21484"/>
                    <a:pt x="10742" y="21484"/>
                  </a:cubicBezTo>
                  <a:cubicBezTo>
                    <a:pt x="4809" y="21484"/>
                    <a:pt x="0" y="16675"/>
                    <a:pt x="0" y="10742"/>
                  </a:cubicBezTo>
                  <a:cubicBezTo>
                    <a:pt x="0" y="4809"/>
                    <a:pt x="4809" y="0"/>
                    <a:pt x="10742" y="0"/>
                  </a:cubicBezTo>
                  <a:cubicBezTo>
                    <a:pt x="16675" y="0"/>
                    <a:pt x="21484" y="4809"/>
                    <a:pt x="21484" y="10742"/>
                  </a:cubicBezTo>
                  <a:close/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73" name="Graphic 2034">
              <a:extLst>
                <a:ext uri="{FF2B5EF4-FFF2-40B4-BE49-F238E27FC236}">
                  <a16:creationId xmlns:a16="http://schemas.microsoft.com/office/drawing/2014/main" id="{9B150721-5F23-011B-9CE6-29CE6DA5BBDD}"/>
                </a:ext>
              </a:extLst>
            </p:cNvPr>
            <p:cNvGrpSpPr/>
            <p:nvPr/>
          </p:nvGrpSpPr>
          <p:grpSpPr>
            <a:xfrm>
              <a:off x="5282875" y="1228282"/>
              <a:ext cx="99626" cy="44568"/>
              <a:chOff x="5282875" y="1228282"/>
              <a:chExt cx="99626" cy="44568"/>
            </a:xfrm>
          </p:grpSpPr>
          <p:sp>
            <p:nvSpPr>
              <p:cNvPr id="83" name="Freeform: Shape 945">
                <a:extLst>
                  <a:ext uri="{FF2B5EF4-FFF2-40B4-BE49-F238E27FC236}">
                    <a16:creationId xmlns:a16="http://schemas.microsoft.com/office/drawing/2014/main" id="{EA5B1B5C-D7FE-C260-2E3B-4791783891CA}"/>
                  </a:ext>
                </a:extLst>
              </p:cNvPr>
              <p:cNvSpPr/>
              <p:nvPr/>
            </p:nvSpPr>
            <p:spPr>
              <a:xfrm>
                <a:off x="5282875" y="1237844"/>
                <a:ext cx="86061" cy="35006"/>
              </a:xfrm>
              <a:custGeom>
                <a:avLst/>
                <a:gdLst>
                  <a:gd name="connsiteX0" fmla="*/ 0 w 86061"/>
                  <a:gd name="connsiteY0" fmla="*/ 3876 h 35006"/>
                  <a:gd name="connsiteX1" fmla="*/ 42504 w 86061"/>
                  <a:gd name="connsiteY1" fmla="*/ 35006 h 35006"/>
                  <a:gd name="connsiteX2" fmla="*/ 86062 w 86061"/>
                  <a:gd name="connsiteY2" fmla="*/ 0 h 350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86061" h="35006">
                    <a:moveTo>
                      <a:pt x="0" y="3876"/>
                    </a:moveTo>
                    <a:cubicBezTo>
                      <a:pt x="5729" y="21905"/>
                      <a:pt x="22579" y="35006"/>
                      <a:pt x="42504" y="35006"/>
                    </a:cubicBezTo>
                    <a:cubicBezTo>
                      <a:pt x="63820" y="35006"/>
                      <a:pt x="81681" y="20010"/>
                      <a:pt x="86062" y="0"/>
                    </a:cubicBezTo>
                  </a:path>
                </a:pathLst>
              </a:custGeom>
              <a:noFill/>
              <a:ln w="8382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Freeform: Shape 946">
                <a:extLst>
                  <a:ext uri="{FF2B5EF4-FFF2-40B4-BE49-F238E27FC236}">
                    <a16:creationId xmlns:a16="http://schemas.microsoft.com/office/drawing/2014/main" id="{4366C2EC-52A9-343A-0185-8187951B2C6D}"/>
                  </a:ext>
                </a:extLst>
              </p:cNvPr>
              <p:cNvSpPr/>
              <p:nvPr/>
            </p:nvSpPr>
            <p:spPr>
              <a:xfrm>
                <a:off x="5352719" y="1228282"/>
                <a:ext cx="29782" cy="27886"/>
              </a:xfrm>
              <a:custGeom>
                <a:avLst/>
                <a:gdLst>
                  <a:gd name="connsiteX0" fmla="*/ 28350 w 29782"/>
                  <a:gd name="connsiteY0" fmla="*/ 27887 h 27886"/>
                  <a:gd name="connsiteX1" fmla="*/ 15839 w 29782"/>
                  <a:gd name="connsiteY1" fmla="*/ 12006 h 27886"/>
                  <a:gd name="connsiteX2" fmla="*/ 0 w 29782"/>
                  <a:gd name="connsiteY2" fmla="*/ 24559 h 27886"/>
                  <a:gd name="connsiteX3" fmla="*/ 1390 w 29782"/>
                  <a:gd name="connsiteY3" fmla="*/ 12511 h 27886"/>
                  <a:gd name="connsiteX4" fmla="*/ 17271 w 29782"/>
                  <a:gd name="connsiteY4" fmla="*/ 0 h 27886"/>
                  <a:gd name="connsiteX5" fmla="*/ 29783 w 29782"/>
                  <a:gd name="connsiteY5" fmla="*/ 15839 h 27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9782" h="27886">
                    <a:moveTo>
                      <a:pt x="28350" y="27887"/>
                    </a:moveTo>
                    <a:lnTo>
                      <a:pt x="15839" y="12006"/>
                    </a:lnTo>
                    <a:lnTo>
                      <a:pt x="0" y="24559"/>
                    </a:lnTo>
                    <a:lnTo>
                      <a:pt x="1390" y="12511"/>
                    </a:lnTo>
                    <a:lnTo>
                      <a:pt x="17271" y="0"/>
                    </a:lnTo>
                    <a:lnTo>
                      <a:pt x="29783" y="15839"/>
                    </a:lnTo>
                    <a:close/>
                  </a:path>
                </a:pathLst>
              </a:custGeom>
              <a:solidFill>
                <a:srgbClr val="01A98D"/>
              </a:solidFill>
              <a:ln w="4191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79" name="Graphic 2034">
              <a:extLst>
                <a:ext uri="{FF2B5EF4-FFF2-40B4-BE49-F238E27FC236}">
                  <a16:creationId xmlns:a16="http://schemas.microsoft.com/office/drawing/2014/main" id="{AF90EE8E-6116-72CA-6084-9BCF0F919CB1}"/>
                </a:ext>
              </a:extLst>
            </p:cNvPr>
            <p:cNvGrpSpPr/>
            <p:nvPr/>
          </p:nvGrpSpPr>
          <p:grpSpPr>
            <a:xfrm>
              <a:off x="5268300" y="1183671"/>
              <a:ext cx="100384" cy="44610"/>
              <a:chOff x="5268300" y="1183671"/>
              <a:chExt cx="100384" cy="44610"/>
            </a:xfrm>
          </p:grpSpPr>
          <p:sp>
            <p:nvSpPr>
              <p:cNvPr id="81" name="Freeform: Shape 943">
                <a:extLst>
                  <a:ext uri="{FF2B5EF4-FFF2-40B4-BE49-F238E27FC236}">
                    <a16:creationId xmlns:a16="http://schemas.microsoft.com/office/drawing/2014/main" id="{659980A5-5E26-6FC0-0DDD-920AC3F17063}"/>
                  </a:ext>
                </a:extLst>
              </p:cNvPr>
              <p:cNvSpPr/>
              <p:nvPr/>
            </p:nvSpPr>
            <p:spPr>
              <a:xfrm>
                <a:off x="5281822" y="1183671"/>
                <a:ext cx="86862" cy="35006"/>
              </a:xfrm>
              <a:custGeom>
                <a:avLst/>
                <a:gdLst>
                  <a:gd name="connsiteX0" fmla="*/ 86862 w 86862"/>
                  <a:gd name="connsiteY0" fmla="*/ 33953 h 35006"/>
                  <a:gd name="connsiteX1" fmla="*/ 43558 w 86862"/>
                  <a:gd name="connsiteY1" fmla="*/ 0 h 35006"/>
                  <a:gd name="connsiteX2" fmla="*/ 0 w 86862"/>
                  <a:gd name="connsiteY2" fmla="*/ 35006 h 350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86862" h="35006">
                    <a:moveTo>
                      <a:pt x="86862" y="33953"/>
                    </a:moveTo>
                    <a:cubicBezTo>
                      <a:pt x="82102" y="14491"/>
                      <a:pt x="64494" y="0"/>
                      <a:pt x="43558" y="0"/>
                    </a:cubicBezTo>
                    <a:cubicBezTo>
                      <a:pt x="22242" y="0"/>
                      <a:pt x="4381" y="14997"/>
                      <a:pt x="0" y="35006"/>
                    </a:cubicBezTo>
                  </a:path>
                </a:pathLst>
              </a:custGeom>
              <a:noFill/>
              <a:ln w="8382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" name="Freeform: Shape 944">
                <a:extLst>
                  <a:ext uri="{FF2B5EF4-FFF2-40B4-BE49-F238E27FC236}">
                    <a16:creationId xmlns:a16="http://schemas.microsoft.com/office/drawing/2014/main" id="{07C049FD-9B3D-65EC-FFE4-2B7E3A279E5E}"/>
                  </a:ext>
                </a:extLst>
              </p:cNvPr>
              <p:cNvSpPr/>
              <p:nvPr/>
            </p:nvSpPr>
            <p:spPr>
              <a:xfrm>
                <a:off x="5268300" y="1200353"/>
                <a:ext cx="29782" cy="27929"/>
              </a:xfrm>
              <a:custGeom>
                <a:avLst/>
                <a:gdLst>
                  <a:gd name="connsiteX0" fmla="*/ 1390 w 29782"/>
                  <a:gd name="connsiteY0" fmla="*/ 0 h 27929"/>
                  <a:gd name="connsiteX1" fmla="*/ 13901 w 29782"/>
                  <a:gd name="connsiteY1" fmla="*/ 15881 h 27929"/>
                  <a:gd name="connsiteX2" fmla="*/ 29783 w 29782"/>
                  <a:gd name="connsiteY2" fmla="*/ 3370 h 27929"/>
                  <a:gd name="connsiteX3" fmla="*/ 28350 w 29782"/>
                  <a:gd name="connsiteY3" fmla="*/ 15418 h 27929"/>
                  <a:gd name="connsiteX4" fmla="*/ 12511 w 29782"/>
                  <a:gd name="connsiteY4" fmla="*/ 27929 h 27929"/>
                  <a:gd name="connsiteX5" fmla="*/ 0 w 29782"/>
                  <a:gd name="connsiteY5" fmla="*/ 12048 h 27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9782" h="27929">
                    <a:moveTo>
                      <a:pt x="1390" y="0"/>
                    </a:moveTo>
                    <a:lnTo>
                      <a:pt x="13901" y="15881"/>
                    </a:lnTo>
                    <a:lnTo>
                      <a:pt x="29783" y="3370"/>
                    </a:lnTo>
                    <a:lnTo>
                      <a:pt x="28350" y="15418"/>
                    </a:lnTo>
                    <a:lnTo>
                      <a:pt x="12511" y="27929"/>
                    </a:lnTo>
                    <a:lnTo>
                      <a:pt x="0" y="12048"/>
                    </a:lnTo>
                    <a:close/>
                  </a:path>
                </a:pathLst>
              </a:custGeom>
              <a:solidFill>
                <a:srgbClr val="01A98D"/>
              </a:solidFill>
              <a:ln w="4191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cxnSp>
          <p:nvCxnSpPr>
            <p:cNvPr id="80" name="Connector: Elbow 942">
              <a:extLst>
                <a:ext uri="{FF2B5EF4-FFF2-40B4-BE49-F238E27FC236}">
                  <a16:creationId xmlns:a16="http://schemas.microsoft.com/office/drawing/2014/main" id="{5F570F41-19DF-9F6C-143E-5FD7A794162D}"/>
                </a:ext>
              </a:extLst>
            </p:cNvPr>
            <p:cNvCxnSpPr>
              <a:cxnSpLocks/>
            </p:cNvCxnSpPr>
            <p:nvPr/>
          </p:nvCxnSpPr>
          <p:spPr>
            <a:xfrm>
              <a:off x="5024484" y="1088776"/>
              <a:ext cx="217297" cy="143688"/>
            </a:xfrm>
            <a:prstGeom prst="bentConnector3">
              <a:avLst>
                <a:gd name="adj1" fmla="val 2659"/>
              </a:avLst>
            </a:prstGeom>
            <a:ln w="12700">
              <a:solidFill>
                <a:schemeClr val="tx1"/>
              </a:solidFill>
              <a:prstDash val="dash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15A9EF34-AC0E-5336-43E1-3B7DA39F8F72}"/>
              </a:ext>
            </a:extLst>
          </p:cNvPr>
          <p:cNvGrpSpPr/>
          <p:nvPr/>
        </p:nvGrpSpPr>
        <p:grpSpPr>
          <a:xfrm>
            <a:off x="4945960" y="2344119"/>
            <a:ext cx="617841" cy="442614"/>
            <a:chOff x="2402507" y="1939950"/>
            <a:chExt cx="617841" cy="442614"/>
          </a:xfrm>
        </p:grpSpPr>
        <p:grpSp>
          <p:nvGrpSpPr>
            <p:cNvPr id="86" name="Graphic 4081">
              <a:extLst>
                <a:ext uri="{FF2B5EF4-FFF2-40B4-BE49-F238E27FC236}">
                  <a16:creationId xmlns:a16="http://schemas.microsoft.com/office/drawing/2014/main" id="{C3E31578-DD38-5EBB-7446-881A5DBB987C}"/>
                </a:ext>
              </a:extLst>
            </p:cNvPr>
            <p:cNvGrpSpPr/>
            <p:nvPr/>
          </p:nvGrpSpPr>
          <p:grpSpPr>
            <a:xfrm>
              <a:off x="2699794" y="2064511"/>
              <a:ext cx="198418" cy="198456"/>
              <a:chOff x="2699794" y="2064511"/>
              <a:chExt cx="198418" cy="198456"/>
            </a:xfrm>
            <a:noFill/>
          </p:grpSpPr>
          <p:sp>
            <p:nvSpPr>
              <p:cNvPr id="114" name="Freeform: Shape 40">
                <a:extLst>
                  <a:ext uri="{FF2B5EF4-FFF2-40B4-BE49-F238E27FC236}">
                    <a16:creationId xmlns:a16="http://schemas.microsoft.com/office/drawing/2014/main" id="{C1B44D77-8C8B-9430-4736-5706D52378D0}"/>
                  </a:ext>
                </a:extLst>
              </p:cNvPr>
              <p:cNvSpPr/>
              <p:nvPr/>
            </p:nvSpPr>
            <p:spPr>
              <a:xfrm>
                <a:off x="2699794" y="2064511"/>
                <a:ext cx="198418" cy="198456"/>
              </a:xfrm>
              <a:custGeom>
                <a:avLst/>
                <a:gdLst>
                  <a:gd name="connsiteX0" fmla="*/ 18872 w 198418"/>
                  <a:gd name="connsiteY0" fmla="*/ 157340 h 198456"/>
                  <a:gd name="connsiteX1" fmla="*/ 22889 w 198418"/>
                  <a:gd name="connsiteY1" fmla="*/ 161963 h 198456"/>
                  <a:gd name="connsiteX2" fmla="*/ 26943 w 198418"/>
                  <a:gd name="connsiteY2" fmla="*/ 166587 h 198456"/>
                  <a:gd name="connsiteX3" fmla="*/ 30960 w 198418"/>
                  <a:gd name="connsiteY3" fmla="*/ 171210 h 198456"/>
                  <a:gd name="connsiteX4" fmla="*/ 58396 w 198418"/>
                  <a:gd name="connsiteY4" fmla="*/ 157151 h 198456"/>
                  <a:gd name="connsiteX5" fmla="*/ 78026 w 198418"/>
                  <a:gd name="connsiteY5" fmla="*/ 166814 h 198456"/>
                  <a:gd name="connsiteX6" fmla="*/ 83521 w 198418"/>
                  <a:gd name="connsiteY6" fmla="*/ 197206 h 198456"/>
                  <a:gd name="connsiteX7" fmla="*/ 89622 w 198418"/>
                  <a:gd name="connsiteY7" fmla="*/ 197623 h 198456"/>
                  <a:gd name="connsiteX8" fmla="*/ 95723 w 198418"/>
                  <a:gd name="connsiteY8" fmla="*/ 198040 h 198456"/>
                  <a:gd name="connsiteX9" fmla="*/ 101824 w 198418"/>
                  <a:gd name="connsiteY9" fmla="*/ 198456 h 198456"/>
                  <a:gd name="connsiteX10" fmla="*/ 111298 w 198418"/>
                  <a:gd name="connsiteY10" fmla="*/ 169050 h 198456"/>
                  <a:gd name="connsiteX11" fmla="*/ 131913 w 198418"/>
                  <a:gd name="connsiteY11" fmla="*/ 162039 h 198456"/>
                  <a:gd name="connsiteX12" fmla="*/ 157340 w 198418"/>
                  <a:gd name="connsiteY12" fmla="*/ 179660 h 198456"/>
                  <a:gd name="connsiteX13" fmla="*/ 161963 w 198418"/>
                  <a:gd name="connsiteY13" fmla="*/ 175606 h 198456"/>
                  <a:gd name="connsiteX14" fmla="*/ 166587 w 198418"/>
                  <a:gd name="connsiteY14" fmla="*/ 171589 h 198456"/>
                  <a:gd name="connsiteX15" fmla="*/ 171210 w 198418"/>
                  <a:gd name="connsiteY15" fmla="*/ 167534 h 198456"/>
                  <a:gd name="connsiteX16" fmla="*/ 157075 w 198418"/>
                  <a:gd name="connsiteY16" fmla="*/ 139984 h 198456"/>
                  <a:gd name="connsiteX17" fmla="*/ 166738 w 198418"/>
                  <a:gd name="connsiteY17" fmla="*/ 120468 h 198456"/>
                  <a:gd name="connsiteX18" fmla="*/ 197168 w 198418"/>
                  <a:gd name="connsiteY18" fmla="*/ 114936 h 198456"/>
                  <a:gd name="connsiteX19" fmla="*/ 197585 w 198418"/>
                  <a:gd name="connsiteY19" fmla="*/ 108835 h 198456"/>
                  <a:gd name="connsiteX20" fmla="*/ 198002 w 198418"/>
                  <a:gd name="connsiteY20" fmla="*/ 102733 h 198456"/>
                  <a:gd name="connsiteX21" fmla="*/ 198419 w 198418"/>
                  <a:gd name="connsiteY21" fmla="*/ 96632 h 198456"/>
                  <a:gd name="connsiteX22" fmla="*/ 169050 w 198418"/>
                  <a:gd name="connsiteY22" fmla="*/ 87159 h 198456"/>
                  <a:gd name="connsiteX23" fmla="*/ 162077 w 198418"/>
                  <a:gd name="connsiteY23" fmla="*/ 66430 h 198456"/>
                  <a:gd name="connsiteX24" fmla="*/ 179623 w 198418"/>
                  <a:gd name="connsiteY24" fmla="*/ 41078 h 198456"/>
                  <a:gd name="connsiteX25" fmla="*/ 175606 w 198418"/>
                  <a:gd name="connsiteY25" fmla="*/ 36455 h 198456"/>
                  <a:gd name="connsiteX26" fmla="*/ 171551 w 198418"/>
                  <a:gd name="connsiteY26" fmla="*/ 31832 h 198456"/>
                  <a:gd name="connsiteX27" fmla="*/ 167534 w 198418"/>
                  <a:gd name="connsiteY27" fmla="*/ 27209 h 198456"/>
                  <a:gd name="connsiteX28" fmla="*/ 140136 w 198418"/>
                  <a:gd name="connsiteY28" fmla="*/ 41268 h 198456"/>
                  <a:gd name="connsiteX29" fmla="*/ 120430 w 198418"/>
                  <a:gd name="connsiteY29" fmla="*/ 31491 h 198456"/>
                  <a:gd name="connsiteX30" fmla="*/ 114936 w 198418"/>
                  <a:gd name="connsiteY30" fmla="*/ 1251 h 198456"/>
                  <a:gd name="connsiteX31" fmla="*/ 108835 w 198418"/>
                  <a:gd name="connsiteY31" fmla="*/ 834 h 198456"/>
                  <a:gd name="connsiteX32" fmla="*/ 102733 w 198418"/>
                  <a:gd name="connsiteY32" fmla="*/ 417 h 198456"/>
                  <a:gd name="connsiteX33" fmla="*/ 96632 w 198418"/>
                  <a:gd name="connsiteY33" fmla="*/ 0 h 198456"/>
                  <a:gd name="connsiteX34" fmla="*/ 87234 w 198418"/>
                  <a:gd name="connsiteY34" fmla="*/ 29217 h 198456"/>
                  <a:gd name="connsiteX35" fmla="*/ 66316 w 198418"/>
                  <a:gd name="connsiteY35" fmla="*/ 36303 h 198456"/>
                  <a:gd name="connsiteX36" fmla="*/ 41116 w 198418"/>
                  <a:gd name="connsiteY36" fmla="*/ 18834 h 198456"/>
                  <a:gd name="connsiteX37" fmla="*/ 36493 w 198418"/>
                  <a:gd name="connsiteY37" fmla="*/ 22889 h 198456"/>
                  <a:gd name="connsiteX38" fmla="*/ 31870 w 198418"/>
                  <a:gd name="connsiteY38" fmla="*/ 26905 h 198456"/>
                  <a:gd name="connsiteX39" fmla="*/ 27247 w 198418"/>
                  <a:gd name="connsiteY39" fmla="*/ 30960 h 198456"/>
                  <a:gd name="connsiteX40" fmla="*/ 41230 w 198418"/>
                  <a:gd name="connsiteY40" fmla="*/ 58245 h 198456"/>
                  <a:gd name="connsiteX41" fmla="*/ 31453 w 198418"/>
                  <a:gd name="connsiteY41" fmla="*/ 78064 h 198456"/>
                  <a:gd name="connsiteX42" fmla="*/ 1251 w 198418"/>
                  <a:gd name="connsiteY42" fmla="*/ 83521 h 198456"/>
                  <a:gd name="connsiteX43" fmla="*/ 834 w 198418"/>
                  <a:gd name="connsiteY43" fmla="*/ 89622 h 198456"/>
                  <a:gd name="connsiteX44" fmla="*/ 417 w 198418"/>
                  <a:gd name="connsiteY44" fmla="*/ 95723 h 198456"/>
                  <a:gd name="connsiteX45" fmla="*/ 0 w 198418"/>
                  <a:gd name="connsiteY45" fmla="*/ 101824 h 198456"/>
                  <a:gd name="connsiteX46" fmla="*/ 29255 w 198418"/>
                  <a:gd name="connsiteY46" fmla="*/ 111222 h 198456"/>
                  <a:gd name="connsiteX47" fmla="*/ 36341 w 198418"/>
                  <a:gd name="connsiteY47" fmla="*/ 132026 h 198456"/>
                  <a:gd name="connsiteX48" fmla="*/ 18872 w 198418"/>
                  <a:gd name="connsiteY48" fmla="*/ 157340 h 1984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198418" h="198456">
                    <a:moveTo>
                      <a:pt x="18872" y="157340"/>
                    </a:moveTo>
                    <a:lnTo>
                      <a:pt x="22889" y="161963"/>
                    </a:lnTo>
                    <a:lnTo>
                      <a:pt x="26943" y="166587"/>
                    </a:lnTo>
                    <a:lnTo>
                      <a:pt x="30960" y="171210"/>
                    </a:lnTo>
                    <a:lnTo>
                      <a:pt x="58396" y="157151"/>
                    </a:lnTo>
                    <a:cubicBezTo>
                      <a:pt x="64497" y="161433"/>
                      <a:pt x="71091" y="164654"/>
                      <a:pt x="78026" y="166814"/>
                    </a:cubicBezTo>
                    <a:lnTo>
                      <a:pt x="83521" y="197206"/>
                    </a:lnTo>
                    <a:lnTo>
                      <a:pt x="89622" y="197623"/>
                    </a:lnTo>
                    <a:lnTo>
                      <a:pt x="95723" y="198040"/>
                    </a:lnTo>
                    <a:lnTo>
                      <a:pt x="101824" y="198456"/>
                    </a:lnTo>
                    <a:lnTo>
                      <a:pt x="111298" y="169050"/>
                    </a:lnTo>
                    <a:cubicBezTo>
                      <a:pt x="118384" y="167799"/>
                      <a:pt x="125357" y="165488"/>
                      <a:pt x="131913" y="162039"/>
                    </a:cubicBezTo>
                    <a:lnTo>
                      <a:pt x="157340" y="179660"/>
                    </a:lnTo>
                    <a:lnTo>
                      <a:pt x="161963" y="175606"/>
                    </a:lnTo>
                    <a:lnTo>
                      <a:pt x="166587" y="171589"/>
                    </a:lnTo>
                    <a:lnTo>
                      <a:pt x="171210" y="167534"/>
                    </a:lnTo>
                    <a:lnTo>
                      <a:pt x="157075" y="139984"/>
                    </a:lnTo>
                    <a:cubicBezTo>
                      <a:pt x="161357" y="133921"/>
                      <a:pt x="164578" y="127327"/>
                      <a:pt x="166738" y="120468"/>
                    </a:cubicBezTo>
                    <a:lnTo>
                      <a:pt x="197168" y="114936"/>
                    </a:lnTo>
                    <a:lnTo>
                      <a:pt x="197585" y="108835"/>
                    </a:lnTo>
                    <a:lnTo>
                      <a:pt x="198002" y="102733"/>
                    </a:lnTo>
                    <a:lnTo>
                      <a:pt x="198419" y="96632"/>
                    </a:lnTo>
                    <a:lnTo>
                      <a:pt x="169050" y="87159"/>
                    </a:lnTo>
                    <a:cubicBezTo>
                      <a:pt x="167837" y="80034"/>
                      <a:pt x="165488" y="73024"/>
                      <a:pt x="162077" y="66430"/>
                    </a:cubicBezTo>
                    <a:lnTo>
                      <a:pt x="179623" y="41078"/>
                    </a:lnTo>
                    <a:lnTo>
                      <a:pt x="175606" y="36455"/>
                    </a:lnTo>
                    <a:lnTo>
                      <a:pt x="171551" y="31832"/>
                    </a:lnTo>
                    <a:lnTo>
                      <a:pt x="167534" y="27209"/>
                    </a:lnTo>
                    <a:lnTo>
                      <a:pt x="140136" y="41268"/>
                    </a:lnTo>
                    <a:cubicBezTo>
                      <a:pt x="134035" y="36948"/>
                      <a:pt x="127365" y="33651"/>
                      <a:pt x="120430" y="31491"/>
                    </a:cubicBezTo>
                    <a:lnTo>
                      <a:pt x="114936" y="1251"/>
                    </a:lnTo>
                    <a:lnTo>
                      <a:pt x="108835" y="834"/>
                    </a:lnTo>
                    <a:lnTo>
                      <a:pt x="102733" y="417"/>
                    </a:lnTo>
                    <a:lnTo>
                      <a:pt x="96632" y="0"/>
                    </a:lnTo>
                    <a:lnTo>
                      <a:pt x="87234" y="29217"/>
                    </a:lnTo>
                    <a:cubicBezTo>
                      <a:pt x="80034" y="30430"/>
                      <a:pt x="72986" y="32817"/>
                      <a:pt x="66316" y="36303"/>
                    </a:cubicBezTo>
                    <a:lnTo>
                      <a:pt x="41116" y="18834"/>
                    </a:lnTo>
                    <a:lnTo>
                      <a:pt x="36493" y="22889"/>
                    </a:lnTo>
                    <a:lnTo>
                      <a:pt x="31870" y="26905"/>
                    </a:lnTo>
                    <a:lnTo>
                      <a:pt x="27247" y="30960"/>
                    </a:lnTo>
                    <a:lnTo>
                      <a:pt x="41230" y="58245"/>
                    </a:lnTo>
                    <a:cubicBezTo>
                      <a:pt x="36910" y="64384"/>
                      <a:pt x="33613" y="71053"/>
                      <a:pt x="31453" y="78064"/>
                    </a:cubicBezTo>
                    <a:lnTo>
                      <a:pt x="1251" y="83521"/>
                    </a:lnTo>
                    <a:lnTo>
                      <a:pt x="834" y="89622"/>
                    </a:lnTo>
                    <a:lnTo>
                      <a:pt x="417" y="95723"/>
                    </a:lnTo>
                    <a:lnTo>
                      <a:pt x="0" y="101824"/>
                    </a:lnTo>
                    <a:lnTo>
                      <a:pt x="29255" y="111222"/>
                    </a:lnTo>
                    <a:cubicBezTo>
                      <a:pt x="30506" y="118384"/>
                      <a:pt x="32855" y="125433"/>
                      <a:pt x="36341" y="132026"/>
                    </a:cubicBezTo>
                    <a:lnTo>
                      <a:pt x="18872" y="157340"/>
                    </a:lnTo>
                    <a:close/>
                  </a:path>
                </a:pathLst>
              </a:custGeom>
              <a:noFill/>
              <a:ln w="12700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17" name="Freeform: Shape 41">
                <a:extLst>
                  <a:ext uri="{FF2B5EF4-FFF2-40B4-BE49-F238E27FC236}">
                    <a16:creationId xmlns:a16="http://schemas.microsoft.com/office/drawing/2014/main" id="{D827C163-432E-CE74-6FB1-694B97B5C98F}"/>
                  </a:ext>
                </a:extLst>
              </p:cNvPr>
              <p:cNvSpPr/>
              <p:nvPr/>
            </p:nvSpPr>
            <p:spPr>
              <a:xfrm>
                <a:off x="2759517" y="2124120"/>
                <a:ext cx="79049" cy="79049"/>
              </a:xfrm>
              <a:custGeom>
                <a:avLst/>
                <a:gdLst>
                  <a:gd name="connsiteX0" fmla="*/ 79049 w 79049"/>
                  <a:gd name="connsiteY0" fmla="*/ 39525 h 79049"/>
                  <a:gd name="connsiteX1" fmla="*/ 39525 w 79049"/>
                  <a:gd name="connsiteY1" fmla="*/ 79049 h 79049"/>
                  <a:gd name="connsiteX2" fmla="*/ 0 w 79049"/>
                  <a:gd name="connsiteY2" fmla="*/ 39525 h 79049"/>
                  <a:gd name="connsiteX3" fmla="*/ 39525 w 79049"/>
                  <a:gd name="connsiteY3" fmla="*/ 0 h 79049"/>
                  <a:gd name="connsiteX4" fmla="*/ 79049 w 79049"/>
                  <a:gd name="connsiteY4" fmla="*/ 39525 h 79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049" h="79049">
                    <a:moveTo>
                      <a:pt x="79049" y="39525"/>
                    </a:moveTo>
                    <a:cubicBezTo>
                      <a:pt x="79049" y="61353"/>
                      <a:pt x="61353" y="79049"/>
                      <a:pt x="39525" y="79049"/>
                    </a:cubicBezTo>
                    <a:cubicBezTo>
                      <a:pt x="17696" y="79049"/>
                      <a:pt x="0" y="61353"/>
                      <a:pt x="0" y="39525"/>
                    </a:cubicBezTo>
                    <a:cubicBezTo>
                      <a:pt x="0" y="17696"/>
                      <a:pt x="17696" y="0"/>
                      <a:pt x="39525" y="0"/>
                    </a:cubicBezTo>
                    <a:cubicBezTo>
                      <a:pt x="61353" y="0"/>
                      <a:pt x="79049" y="17696"/>
                      <a:pt x="79049" y="3952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7" name="Graphic 4081">
              <a:extLst>
                <a:ext uri="{FF2B5EF4-FFF2-40B4-BE49-F238E27FC236}">
                  <a16:creationId xmlns:a16="http://schemas.microsoft.com/office/drawing/2014/main" id="{F1E07F1B-7C29-D27D-E55A-105685F3BA6E}"/>
                </a:ext>
              </a:extLst>
            </p:cNvPr>
            <p:cNvGrpSpPr/>
            <p:nvPr/>
          </p:nvGrpSpPr>
          <p:grpSpPr>
            <a:xfrm>
              <a:off x="2402507" y="1997096"/>
              <a:ext cx="273261" cy="302932"/>
              <a:chOff x="2402507" y="1997096"/>
              <a:chExt cx="273261" cy="302932"/>
            </a:xfrm>
            <a:noFill/>
          </p:grpSpPr>
          <p:sp>
            <p:nvSpPr>
              <p:cNvPr id="108" name="Freeform: Shape 35">
                <a:extLst>
                  <a:ext uri="{FF2B5EF4-FFF2-40B4-BE49-F238E27FC236}">
                    <a16:creationId xmlns:a16="http://schemas.microsoft.com/office/drawing/2014/main" id="{0C0FE034-06EF-46FD-3BF3-90412517777E}"/>
                  </a:ext>
                </a:extLst>
              </p:cNvPr>
              <p:cNvSpPr/>
              <p:nvPr/>
            </p:nvSpPr>
            <p:spPr>
              <a:xfrm>
                <a:off x="2402507" y="1997096"/>
                <a:ext cx="273261" cy="147904"/>
              </a:xfrm>
              <a:custGeom>
                <a:avLst/>
                <a:gdLst>
                  <a:gd name="connsiteX0" fmla="*/ 0 w 273261"/>
                  <a:gd name="connsiteY0" fmla="*/ 0 h 147904"/>
                  <a:gd name="connsiteX1" fmla="*/ 273261 w 273261"/>
                  <a:gd name="connsiteY1" fmla="*/ 147904 h 147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73261" h="147904">
                    <a:moveTo>
                      <a:pt x="0" y="0"/>
                    </a:moveTo>
                    <a:cubicBezTo>
                      <a:pt x="95496" y="0"/>
                      <a:pt x="186482" y="135361"/>
                      <a:pt x="273261" y="147904"/>
                    </a:cubicBezTo>
                  </a:path>
                </a:pathLst>
              </a:custGeom>
              <a:noFill/>
              <a:ln w="12700" cap="flat">
                <a:solidFill>
                  <a:schemeClr val="tx1"/>
                </a:solidFill>
                <a:custDash>
                  <a:ds d="300000" sp="450000"/>
                </a:custDash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" name="Freeform: Shape 36">
                <a:extLst>
                  <a:ext uri="{FF2B5EF4-FFF2-40B4-BE49-F238E27FC236}">
                    <a16:creationId xmlns:a16="http://schemas.microsoft.com/office/drawing/2014/main" id="{F681103B-0735-8B59-5E98-6B0FAF3CAF34}"/>
                  </a:ext>
                </a:extLst>
              </p:cNvPr>
              <p:cNvSpPr/>
              <p:nvPr/>
            </p:nvSpPr>
            <p:spPr>
              <a:xfrm>
                <a:off x="2408950" y="2217796"/>
                <a:ext cx="266781" cy="82232"/>
              </a:xfrm>
              <a:custGeom>
                <a:avLst/>
                <a:gdLst>
                  <a:gd name="connsiteX0" fmla="*/ 0 w 266781"/>
                  <a:gd name="connsiteY0" fmla="*/ 82232 h 82232"/>
                  <a:gd name="connsiteX1" fmla="*/ 178865 w 266781"/>
                  <a:gd name="connsiteY1" fmla="*/ 14552 h 82232"/>
                  <a:gd name="connsiteX2" fmla="*/ 266781 w 266781"/>
                  <a:gd name="connsiteY2" fmla="*/ 0 h 822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6781" h="82232">
                    <a:moveTo>
                      <a:pt x="0" y="82232"/>
                    </a:moveTo>
                    <a:cubicBezTo>
                      <a:pt x="67036" y="60518"/>
                      <a:pt x="133694" y="21979"/>
                      <a:pt x="178865" y="14552"/>
                    </a:cubicBezTo>
                    <a:cubicBezTo>
                      <a:pt x="202132" y="10724"/>
                      <a:pt x="209332" y="22927"/>
                      <a:pt x="266781" y="0"/>
                    </a:cubicBezTo>
                  </a:path>
                </a:pathLst>
              </a:custGeom>
              <a:noFill/>
              <a:ln w="12700" cap="flat">
                <a:solidFill>
                  <a:schemeClr val="tx1"/>
                </a:solidFill>
                <a:custDash>
                  <a:ds d="300000" sp="450000"/>
                </a:custDash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" name="Freeform: Shape 37">
                <a:extLst>
                  <a:ext uri="{FF2B5EF4-FFF2-40B4-BE49-F238E27FC236}">
                    <a16:creationId xmlns:a16="http://schemas.microsoft.com/office/drawing/2014/main" id="{36CC3097-2191-1B7B-0CA3-871874457138}"/>
                  </a:ext>
                </a:extLst>
              </p:cNvPr>
              <p:cNvSpPr/>
              <p:nvPr/>
            </p:nvSpPr>
            <p:spPr>
              <a:xfrm>
                <a:off x="2402507" y="2174008"/>
                <a:ext cx="266781" cy="66335"/>
              </a:xfrm>
              <a:custGeom>
                <a:avLst/>
                <a:gdLst>
                  <a:gd name="connsiteX0" fmla="*/ 0 w 273261"/>
                  <a:gd name="connsiteY0" fmla="*/ 66336 h 66335"/>
                  <a:gd name="connsiteX1" fmla="*/ 178713 w 273261"/>
                  <a:gd name="connsiteY1" fmla="*/ 3771 h 66335"/>
                  <a:gd name="connsiteX2" fmla="*/ 273261 w 273261"/>
                  <a:gd name="connsiteY2" fmla="*/ 11691 h 663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73261" h="66335">
                    <a:moveTo>
                      <a:pt x="0" y="66336"/>
                    </a:moveTo>
                    <a:cubicBezTo>
                      <a:pt x="68780" y="56938"/>
                      <a:pt x="136309" y="7712"/>
                      <a:pt x="178713" y="3771"/>
                    </a:cubicBezTo>
                    <a:cubicBezTo>
                      <a:pt x="203345" y="1497"/>
                      <a:pt x="251206" y="-6650"/>
                      <a:pt x="273261" y="11691"/>
                    </a:cubicBezTo>
                  </a:path>
                </a:pathLst>
              </a:custGeom>
              <a:noFill/>
              <a:ln w="12700" cap="flat">
                <a:solidFill>
                  <a:schemeClr val="tx1"/>
                </a:solidFill>
                <a:custDash>
                  <a:ds d="300000" sp="450000"/>
                </a:custDash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" name="Freeform: Shape 38">
                <a:extLst>
                  <a:ext uri="{FF2B5EF4-FFF2-40B4-BE49-F238E27FC236}">
                    <a16:creationId xmlns:a16="http://schemas.microsoft.com/office/drawing/2014/main" id="{E70F3E70-499D-67D4-B5C6-41E588B19E42}"/>
                  </a:ext>
                </a:extLst>
              </p:cNvPr>
              <p:cNvSpPr/>
              <p:nvPr/>
            </p:nvSpPr>
            <p:spPr>
              <a:xfrm>
                <a:off x="2402507" y="2085471"/>
                <a:ext cx="119331" cy="8450"/>
              </a:xfrm>
              <a:custGeom>
                <a:avLst/>
                <a:gdLst>
                  <a:gd name="connsiteX0" fmla="*/ 0 w 119331"/>
                  <a:gd name="connsiteY0" fmla="*/ 3676 h 8450"/>
                  <a:gd name="connsiteX1" fmla="*/ 119332 w 119331"/>
                  <a:gd name="connsiteY1" fmla="*/ 0 h 8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19331" h="8450">
                    <a:moveTo>
                      <a:pt x="0" y="3676"/>
                    </a:moveTo>
                    <a:cubicBezTo>
                      <a:pt x="19175" y="14324"/>
                      <a:pt x="106826" y="4472"/>
                      <a:pt x="119332" y="0"/>
                    </a:cubicBezTo>
                  </a:path>
                </a:pathLst>
              </a:custGeom>
              <a:noFill/>
              <a:ln w="12700" cap="flat">
                <a:solidFill>
                  <a:schemeClr val="tx1"/>
                </a:solidFill>
                <a:custDash>
                  <a:ds d="300000" sp="450000"/>
                </a:custDash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" name="Freeform: Shape 39">
                <a:extLst>
                  <a:ext uri="{FF2B5EF4-FFF2-40B4-BE49-F238E27FC236}">
                    <a16:creationId xmlns:a16="http://schemas.microsoft.com/office/drawing/2014/main" id="{0F77B0CF-592E-1184-F624-2A088A332D35}"/>
                  </a:ext>
                </a:extLst>
              </p:cNvPr>
              <p:cNvSpPr/>
              <p:nvPr/>
            </p:nvSpPr>
            <p:spPr>
              <a:xfrm>
                <a:off x="2539119" y="2071062"/>
                <a:ext cx="136649" cy="14409"/>
              </a:xfrm>
              <a:custGeom>
                <a:avLst/>
                <a:gdLst>
                  <a:gd name="connsiteX0" fmla="*/ 0 w 136649"/>
                  <a:gd name="connsiteY0" fmla="*/ 5770 h 14409"/>
                  <a:gd name="connsiteX1" fmla="*/ 136650 w 136649"/>
                  <a:gd name="connsiteY1" fmla="*/ 14410 h 1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36649" h="14409">
                    <a:moveTo>
                      <a:pt x="0" y="5770"/>
                    </a:moveTo>
                    <a:cubicBezTo>
                      <a:pt x="16522" y="1033"/>
                      <a:pt x="93866" y="-7759"/>
                      <a:pt x="136650" y="14410"/>
                    </a:cubicBezTo>
                  </a:path>
                </a:pathLst>
              </a:custGeom>
              <a:noFill/>
              <a:ln w="12700" cap="flat">
                <a:solidFill>
                  <a:schemeClr val="tx1"/>
                </a:solidFill>
                <a:custDash>
                  <a:ds d="300000" sp="450000"/>
                </a:custDash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90" name="Freeform: Shape 22">
              <a:extLst>
                <a:ext uri="{FF2B5EF4-FFF2-40B4-BE49-F238E27FC236}">
                  <a16:creationId xmlns:a16="http://schemas.microsoft.com/office/drawing/2014/main" id="{F9FB71D6-44D0-DFD9-0C0B-1A7376AF6221}"/>
                </a:ext>
              </a:extLst>
            </p:cNvPr>
            <p:cNvSpPr/>
            <p:nvPr/>
          </p:nvSpPr>
          <p:spPr>
            <a:xfrm>
              <a:off x="2633061" y="2279906"/>
              <a:ext cx="165980" cy="102657"/>
            </a:xfrm>
            <a:custGeom>
              <a:avLst/>
              <a:gdLst>
                <a:gd name="connsiteX0" fmla="*/ 0 w 165980"/>
                <a:gd name="connsiteY0" fmla="*/ 0 h 102657"/>
                <a:gd name="connsiteX1" fmla="*/ 0 w 165980"/>
                <a:gd name="connsiteY1" fmla="*/ 38122 h 102657"/>
                <a:gd name="connsiteX2" fmla="*/ 110654 w 165980"/>
                <a:gd name="connsiteY2" fmla="*/ 102658 h 102657"/>
                <a:gd name="connsiteX3" fmla="*/ 165980 w 165980"/>
                <a:gd name="connsiteY3" fmla="*/ 74994 h 102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980" h="102657">
                  <a:moveTo>
                    <a:pt x="0" y="0"/>
                  </a:moveTo>
                  <a:lnTo>
                    <a:pt x="0" y="38122"/>
                  </a:lnTo>
                  <a:lnTo>
                    <a:pt x="110654" y="102658"/>
                  </a:lnTo>
                  <a:lnTo>
                    <a:pt x="165980" y="74994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24">
              <a:extLst>
                <a:ext uri="{FF2B5EF4-FFF2-40B4-BE49-F238E27FC236}">
                  <a16:creationId xmlns:a16="http://schemas.microsoft.com/office/drawing/2014/main" id="{5D881B77-63B3-4C83-F839-30905D71AD5C}"/>
                </a:ext>
              </a:extLst>
            </p:cNvPr>
            <p:cNvSpPr/>
            <p:nvPr/>
          </p:nvSpPr>
          <p:spPr>
            <a:xfrm>
              <a:off x="2633061" y="1939950"/>
              <a:ext cx="165980" cy="101445"/>
            </a:xfrm>
            <a:custGeom>
              <a:avLst/>
              <a:gdLst>
                <a:gd name="connsiteX0" fmla="*/ 165980 w 165980"/>
                <a:gd name="connsiteY0" fmla="*/ 36872 h 101445"/>
                <a:gd name="connsiteX1" fmla="*/ 110654 w 165980"/>
                <a:gd name="connsiteY1" fmla="*/ 0 h 101445"/>
                <a:gd name="connsiteX2" fmla="*/ 0 w 165980"/>
                <a:gd name="connsiteY2" fmla="*/ 66127 h 101445"/>
                <a:gd name="connsiteX3" fmla="*/ 0 w 165980"/>
                <a:gd name="connsiteY3" fmla="*/ 101445 h 101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980" h="101445">
                  <a:moveTo>
                    <a:pt x="165980" y="36872"/>
                  </a:moveTo>
                  <a:lnTo>
                    <a:pt x="110654" y="0"/>
                  </a:lnTo>
                  <a:lnTo>
                    <a:pt x="0" y="66127"/>
                  </a:lnTo>
                  <a:lnTo>
                    <a:pt x="0" y="101445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26">
              <a:extLst>
                <a:ext uri="{FF2B5EF4-FFF2-40B4-BE49-F238E27FC236}">
                  <a16:creationId xmlns:a16="http://schemas.microsoft.com/office/drawing/2014/main" id="{65F2ED63-8564-1E41-A399-5F912A89558E}"/>
                </a:ext>
              </a:extLst>
            </p:cNvPr>
            <p:cNvSpPr/>
            <p:nvPr/>
          </p:nvSpPr>
          <p:spPr>
            <a:xfrm>
              <a:off x="2909695" y="2078267"/>
              <a:ext cx="55326" cy="27663"/>
            </a:xfrm>
            <a:custGeom>
              <a:avLst/>
              <a:gdLst>
                <a:gd name="connsiteX0" fmla="*/ 0 w 55326"/>
                <a:gd name="connsiteY0" fmla="*/ 27663 h 27663"/>
                <a:gd name="connsiteX1" fmla="*/ 55327 w 55326"/>
                <a:gd name="connsiteY1" fmla="*/ 0 h 27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5326" h="27663">
                  <a:moveTo>
                    <a:pt x="0" y="27663"/>
                  </a:moveTo>
                  <a:lnTo>
                    <a:pt x="55327" y="0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28">
              <a:extLst>
                <a:ext uri="{FF2B5EF4-FFF2-40B4-BE49-F238E27FC236}">
                  <a16:creationId xmlns:a16="http://schemas.microsoft.com/office/drawing/2014/main" id="{A8D56D74-5AB3-032E-B503-B5C5ECD7F36F}"/>
                </a:ext>
              </a:extLst>
            </p:cNvPr>
            <p:cNvSpPr/>
            <p:nvPr/>
          </p:nvSpPr>
          <p:spPr>
            <a:xfrm>
              <a:off x="2909695" y="1973449"/>
              <a:ext cx="3789" cy="67945"/>
            </a:xfrm>
            <a:custGeom>
              <a:avLst/>
              <a:gdLst>
                <a:gd name="connsiteX0" fmla="*/ 0 w 3789"/>
                <a:gd name="connsiteY0" fmla="*/ 67946 h 67945"/>
                <a:gd name="connsiteX1" fmla="*/ 0 w 3789"/>
                <a:gd name="connsiteY1" fmla="*/ 0 h 67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789" h="67945">
                  <a:moveTo>
                    <a:pt x="0" y="67946"/>
                  </a:moveTo>
                  <a:lnTo>
                    <a:pt x="0" y="0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29">
              <a:extLst>
                <a:ext uri="{FF2B5EF4-FFF2-40B4-BE49-F238E27FC236}">
                  <a16:creationId xmlns:a16="http://schemas.microsoft.com/office/drawing/2014/main" id="{BA960A5A-5755-ABF1-39E5-432C8F760225}"/>
                </a:ext>
              </a:extLst>
            </p:cNvPr>
            <p:cNvSpPr/>
            <p:nvPr/>
          </p:nvSpPr>
          <p:spPr>
            <a:xfrm>
              <a:off x="2967030" y="2132874"/>
              <a:ext cx="53318" cy="31377"/>
            </a:xfrm>
            <a:custGeom>
              <a:avLst/>
              <a:gdLst>
                <a:gd name="connsiteX0" fmla="*/ 53318 w 53318"/>
                <a:gd name="connsiteY0" fmla="*/ 31377 h 31377"/>
                <a:gd name="connsiteX1" fmla="*/ 0 w 53318"/>
                <a:gd name="connsiteY1" fmla="*/ 0 h 31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3318" h="31377">
                  <a:moveTo>
                    <a:pt x="53318" y="31377"/>
                  </a:moveTo>
                  <a:lnTo>
                    <a:pt x="0" y="0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30">
              <a:extLst>
                <a:ext uri="{FF2B5EF4-FFF2-40B4-BE49-F238E27FC236}">
                  <a16:creationId xmlns:a16="http://schemas.microsoft.com/office/drawing/2014/main" id="{E0B5EA8C-429B-C403-21BF-D092EFB5D684}"/>
                </a:ext>
              </a:extLst>
            </p:cNvPr>
            <p:cNvSpPr/>
            <p:nvPr/>
          </p:nvSpPr>
          <p:spPr>
            <a:xfrm>
              <a:off x="2909695" y="2216584"/>
              <a:ext cx="55326" cy="36871"/>
            </a:xfrm>
            <a:custGeom>
              <a:avLst/>
              <a:gdLst>
                <a:gd name="connsiteX0" fmla="*/ 55327 w 55326"/>
                <a:gd name="connsiteY0" fmla="*/ 36872 h 36871"/>
                <a:gd name="connsiteX1" fmla="*/ 0 w 55326"/>
                <a:gd name="connsiteY1" fmla="*/ 0 h 36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5326" h="36871">
                  <a:moveTo>
                    <a:pt x="55327" y="36872"/>
                  </a:moveTo>
                  <a:lnTo>
                    <a:pt x="0" y="0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31">
              <a:extLst>
                <a:ext uri="{FF2B5EF4-FFF2-40B4-BE49-F238E27FC236}">
                  <a16:creationId xmlns:a16="http://schemas.microsoft.com/office/drawing/2014/main" id="{D02E1180-7CD8-1DBF-1CBC-EA6F8E6CA7CF}"/>
                </a:ext>
              </a:extLst>
            </p:cNvPr>
            <p:cNvSpPr/>
            <p:nvPr/>
          </p:nvSpPr>
          <p:spPr>
            <a:xfrm>
              <a:off x="2861189" y="2321174"/>
              <a:ext cx="48505" cy="28534"/>
            </a:xfrm>
            <a:custGeom>
              <a:avLst/>
              <a:gdLst>
                <a:gd name="connsiteX0" fmla="*/ 48506 w 48505"/>
                <a:gd name="connsiteY0" fmla="*/ 28535 h 28534"/>
                <a:gd name="connsiteX1" fmla="*/ 0 w 48505"/>
                <a:gd name="connsiteY1" fmla="*/ 0 h 28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8505" h="28534">
                  <a:moveTo>
                    <a:pt x="48506" y="28535"/>
                  </a:moveTo>
                  <a:lnTo>
                    <a:pt x="0" y="0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32">
              <a:extLst>
                <a:ext uri="{FF2B5EF4-FFF2-40B4-BE49-F238E27FC236}">
                  <a16:creationId xmlns:a16="http://schemas.microsoft.com/office/drawing/2014/main" id="{C7C8C51D-704B-9A31-FF88-4E8B152E1ADB}"/>
                </a:ext>
              </a:extLst>
            </p:cNvPr>
            <p:cNvSpPr/>
            <p:nvPr/>
          </p:nvSpPr>
          <p:spPr>
            <a:xfrm>
              <a:off x="2861189" y="2321174"/>
              <a:ext cx="48505" cy="28534"/>
            </a:xfrm>
            <a:custGeom>
              <a:avLst/>
              <a:gdLst>
                <a:gd name="connsiteX0" fmla="*/ 48506 w 48505"/>
                <a:gd name="connsiteY0" fmla="*/ 28535 h 28534"/>
                <a:gd name="connsiteX1" fmla="*/ 0 w 48505"/>
                <a:gd name="connsiteY1" fmla="*/ 0 h 28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8505" h="28534">
                  <a:moveTo>
                    <a:pt x="48506" y="28535"/>
                  </a:moveTo>
                  <a:lnTo>
                    <a:pt x="0" y="0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33">
              <a:extLst>
                <a:ext uri="{FF2B5EF4-FFF2-40B4-BE49-F238E27FC236}">
                  <a16:creationId xmlns:a16="http://schemas.microsoft.com/office/drawing/2014/main" id="{45CB11A1-B858-7AA7-528F-7A71DA346F08}"/>
                </a:ext>
              </a:extLst>
            </p:cNvPr>
            <p:cNvSpPr/>
            <p:nvPr/>
          </p:nvSpPr>
          <p:spPr>
            <a:xfrm>
              <a:off x="2861189" y="2321174"/>
              <a:ext cx="48505" cy="28534"/>
            </a:xfrm>
            <a:custGeom>
              <a:avLst/>
              <a:gdLst>
                <a:gd name="connsiteX0" fmla="*/ 48506 w 48505"/>
                <a:gd name="connsiteY0" fmla="*/ 28535 h 28534"/>
                <a:gd name="connsiteX1" fmla="*/ 0 w 48505"/>
                <a:gd name="connsiteY1" fmla="*/ 0 h 28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8505" h="28534">
                  <a:moveTo>
                    <a:pt x="48506" y="28535"/>
                  </a:moveTo>
                  <a:lnTo>
                    <a:pt x="0" y="0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34">
              <a:extLst>
                <a:ext uri="{FF2B5EF4-FFF2-40B4-BE49-F238E27FC236}">
                  <a16:creationId xmlns:a16="http://schemas.microsoft.com/office/drawing/2014/main" id="{9E9EBBA8-4196-6F4C-8413-1BD8C0AB2D69}"/>
                </a:ext>
              </a:extLst>
            </p:cNvPr>
            <p:cNvSpPr/>
            <p:nvPr/>
          </p:nvSpPr>
          <p:spPr>
            <a:xfrm>
              <a:off x="2799041" y="1939950"/>
              <a:ext cx="221307" cy="442614"/>
            </a:xfrm>
            <a:custGeom>
              <a:avLst/>
              <a:gdLst>
                <a:gd name="connsiteX0" fmla="*/ 0 w 221307"/>
                <a:gd name="connsiteY0" fmla="*/ 104894 h 442614"/>
                <a:gd name="connsiteX1" fmla="*/ 0 w 221307"/>
                <a:gd name="connsiteY1" fmla="*/ 36872 h 442614"/>
                <a:gd name="connsiteX2" fmla="*/ 55327 w 221307"/>
                <a:gd name="connsiteY2" fmla="*/ 0 h 442614"/>
                <a:gd name="connsiteX3" fmla="*/ 165980 w 221307"/>
                <a:gd name="connsiteY3" fmla="*/ 64535 h 442614"/>
                <a:gd name="connsiteX4" fmla="*/ 165980 w 221307"/>
                <a:gd name="connsiteY4" fmla="*/ 137862 h 442614"/>
                <a:gd name="connsiteX5" fmla="*/ 221307 w 221307"/>
                <a:gd name="connsiteY5" fmla="*/ 165980 h 442614"/>
                <a:gd name="connsiteX6" fmla="*/ 221269 w 221307"/>
                <a:gd name="connsiteY6" fmla="*/ 223694 h 442614"/>
                <a:gd name="connsiteX7" fmla="*/ 221307 w 221307"/>
                <a:gd name="connsiteY7" fmla="*/ 276634 h 442614"/>
                <a:gd name="connsiteX8" fmla="*/ 165980 w 221307"/>
                <a:gd name="connsiteY8" fmla="*/ 313506 h 442614"/>
                <a:gd name="connsiteX9" fmla="*/ 165980 w 221307"/>
                <a:gd name="connsiteY9" fmla="*/ 378079 h 442614"/>
                <a:gd name="connsiteX10" fmla="*/ 55327 w 221307"/>
                <a:gd name="connsiteY10" fmla="*/ 442614 h 442614"/>
                <a:gd name="connsiteX11" fmla="*/ 0 w 221307"/>
                <a:gd name="connsiteY11" fmla="*/ 412980 h 442614"/>
                <a:gd name="connsiteX12" fmla="*/ 0 w 221307"/>
                <a:gd name="connsiteY12" fmla="*/ 342912 h 44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1307" h="442614">
                  <a:moveTo>
                    <a:pt x="0" y="104894"/>
                  </a:moveTo>
                  <a:lnTo>
                    <a:pt x="0" y="36872"/>
                  </a:lnTo>
                  <a:lnTo>
                    <a:pt x="55327" y="0"/>
                  </a:lnTo>
                  <a:lnTo>
                    <a:pt x="165980" y="64535"/>
                  </a:lnTo>
                  <a:lnTo>
                    <a:pt x="165980" y="137862"/>
                  </a:lnTo>
                  <a:lnTo>
                    <a:pt x="221307" y="165980"/>
                  </a:lnTo>
                  <a:lnTo>
                    <a:pt x="221269" y="223694"/>
                  </a:lnTo>
                  <a:lnTo>
                    <a:pt x="221307" y="276634"/>
                  </a:lnTo>
                  <a:lnTo>
                    <a:pt x="165980" y="313506"/>
                  </a:lnTo>
                  <a:lnTo>
                    <a:pt x="165980" y="378079"/>
                  </a:lnTo>
                  <a:lnTo>
                    <a:pt x="55327" y="442614"/>
                  </a:lnTo>
                  <a:lnTo>
                    <a:pt x="0" y="412980"/>
                  </a:lnTo>
                  <a:lnTo>
                    <a:pt x="0" y="342912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8" name="TextBox 117">
            <a:extLst>
              <a:ext uri="{FF2B5EF4-FFF2-40B4-BE49-F238E27FC236}">
                <a16:creationId xmlns:a16="http://schemas.microsoft.com/office/drawing/2014/main" id="{7E57608E-CD04-BDF1-E151-6119DCF0A0CE}"/>
              </a:ext>
            </a:extLst>
          </p:cNvPr>
          <p:cNvSpPr txBox="1"/>
          <p:nvPr/>
        </p:nvSpPr>
        <p:spPr>
          <a:xfrm>
            <a:off x="4619378" y="2831320"/>
            <a:ext cx="1335310" cy="52322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4"/>
                </a:solidFill>
              </a:rPr>
              <a:t>Bedrock </a:t>
            </a:r>
          </a:p>
          <a:p>
            <a:pPr algn="ctr"/>
            <a:r>
              <a:rPr lang="en-US" sz="1400" b="1" dirty="0">
                <a:solidFill>
                  <a:schemeClr val="accent4"/>
                </a:solidFill>
              </a:rPr>
              <a:t>model</a:t>
            </a:r>
          </a:p>
        </p:txBody>
      </p: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5360E003-FC02-9B26-EF89-F06BD014B1E5}"/>
              </a:ext>
            </a:extLst>
          </p:cNvPr>
          <p:cNvGrpSpPr/>
          <p:nvPr/>
        </p:nvGrpSpPr>
        <p:grpSpPr>
          <a:xfrm>
            <a:off x="7473503" y="4500772"/>
            <a:ext cx="617841" cy="442614"/>
            <a:chOff x="2402507" y="1939950"/>
            <a:chExt cx="617841" cy="442614"/>
          </a:xfrm>
        </p:grpSpPr>
        <p:grpSp>
          <p:nvGrpSpPr>
            <p:cNvPr id="121" name="Graphic 4081">
              <a:extLst>
                <a:ext uri="{FF2B5EF4-FFF2-40B4-BE49-F238E27FC236}">
                  <a16:creationId xmlns:a16="http://schemas.microsoft.com/office/drawing/2014/main" id="{CFFEE620-0E71-BF69-9163-7F08C0C3C4D5}"/>
                </a:ext>
              </a:extLst>
            </p:cNvPr>
            <p:cNvGrpSpPr/>
            <p:nvPr/>
          </p:nvGrpSpPr>
          <p:grpSpPr>
            <a:xfrm>
              <a:off x="2699794" y="2064511"/>
              <a:ext cx="198418" cy="198456"/>
              <a:chOff x="2699794" y="2064511"/>
              <a:chExt cx="198418" cy="198456"/>
            </a:xfrm>
            <a:noFill/>
          </p:grpSpPr>
          <p:sp>
            <p:nvSpPr>
              <p:cNvPr id="141" name="Freeform: Shape 40">
                <a:extLst>
                  <a:ext uri="{FF2B5EF4-FFF2-40B4-BE49-F238E27FC236}">
                    <a16:creationId xmlns:a16="http://schemas.microsoft.com/office/drawing/2014/main" id="{92D34358-6B99-B4F5-5AB2-B73A1EE86B51}"/>
                  </a:ext>
                </a:extLst>
              </p:cNvPr>
              <p:cNvSpPr/>
              <p:nvPr/>
            </p:nvSpPr>
            <p:spPr>
              <a:xfrm>
                <a:off x="2699794" y="2064511"/>
                <a:ext cx="198418" cy="198456"/>
              </a:xfrm>
              <a:custGeom>
                <a:avLst/>
                <a:gdLst>
                  <a:gd name="connsiteX0" fmla="*/ 18872 w 198418"/>
                  <a:gd name="connsiteY0" fmla="*/ 157340 h 198456"/>
                  <a:gd name="connsiteX1" fmla="*/ 22889 w 198418"/>
                  <a:gd name="connsiteY1" fmla="*/ 161963 h 198456"/>
                  <a:gd name="connsiteX2" fmla="*/ 26943 w 198418"/>
                  <a:gd name="connsiteY2" fmla="*/ 166587 h 198456"/>
                  <a:gd name="connsiteX3" fmla="*/ 30960 w 198418"/>
                  <a:gd name="connsiteY3" fmla="*/ 171210 h 198456"/>
                  <a:gd name="connsiteX4" fmla="*/ 58396 w 198418"/>
                  <a:gd name="connsiteY4" fmla="*/ 157151 h 198456"/>
                  <a:gd name="connsiteX5" fmla="*/ 78026 w 198418"/>
                  <a:gd name="connsiteY5" fmla="*/ 166814 h 198456"/>
                  <a:gd name="connsiteX6" fmla="*/ 83521 w 198418"/>
                  <a:gd name="connsiteY6" fmla="*/ 197206 h 198456"/>
                  <a:gd name="connsiteX7" fmla="*/ 89622 w 198418"/>
                  <a:gd name="connsiteY7" fmla="*/ 197623 h 198456"/>
                  <a:gd name="connsiteX8" fmla="*/ 95723 w 198418"/>
                  <a:gd name="connsiteY8" fmla="*/ 198040 h 198456"/>
                  <a:gd name="connsiteX9" fmla="*/ 101824 w 198418"/>
                  <a:gd name="connsiteY9" fmla="*/ 198456 h 198456"/>
                  <a:gd name="connsiteX10" fmla="*/ 111298 w 198418"/>
                  <a:gd name="connsiteY10" fmla="*/ 169050 h 198456"/>
                  <a:gd name="connsiteX11" fmla="*/ 131913 w 198418"/>
                  <a:gd name="connsiteY11" fmla="*/ 162039 h 198456"/>
                  <a:gd name="connsiteX12" fmla="*/ 157340 w 198418"/>
                  <a:gd name="connsiteY12" fmla="*/ 179660 h 198456"/>
                  <a:gd name="connsiteX13" fmla="*/ 161963 w 198418"/>
                  <a:gd name="connsiteY13" fmla="*/ 175606 h 198456"/>
                  <a:gd name="connsiteX14" fmla="*/ 166587 w 198418"/>
                  <a:gd name="connsiteY14" fmla="*/ 171589 h 198456"/>
                  <a:gd name="connsiteX15" fmla="*/ 171210 w 198418"/>
                  <a:gd name="connsiteY15" fmla="*/ 167534 h 198456"/>
                  <a:gd name="connsiteX16" fmla="*/ 157075 w 198418"/>
                  <a:gd name="connsiteY16" fmla="*/ 139984 h 198456"/>
                  <a:gd name="connsiteX17" fmla="*/ 166738 w 198418"/>
                  <a:gd name="connsiteY17" fmla="*/ 120468 h 198456"/>
                  <a:gd name="connsiteX18" fmla="*/ 197168 w 198418"/>
                  <a:gd name="connsiteY18" fmla="*/ 114936 h 198456"/>
                  <a:gd name="connsiteX19" fmla="*/ 197585 w 198418"/>
                  <a:gd name="connsiteY19" fmla="*/ 108835 h 198456"/>
                  <a:gd name="connsiteX20" fmla="*/ 198002 w 198418"/>
                  <a:gd name="connsiteY20" fmla="*/ 102733 h 198456"/>
                  <a:gd name="connsiteX21" fmla="*/ 198419 w 198418"/>
                  <a:gd name="connsiteY21" fmla="*/ 96632 h 198456"/>
                  <a:gd name="connsiteX22" fmla="*/ 169050 w 198418"/>
                  <a:gd name="connsiteY22" fmla="*/ 87159 h 198456"/>
                  <a:gd name="connsiteX23" fmla="*/ 162077 w 198418"/>
                  <a:gd name="connsiteY23" fmla="*/ 66430 h 198456"/>
                  <a:gd name="connsiteX24" fmla="*/ 179623 w 198418"/>
                  <a:gd name="connsiteY24" fmla="*/ 41078 h 198456"/>
                  <a:gd name="connsiteX25" fmla="*/ 175606 w 198418"/>
                  <a:gd name="connsiteY25" fmla="*/ 36455 h 198456"/>
                  <a:gd name="connsiteX26" fmla="*/ 171551 w 198418"/>
                  <a:gd name="connsiteY26" fmla="*/ 31832 h 198456"/>
                  <a:gd name="connsiteX27" fmla="*/ 167534 w 198418"/>
                  <a:gd name="connsiteY27" fmla="*/ 27209 h 198456"/>
                  <a:gd name="connsiteX28" fmla="*/ 140136 w 198418"/>
                  <a:gd name="connsiteY28" fmla="*/ 41268 h 198456"/>
                  <a:gd name="connsiteX29" fmla="*/ 120430 w 198418"/>
                  <a:gd name="connsiteY29" fmla="*/ 31491 h 198456"/>
                  <a:gd name="connsiteX30" fmla="*/ 114936 w 198418"/>
                  <a:gd name="connsiteY30" fmla="*/ 1251 h 198456"/>
                  <a:gd name="connsiteX31" fmla="*/ 108835 w 198418"/>
                  <a:gd name="connsiteY31" fmla="*/ 834 h 198456"/>
                  <a:gd name="connsiteX32" fmla="*/ 102733 w 198418"/>
                  <a:gd name="connsiteY32" fmla="*/ 417 h 198456"/>
                  <a:gd name="connsiteX33" fmla="*/ 96632 w 198418"/>
                  <a:gd name="connsiteY33" fmla="*/ 0 h 198456"/>
                  <a:gd name="connsiteX34" fmla="*/ 87234 w 198418"/>
                  <a:gd name="connsiteY34" fmla="*/ 29217 h 198456"/>
                  <a:gd name="connsiteX35" fmla="*/ 66316 w 198418"/>
                  <a:gd name="connsiteY35" fmla="*/ 36303 h 198456"/>
                  <a:gd name="connsiteX36" fmla="*/ 41116 w 198418"/>
                  <a:gd name="connsiteY36" fmla="*/ 18834 h 198456"/>
                  <a:gd name="connsiteX37" fmla="*/ 36493 w 198418"/>
                  <a:gd name="connsiteY37" fmla="*/ 22889 h 198456"/>
                  <a:gd name="connsiteX38" fmla="*/ 31870 w 198418"/>
                  <a:gd name="connsiteY38" fmla="*/ 26905 h 198456"/>
                  <a:gd name="connsiteX39" fmla="*/ 27247 w 198418"/>
                  <a:gd name="connsiteY39" fmla="*/ 30960 h 198456"/>
                  <a:gd name="connsiteX40" fmla="*/ 41230 w 198418"/>
                  <a:gd name="connsiteY40" fmla="*/ 58245 h 198456"/>
                  <a:gd name="connsiteX41" fmla="*/ 31453 w 198418"/>
                  <a:gd name="connsiteY41" fmla="*/ 78064 h 198456"/>
                  <a:gd name="connsiteX42" fmla="*/ 1251 w 198418"/>
                  <a:gd name="connsiteY42" fmla="*/ 83521 h 198456"/>
                  <a:gd name="connsiteX43" fmla="*/ 834 w 198418"/>
                  <a:gd name="connsiteY43" fmla="*/ 89622 h 198456"/>
                  <a:gd name="connsiteX44" fmla="*/ 417 w 198418"/>
                  <a:gd name="connsiteY44" fmla="*/ 95723 h 198456"/>
                  <a:gd name="connsiteX45" fmla="*/ 0 w 198418"/>
                  <a:gd name="connsiteY45" fmla="*/ 101824 h 198456"/>
                  <a:gd name="connsiteX46" fmla="*/ 29255 w 198418"/>
                  <a:gd name="connsiteY46" fmla="*/ 111222 h 198456"/>
                  <a:gd name="connsiteX47" fmla="*/ 36341 w 198418"/>
                  <a:gd name="connsiteY47" fmla="*/ 132026 h 198456"/>
                  <a:gd name="connsiteX48" fmla="*/ 18872 w 198418"/>
                  <a:gd name="connsiteY48" fmla="*/ 157340 h 1984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198418" h="198456">
                    <a:moveTo>
                      <a:pt x="18872" y="157340"/>
                    </a:moveTo>
                    <a:lnTo>
                      <a:pt x="22889" y="161963"/>
                    </a:lnTo>
                    <a:lnTo>
                      <a:pt x="26943" y="166587"/>
                    </a:lnTo>
                    <a:lnTo>
                      <a:pt x="30960" y="171210"/>
                    </a:lnTo>
                    <a:lnTo>
                      <a:pt x="58396" y="157151"/>
                    </a:lnTo>
                    <a:cubicBezTo>
                      <a:pt x="64497" y="161433"/>
                      <a:pt x="71091" y="164654"/>
                      <a:pt x="78026" y="166814"/>
                    </a:cubicBezTo>
                    <a:lnTo>
                      <a:pt x="83521" y="197206"/>
                    </a:lnTo>
                    <a:lnTo>
                      <a:pt x="89622" y="197623"/>
                    </a:lnTo>
                    <a:lnTo>
                      <a:pt x="95723" y="198040"/>
                    </a:lnTo>
                    <a:lnTo>
                      <a:pt x="101824" y="198456"/>
                    </a:lnTo>
                    <a:lnTo>
                      <a:pt x="111298" y="169050"/>
                    </a:lnTo>
                    <a:cubicBezTo>
                      <a:pt x="118384" y="167799"/>
                      <a:pt x="125357" y="165488"/>
                      <a:pt x="131913" y="162039"/>
                    </a:cubicBezTo>
                    <a:lnTo>
                      <a:pt x="157340" y="179660"/>
                    </a:lnTo>
                    <a:lnTo>
                      <a:pt x="161963" y="175606"/>
                    </a:lnTo>
                    <a:lnTo>
                      <a:pt x="166587" y="171589"/>
                    </a:lnTo>
                    <a:lnTo>
                      <a:pt x="171210" y="167534"/>
                    </a:lnTo>
                    <a:lnTo>
                      <a:pt x="157075" y="139984"/>
                    </a:lnTo>
                    <a:cubicBezTo>
                      <a:pt x="161357" y="133921"/>
                      <a:pt x="164578" y="127327"/>
                      <a:pt x="166738" y="120468"/>
                    </a:cubicBezTo>
                    <a:lnTo>
                      <a:pt x="197168" y="114936"/>
                    </a:lnTo>
                    <a:lnTo>
                      <a:pt x="197585" y="108835"/>
                    </a:lnTo>
                    <a:lnTo>
                      <a:pt x="198002" y="102733"/>
                    </a:lnTo>
                    <a:lnTo>
                      <a:pt x="198419" y="96632"/>
                    </a:lnTo>
                    <a:lnTo>
                      <a:pt x="169050" y="87159"/>
                    </a:lnTo>
                    <a:cubicBezTo>
                      <a:pt x="167837" y="80034"/>
                      <a:pt x="165488" y="73024"/>
                      <a:pt x="162077" y="66430"/>
                    </a:cubicBezTo>
                    <a:lnTo>
                      <a:pt x="179623" y="41078"/>
                    </a:lnTo>
                    <a:lnTo>
                      <a:pt x="175606" y="36455"/>
                    </a:lnTo>
                    <a:lnTo>
                      <a:pt x="171551" y="31832"/>
                    </a:lnTo>
                    <a:lnTo>
                      <a:pt x="167534" y="27209"/>
                    </a:lnTo>
                    <a:lnTo>
                      <a:pt x="140136" y="41268"/>
                    </a:lnTo>
                    <a:cubicBezTo>
                      <a:pt x="134035" y="36948"/>
                      <a:pt x="127365" y="33651"/>
                      <a:pt x="120430" y="31491"/>
                    </a:cubicBezTo>
                    <a:lnTo>
                      <a:pt x="114936" y="1251"/>
                    </a:lnTo>
                    <a:lnTo>
                      <a:pt x="108835" y="834"/>
                    </a:lnTo>
                    <a:lnTo>
                      <a:pt x="102733" y="417"/>
                    </a:lnTo>
                    <a:lnTo>
                      <a:pt x="96632" y="0"/>
                    </a:lnTo>
                    <a:lnTo>
                      <a:pt x="87234" y="29217"/>
                    </a:lnTo>
                    <a:cubicBezTo>
                      <a:pt x="80034" y="30430"/>
                      <a:pt x="72986" y="32817"/>
                      <a:pt x="66316" y="36303"/>
                    </a:cubicBezTo>
                    <a:lnTo>
                      <a:pt x="41116" y="18834"/>
                    </a:lnTo>
                    <a:lnTo>
                      <a:pt x="36493" y="22889"/>
                    </a:lnTo>
                    <a:lnTo>
                      <a:pt x="31870" y="26905"/>
                    </a:lnTo>
                    <a:lnTo>
                      <a:pt x="27247" y="30960"/>
                    </a:lnTo>
                    <a:lnTo>
                      <a:pt x="41230" y="58245"/>
                    </a:lnTo>
                    <a:cubicBezTo>
                      <a:pt x="36910" y="64384"/>
                      <a:pt x="33613" y="71053"/>
                      <a:pt x="31453" y="78064"/>
                    </a:cubicBezTo>
                    <a:lnTo>
                      <a:pt x="1251" y="83521"/>
                    </a:lnTo>
                    <a:lnTo>
                      <a:pt x="834" y="89622"/>
                    </a:lnTo>
                    <a:lnTo>
                      <a:pt x="417" y="95723"/>
                    </a:lnTo>
                    <a:lnTo>
                      <a:pt x="0" y="101824"/>
                    </a:lnTo>
                    <a:lnTo>
                      <a:pt x="29255" y="111222"/>
                    </a:lnTo>
                    <a:cubicBezTo>
                      <a:pt x="30506" y="118384"/>
                      <a:pt x="32855" y="125433"/>
                      <a:pt x="36341" y="132026"/>
                    </a:cubicBezTo>
                    <a:lnTo>
                      <a:pt x="18872" y="157340"/>
                    </a:lnTo>
                    <a:close/>
                  </a:path>
                </a:pathLst>
              </a:custGeom>
              <a:noFill/>
              <a:ln w="12700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42" name="Freeform: Shape 41">
                <a:extLst>
                  <a:ext uri="{FF2B5EF4-FFF2-40B4-BE49-F238E27FC236}">
                    <a16:creationId xmlns:a16="http://schemas.microsoft.com/office/drawing/2014/main" id="{22B50EEE-CB08-C22E-67EB-A129071A9514}"/>
                  </a:ext>
                </a:extLst>
              </p:cNvPr>
              <p:cNvSpPr/>
              <p:nvPr/>
            </p:nvSpPr>
            <p:spPr>
              <a:xfrm>
                <a:off x="2759517" y="2124120"/>
                <a:ext cx="79049" cy="79049"/>
              </a:xfrm>
              <a:custGeom>
                <a:avLst/>
                <a:gdLst>
                  <a:gd name="connsiteX0" fmla="*/ 79049 w 79049"/>
                  <a:gd name="connsiteY0" fmla="*/ 39525 h 79049"/>
                  <a:gd name="connsiteX1" fmla="*/ 39525 w 79049"/>
                  <a:gd name="connsiteY1" fmla="*/ 79049 h 79049"/>
                  <a:gd name="connsiteX2" fmla="*/ 0 w 79049"/>
                  <a:gd name="connsiteY2" fmla="*/ 39525 h 79049"/>
                  <a:gd name="connsiteX3" fmla="*/ 39525 w 79049"/>
                  <a:gd name="connsiteY3" fmla="*/ 0 h 79049"/>
                  <a:gd name="connsiteX4" fmla="*/ 79049 w 79049"/>
                  <a:gd name="connsiteY4" fmla="*/ 39525 h 79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049" h="79049">
                    <a:moveTo>
                      <a:pt x="79049" y="39525"/>
                    </a:moveTo>
                    <a:cubicBezTo>
                      <a:pt x="79049" y="61353"/>
                      <a:pt x="61353" y="79049"/>
                      <a:pt x="39525" y="79049"/>
                    </a:cubicBezTo>
                    <a:cubicBezTo>
                      <a:pt x="17696" y="79049"/>
                      <a:pt x="0" y="61353"/>
                      <a:pt x="0" y="39525"/>
                    </a:cubicBezTo>
                    <a:cubicBezTo>
                      <a:pt x="0" y="17696"/>
                      <a:pt x="17696" y="0"/>
                      <a:pt x="39525" y="0"/>
                    </a:cubicBezTo>
                    <a:cubicBezTo>
                      <a:pt x="61353" y="0"/>
                      <a:pt x="79049" y="17696"/>
                      <a:pt x="79049" y="3952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22" name="Graphic 4081">
              <a:extLst>
                <a:ext uri="{FF2B5EF4-FFF2-40B4-BE49-F238E27FC236}">
                  <a16:creationId xmlns:a16="http://schemas.microsoft.com/office/drawing/2014/main" id="{07C1D790-4FF5-8A7B-BE95-2ACACE64B6D3}"/>
                </a:ext>
              </a:extLst>
            </p:cNvPr>
            <p:cNvGrpSpPr/>
            <p:nvPr/>
          </p:nvGrpSpPr>
          <p:grpSpPr>
            <a:xfrm>
              <a:off x="2402507" y="1997096"/>
              <a:ext cx="273261" cy="302932"/>
              <a:chOff x="2402507" y="1997096"/>
              <a:chExt cx="273261" cy="302932"/>
            </a:xfrm>
            <a:noFill/>
          </p:grpSpPr>
          <p:sp>
            <p:nvSpPr>
              <p:cNvPr id="135" name="Freeform: Shape 35">
                <a:extLst>
                  <a:ext uri="{FF2B5EF4-FFF2-40B4-BE49-F238E27FC236}">
                    <a16:creationId xmlns:a16="http://schemas.microsoft.com/office/drawing/2014/main" id="{8E261134-81CB-4EB1-4A3F-B476FF0780A2}"/>
                  </a:ext>
                </a:extLst>
              </p:cNvPr>
              <p:cNvSpPr/>
              <p:nvPr/>
            </p:nvSpPr>
            <p:spPr>
              <a:xfrm>
                <a:off x="2402507" y="1997096"/>
                <a:ext cx="273261" cy="147904"/>
              </a:xfrm>
              <a:custGeom>
                <a:avLst/>
                <a:gdLst>
                  <a:gd name="connsiteX0" fmla="*/ 0 w 273261"/>
                  <a:gd name="connsiteY0" fmla="*/ 0 h 147904"/>
                  <a:gd name="connsiteX1" fmla="*/ 273261 w 273261"/>
                  <a:gd name="connsiteY1" fmla="*/ 147904 h 147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73261" h="147904">
                    <a:moveTo>
                      <a:pt x="0" y="0"/>
                    </a:moveTo>
                    <a:cubicBezTo>
                      <a:pt x="95496" y="0"/>
                      <a:pt x="186482" y="135361"/>
                      <a:pt x="273261" y="147904"/>
                    </a:cubicBezTo>
                  </a:path>
                </a:pathLst>
              </a:custGeom>
              <a:noFill/>
              <a:ln w="12700" cap="flat">
                <a:solidFill>
                  <a:schemeClr val="tx1"/>
                </a:solidFill>
                <a:custDash>
                  <a:ds d="300000" sp="450000"/>
                </a:custDash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7" name="Freeform: Shape 36">
                <a:extLst>
                  <a:ext uri="{FF2B5EF4-FFF2-40B4-BE49-F238E27FC236}">
                    <a16:creationId xmlns:a16="http://schemas.microsoft.com/office/drawing/2014/main" id="{4C7D90AC-0E5B-535C-D8BD-6A98EA652C47}"/>
                  </a:ext>
                </a:extLst>
              </p:cNvPr>
              <p:cNvSpPr/>
              <p:nvPr/>
            </p:nvSpPr>
            <p:spPr>
              <a:xfrm>
                <a:off x="2408950" y="2217796"/>
                <a:ext cx="266781" cy="82232"/>
              </a:xfrm>
              <a:custGeom>
                <a:avLst/>
                <a:gdLst>
                  <a:gd name="connsiteX0" fmla="*/ 0 w 266781"/>
                  <a:gd name="connsiteY0" fmla="*/ 82232 h 82232"/>
                  <a:gd name="connsiteX1" fmla="*/ 178865 w 266781"/>
                  <a:gd name="connsiteY1" fmla="*/ 14552 h 82232"/>
                  <a:gd name="connsiteX2" fmla="*/ 266781 w 266781"/>
                  <a:gd name="connsiteY2" fmla="*/ 0 h 822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6781" h="82232">
                    <a:moveTo>
                      <a:pt x="0" y="82232"/>
                    </a:moveTo>
                    <a:cubicBezTo>
                      <a:pt x="67036" y="60518"/>
                      <a:pt x="133694" y="21979"/>
                      <a:pt x="178865" y="14552"/>
                    </a:cubicBezTo>
                    <a:cubicBezTo>
                      <a:pt x="202132" y="10724"/>
                      <a:pt x="209332" y="22927"/>
                      <a:pt x="266781" y="0"/>
                    </a:cubicBezTo>
                  </a:path>
                </a:pathLst>
              </a:custGeom>
              <a:noFill/>
              <a:ln w="12700" cap="flat">
                <a:solidFill>
                  <a:schemeClr val="tx1"/>
                </a:solidFill>
                <a:custDash>
                  <a:ds d="300000" sp="450000"/>
                </a:custDash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8" name="Freeform: Shape 37">
                <a:extLst>
                  <a:ext uri="{FF2B5EF4-FFF2-40B4-BE49-F238E27FC236}">
                    <a16:creationId xmlns:a16="http://schemas.microsoft.com/office/drawing/2014/main" id="{E606F6FC-808C-5E28-CCF9-DE0AC87E202D}"/>
                  </a:ext>
                </a:extLst>
              </p:cNvPr>
              <p:cNvSpPr/>
              <p:nvPr/>
            </p:nvSpPr>
            <p:spPr>
              <a:xfrm>
                <a:off x="2402507" y="2174008"/>
                <a:ext cx="266781" cy="66335"/>
              </a:xfrm>
              <a:custGeom>
                <a:avLst/>
                <a:gdLst>
                  <a:gd name="connsiteX0" fmla="*/ 0 w 273261"/>
                  <a:gd name="connsiteY0" fmla="*/ 66336 h 66335"/>
                  <a:gd name="connsiteX1" fmla="*/ 178713 w 273261"/>
                  <a:gd name="connsiteY1" fmla="*/ 3771 h 66335"/>
                  <a:gd name="connsiteX2" fmla="*/ 273261 w 273261"/>
                  <a:gd name="connsiteY2" fmla="*/ 11691 h 663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73261" h="66335">
                    <a:moveTo>
                      <a:pt x="0" y="66336"/>
                    </a:moveTo>
                    <a:cubicBezTo>
                      <a:pt x="68780" y="56938"/>
                      <a:pt x="136309" y="7712"/>
                      <a:pt x="178713" y="3771"/>
                    </a:cubicBezTo>
                    <a:cubicBezTo>
                      <a:pt x="203345" y="1497"/>
                      <a:pt x="251206" y="-6650"/>
                      <a:pt x="273261" y="11691"/>
                    </a:cubicBezTo>
                  </a:path>
                </a:pathLst>
              </a:custGeom>
              <a:noFill/>
              <a:ln w="12700" cap="flat">
                <a:solidFill>
                  <a:schemeClr val="tx1"/>
                </a:solidFill>
                <a:custDash>
                  <a:ds d="300000" sp="450000"/>
                </a:custDash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9" name="Freeform: Shape 38">
                <a:extLst>
                  <a:ext uri="{FF2B5EF4-FFF2-40B4-BE49-F238E27FC236}">
                    <a16:creationId xmlns:a16="http://schemas.microsoft.com/office/drawing/2014/main" id="{06A6B9D6-6A9D-7BAE-9981-C7D74B04CC68}"/>
                  </a:ext>
                </a:extLst>
              </p:cNvPr>
              <p:cNvSpPr/>
              <p:nvPr/>
            </p:nvSpPr>
            <p:spPr>
              <a:xfrm>
                <a:off x="2402507" y="2085471"/>
                <a:ext cx="119331" cy="8450"/>
              </a:xfrm>
              <a:custGeom>
                <a:avLst/>
                <a:gdLst>
                  <a:gd name="connsiteX0" fmla="*/ 0 w 119331"/>
                  <a:gd name="connsiteY0" fmla="*/ 3676 h 8450"/>
                  <a:gd name="connsiteX1" fmla="*/ 119332 w 119331"/>
                  <a:gd name="connsiteY1" fmla="*/ 0 h 8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19331" h="8450">
                    <a:moveTo>
                      <a:pt x="0" y="3676"/>
                    </a:moveTo>
                    <a:cubicBezTo>
                      <a:pt x="19175" y="14324"/>
                      <a:pt x="106826" y="4472"/>
                      <a:pt x="119332" y="0"/>
                    </a:cubicBezTo>
                  </a:path>
                </a:pathLst>
              </a:custGeom>
              <a:noFill/>
              <a:ln w="12700" cap="flat">
                <a:solidFill>
                  <a:schemeClr val="tx1"/>
                </a:solidFill>
                <a:custDash>
                  <a:ds d="300000" sp="450000"/>
                </a:custDash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0" name="Freeform: Shape 39">
                <a:extLst>
                  <a:ext uri="{FF2B5EF4-FFF2-40B4-BE49-F238E27FC236}">
                    <a16:creationId xmlns:a16="http://schemas.microsoft.com/office/drawing/2014/main" id="{6D8A173D-42D6-4B5C-C8A3-652DE8D9559E}"/>
                  </a:ext>
                </a:extLst>
              </p:cNvPr>
              <p:cNvSpPr/>
              <p:nvPr/>
            </p:nvSpPr>
            <p:spPr>
              <a:xfrm>
                <a:off x="2539119" y="2071062"/>
                <a:ext cx="136649" cy="14409"/>
              </a:xfrm>
              <a:custGeom>
                <a:avLst/>
                <a:gdLst>
                  <a:gd name="connsiteX0" fmla="*/ 0 w 136649"/>
                  <a:gd name="connsiteY0" fmla="*/ 5770 h 14409"/>
                  <a:gd name="connsiteX1" fmla="*/ 136650 w 136649"/>
                  <a:gd name="connsiteY1" fmla="*/ 14410 h 1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36649" h="14409">
                    <a:moveTo>
                      <a:pt x="0" y="5770"/>
                    </a:moveTo>
                    <a:cubicBezTo>
                      <a:pt x="16522" y="1033"/>
                      <a:pt x="93866" y="-7759"/>
                      <a:pt x="136650" y="14410"/>
                    </a:cubicBezTo>
                  </a:path>
                </a:pathLst>
              </a:custGeom>
              <a:noFill/>
              <a:ln w="12700" cap="flat">
                <a:solidFill>
                  <a:schemeClr val="tx1"/>
                </a:solidFill>
                <a:custDash>
                  <a:ds d="300000" sp="450000"/>
                </a:custDash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23" name="Freeform: Shape 22">
              <a:extLst>
                <a:ext uri="{FF2B5EF4-FFF2-40B4-BE49-F238E27FC236}">
                  <a16:creationId xmlns:a16="http://schemas.microsoft.com/office/drawing/2014/main" id="{C9FACEDC-E756-889A-BF71-B6201021DCA3}"/>
                </a:ext>
              </a:extLst>
            </p:cNvPr>
            <p:cNvSpPr/>
            <p:nvPr/>
          </p:nvSpPr>
          <p:spPr>
            <a:xfrm>
              <a:off x="2633061" y="2279906"/>
              <a:ext cx="165980" cy="102657"/>
            </a:xfrm>
            <a:custGeom>
              <a:avLst/>
              <a:gdLst>
                <a:gd name="connsiteX0" fmla="*/ 0 w 165980"/>
                <a:gd name="connsiteY0" fmla="*/ 0 h 102657"/>
                <a:gd name="connsiteX1" fmla="*/ 0 w 165980"/>
                <a:gd name="connsiteY1" fmla="*/ 38122 h 102657"/>
                <a:gd name="connsiteX2" fmla="*/ 110654 w 165980"/>
                <a:gd name="connsiteY2" fmla="*/ 102658 h 102657"/>
                <a:gd name="connsiteX3" fmla="*/ 165980 w 165980"/>
                <a:gd name="connsiteY3" fmla="*/ 74994 h 102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980" h="102657">
                  <a:moveTo>
                    <a:pt x="0" y="0"/>
                  </a:moveTo>
                  <a:lnTo>
                    <a:pt x="0" y="38122"/>
                  </a:lnTo>
                  <a:lnTo>
                    <a:pt x="110654" y="102658"/>
                  </a:lnTo>
                  <a:lnTo>
                    <a:pt x="165980" y="74994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24">
              <a:extLst>
                <a:ext uri="{FF2B5EF4-FFF2-40B4-BE49-F238E27FC236}">
                  <a16:creationId xmlns:a16="http://schemas.microsoft.com/office/drawing/2014/main" id="{197B01E2-08D7-F431-BC8B-00FAC240C41C}"/>
                </a:ext>
              </a:extLst>
            </p:cNvPr>
            <p:cNvSpPr/>
            <p:nvPr/>
          </p:nvSpPr>
          <p:spPr>
            <a:xfrm>
              <a:off x="2633061" y="1939950"/>
              <a:ext cx="165980" cy="101445"/>
            </a:xfrm>
            <a:custGeom>
              <a:avLst/>
              <a:gdLst>
                <a:gd name="connsiteX0" fmla="*/ 165980 w 165980"/>
                <a:gd name="connsiteY0" fmla="*/ 36872 h 101445"/>
                <a:gd name="connsiteX1" fmla="*/ 110654 w 165980"/>
                <a:gd name="connsiteY1" fmla="*/ 0 h 101445"/>
                <a:gd name="connsiteX2" fmla="*/ 0 w 165980"/>
                <a:gd name="connsiteY2" fmla="*/ 66127 h 101445"/>
                <a:gd name="connsiteX3" fmla="*/ 0 w 165980"/>
                <a:gd name="connsiteY3" fmla="*/ 101445 h 101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980" h="101445">
                  <a:moveTo>
                    <a:pt x="165980" y="36872"/>
                  </a:moveTo>
                  <a:lnTo>
                    <a:pt x="110654" y="0"/>
                  </a:lnTo>
                  <a:lnTo>
                    <a:pt x="0" y="66127"/>
                  </a:lnTo>
                  <a:lnTo>
                    <a:pt x="0" y="101445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26">
              <a:extLst>
                <a:ext uri="{FF2B5EF4-FFF2-40B4-BE49-F238E27FC236}">
                  <a16:creationId xmlns:a16="http://schemas.microsoft.com/office/drawing/2014/main" id="{D1A16741-CEDB-CA68-CD39-198E7D095E15}"/>
                </a:ext>
              </a:extLst>
            </p:cNvPr>
            <p:cNvSpPr/>
            <p:nvPr/>
          </p:nvSpPr>
          <p:spPr>
            <a:xfrm>
              <a:off x="2909695" y="2078267"/>
              <a:ext cx="55326" cy="27663"/>
            </a:xfrm>
            <a:custGeom>
              <a:avLst/>
              <a:gdLst>
                <a:gd name="connsiteX0" fmla="*/ 0 w 55326"/>
                <a:gd name="connsiteY0" fmla="*/ 27663 h 27663"/>
                <a:gd name="connsiteX1" fmla="*/ 55327 w 55326"/>
                <a:gd name="connsiteY1" fmla="*/ 0 h 27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5326" h="27663">
                  <a:moveTo>
                    <a:pt x="0" y="27663"/>
                  </a:moveTo>
                  <a:lnTo>
                    <a:pt x="55327" y="0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28">
              <a:extLst>
                <a:ext uri="{FF2B5EF4-FFF2-40B4-BE49-F238E27FC236}">
                  <a16:creationId xmlns:a16="http://schemas.microsoft.com/office/drawing/2014/main" id="{6FA0BE9E-8567-58DA-B969-E0E4B41882E6}"/>
                </a:ext>
              </a:extLst>
            </p:cNvPr>
            <p:cNvSpPr/>
            <p:nvPr/>
          </p:nvSpPr>
          <p:spPr>
            <a:xfrm>
              <a:off x="2909695" y="1973449"/>
              <a:ext cx="3789" cy="67945"/>
            </a:xfrm>
            <a:custGeom>
              <a:avLst/>
              <a:gdLst>
                <a:gd name="connsiteX0" fmla="*/ 0 w 3789"/>
                <a:gd name="connsiteY0" fmla="*/ 67946 h 67945"/>
                <a:gd name="connsiteX1" fmla="*/ 0 w 3789"/>
                <a:gd name="connsiteY1" fmla="*/ 0 h 67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789" h="67945">
                  <a:moveTo>
                    <a:pt x="0" y="67946"/>
                  </a:moveTo>
                  <a:lnTo>
                    <a:pt x="0" y="0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29">
              <a:extLst>
                <a:ext uri="{FF2B5EF4-FFF2-40B4-BE49-F238E27FC236}">
                  <a16:creationId xmlns:a16="http://schemas.microsoft.com/office/drawing/2014/main" id="{6DE528E8-B18D-1171-9522-0E2A4614039F}"/>
                </a:ext>
              </a:extLst>
            </p:cNvPr>
            <p:cNvSpPr/>
            <p:nvPr/>
          </p:nvSpPr>
          <p:spPr>
            <a:xfrm>
              <a:off x="2967030" y="2132874"/>
              <a:ext cx="53318" cy="31377"/>
            </a:xfrm>
            <a:custGeom>
              <a:avLst/>
              <a:gdLst>
                <a:gd name="connsiteX0" fmla="*/ 53318 w 53318"/>
                <a:gd name="connsiteY0" fmla="*/ 31377 h 31377"/>
                <a:gd name="connsiteX1" fmla="*/ 0 w 53318"/>
                <a:gd name="connsiteY1" fmla="*/ 0 h 31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3318" h="31377">
                  <a:moveTo>
                    <a:pt x="53318" y="31377"/>
                  </a:moveTo>
                  <a:lnTo>
                    <a:pt x="0" y="0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30">
              <a:extLst>
                <a:ext uri="{FF2B5EF4-FFF2-40B4-BE49-F238E27FC236}">
                  <a16:creationId xmlns:a16="http://schemas.microsoft.com/office/drawing/2014/main" id="{409DF68F-3205-EB60-5D84-C2D0C1433A1F}"/>
                </a:ext>
              </a:extLst>
            </p:cNvPr>
            <p:cNvSpPr/>
            <p:nvPr/>
          </p:nvSpPr>
          <p:spPr>
            <a:xfrm>
              <a:off x="2909695" y="2216584"/>
              <a:ext cx="55326" cy="36871"/>
            </a:xfrm>
            <a:custGeom>
              <a:avLst/>
              <a:gdLst>
                <a:gd name="connsiteX0" fmla="*/ 55327 w 55326"/>
                <a:gd name="connsiteY0" fmla="*/ 36872 h 36871"/>
                <a:gd name="connsiteX1" fmla="*/ 0 w 55326"/>
                <a:gd name="connsiteY1" fmla="*/ 0 h 36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5326" h="36871">
                  <a:moveTo>
                    <a:pt x="55327" y="36872"/>
                  </a:moveTo>
                  <a:lnTo>
                    <a:pt x="0" y="0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31">
              <a:extLst>
                <a:ext uri="{FF2B5EF4-FFF2-40B4-BE49-F238E27FC236}">
                  <a16:creationId xmlns:a16="http://schemas.microsoft.com/office/drawing/2014/main" id="{96085315-37F7-57B0-4468-A929D71C2028}"/>
                </a:ext>
              </a:extLst>
            </p:cNvPr>
            <p:cNvSpPr/>
            <p:nvPr/>
          </p:nvSpPr>
          <p:spPr>
            <a:xfrm>
              <a:off x="2861189" y="2321174"/>
              <a:ext cx="48505" cy="28534"/>
            </a:xfrm>
            <a:custGeom>
              <a:avLst/>
              <a:gdLst>
                <a:gd name="connsiteX0" fmla="*/ 48506 w 48505"/>
                <a:gd name="connsiteY0" fmla="*/ 28535 h 28534"/>
                <a:gd name="connsiteX1" fmla="*/ 0 w 48505"/>
                <a:gd name="connsiteY1" fmla="*/ 0 h 28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8505" h="28534">
                  <a:moveTo>
                    <a:pt x="48506" y="28535"/>
                  </a:moveTo>
                  <a:lnTo>
                    <a:pt x="0" y="0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32">
              <a:extLst>
                <a:ext uri="{FF2B5EF4-FFF2-40B4-BE49-F238E27FC236}">
                  <a16:creationId xmlns:a16="http://schemas.microsoft.com/office/drawing/2014/main" id="{7CB0B669-845D-A470-0F3B-0832D6C57155}"/>
                </a:ext>
              </a:extLst>
            </p:cNvPr>
            <p:cNvSpPr/>
            <p:nvPr/>
          </p:nvSpPr>
          <p:spPr>
            <a:xfrm>
              <a:off x="2861189" y="2321174"/>
              <a:ext cx="48505" cy="28534"/>
            </a:xfrm>
            <a:custGeom>
              <a:avLst/>
              <a:gdLst>
                <a:gd name="connsiteX0" fmla="*/ 48506 w 48505"/>
                <a:gd name="connsiteY0" fmla="*/ 28535 h 28534"/>
                <a:gd name="connsiteX1" fmla="*/ 0 w 48505"/>
                <a:gd name="connsiteY1" fmla="*/ 0 h 28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8505" h="28534">
                  <a:moveTo>
                    <a:pt x="48506" y="28535"/>
                  </a:moveTo>
                  <a:lnTo>
                    <a:pt x="0" y="0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33">
              <a:extLst>
                <a:ext uri="{FF2B5EF4-FFF2-40B4-BE49-F238E27FC236}">
                  <a16:creationId xmlns:a16="http://schemas.microsoft.com/office/drawing/2014/main" id="{77FD96D1-681D-61B1-7A83-4A651086E001}"/>
                </a:ext>
              </a:extLst>
            </p:cNvPr>
            <p:cNvSpPr/>
            <p:nvPr/>
          </p:nvSpPr>
          <p:spPr>
            <a:xfrm>
              <a:off x="2861189" y="2321174"/>
              <a:ext cx="48505" cy="28534"/>
            </a:xfrm>
            <a:custGeom>
              <a:avLst/>
              <a:gdLst>
                <a:gd name="connsiteX0" fmla="*/ 48506 w 48505"/>
                <a:gd name="connsiteY0" fmla="*/ 28535 h 28534"/>
                <a:gd name="connsiteX1" fmla="*/ 0 w 48505"/>
                <a:gd name="connsiteY1" fmla="*/ 0 h 28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8505" h="28534">
                  <a:moveTo>
                    <a:pt x="48506" y="28535"/>
                  </a:moveTo>
                  <a:lnTo>
                    <a:pt x="0" y="0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34">
              <a:extLst>
                <a:ext uri="{FF2B5EF4-FFF2-40B4-BE49-F238E27FC236}">
                  <a16:creationId xmlns:a16="http://schemas.microsoft.com/office/drawing/2014/main" id="{51AE0E4C-D0A3-1825-8D50-4541A3A000EA}"/>
                </a:ext>
              </a:extLst>
            </p:cNvPr>
            <p:cNvSpPr/>
            <p:nvPr/>
          </p:nvSpPr>
          <p:spPr>
            <a:xfrm>
              <a:off x="2799041" y="1939950"/>
              <a:ext cx="221307" cy="442614"/>
            </a:xfrm>
            <a:custGeom>
              <a:avLst/>
              <a:gdLst>
                <a:gd name="connsiteX0" fmla="*/ 0 w 221307"/>
                <a:gd name="connsiteY0" fmla="*/ 104894 h 442614"/>
                <a:gd name="connsiteX1" fmla="*/ 0 w 221307"/>
                <a:gd name="connsiteY1" fmla="*/ 36872 h 442614"/>
                <a:gd name="connsiteX2" fmla="*/ 55327 w 221307"/>
                <a:gd name="connsiteY2" fmla="*/ 0 h 442614"/>
                <a:gd name="connsiteX3" fmla="*/ 165980 w 221307"/>
                <a:gd name="connsiteY3" fmla="*/ 64535 h 442614"/>
                <a:gd name="connsiteX4" fmla="*/ 165980 w 221307"/>
                <a:gd name="connsiteY4" fmla="*/ 137862 h 442614"/>
                <a:gd name="connsiteX5" fmla="*/ 221307 w 221307"/>
                <a:gd name="connsiteY5" fmla="*/ 165980 h 442614"/>
                <a:gd name="connsiteX6" fmla="*/ 221269 w 221307"/>
                <a:gd name="connsiteY6" fmla="*/ 223694 h 442614"/>
                <a:gd name="connsiteX7" fmla="*/ 221307 w 221307"/>
                <a:gd name="connsiteY7" fmla="*/ 276634 h 442614"/>
                <a:gd name="connsiteX8" fmla="*/ 165980 w 221307"/>
                <a:gd name="connsiteY8" fmla="*/ 313506 h 442614"/>
                <a:gd name="connsiteX9" fmla="*/ 165980 w 221307"/>
                <a:gd name="connsiteY9" fmla="*/ 378079 h 442614"/>
                <a:gd name="connsiteX10" fmla="*/ 55327 w 221307"/>
                <a:gd name="connsiteY10" fmla="*/ 442614 h 442614"/>
                <a:gd name="connsiteX11" fmla="*/ 0 w 221307"/>
                <a:gd name="connsiteY11" fmla="*/ 412980 h 442614"/>
                <a:gd name="connsiteX12" fmla="*/ 0 w 221307"/>
                <a:gd name="connsiteY12" fmla="*/ 342912 h 44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1307" h="442614">
                  <a:moveTo>
                    <a:pt x="0" y="104894"/>
                  </a:moveTo>
                  <a:lnTo>
                    <a:pt x="0" y="36872"/>
                  </a:lnTo>
                  <a:lnTo>
                    <a:pt x="55327" y="0"/>
                  </a:lnTo>
                  <a:lnTo>
                    <a:pt x="165980" y="64535"/>
                  </a:lnTo>
                  <a:lnTo>
                    <a:pt x="165980" y="137862"/>
                  </a:lnTo>
                  <a:lnTo>
                    <a:pt x="221307" y="165980"/>
                  </a:lnTo>
                  <a:lnTo>
                    <a:pt x="221269" y="223694"/>
                  </a:lnTo>
                  <a:lnTo>
                    <a:pt x="221307" y="276634"/>
                  </a:lnTo>
                  <a:lnTo>
                    <a:pt x="165980" y="313506"/>
                  </a:lnTo>
                  <a:lnTo>
                    <a:pt x="165980" y="378079"/>
                  </a:lnTo>
                  <a:lnTo>
                    <a:pt x="55327" y="442614"/>
                  </a:lnTo>
                  <a:lnTo>
                    <a:pt x="0" y="412980"/>
                  </a:lnTo>
                  <a:lnTo>
                    <a:pt x="0" y="342912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43" name="TextBox 142">
            <a:extLst>
              <a:ext uri="{FF2B5EF4-FFF2-40B4-BE49-F238E27FC236}">
                <a16:creationId xmlns:a16="http://schemas.microsoft.com/office/drawing/2014/main" id="{C901F7B4-5E70-86DC-D907-652D5CEA6A07}"/>
              </a:ext>
            </a:extLst>
          </p:cNvPr>
          <p:cNvSpPr txBox="1"/>
          <p:nvPr/>
        </p:nvSpPr>
        <p:spPr>
          <a:xfrm>
            <a:off x="7146921" y="4987973"/>
            <a:ext cx="1335310" cy="52322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4"/>
                </a:solidFill>
              </a:rPr>
              <a:t>Bedrock </a:t>
            </a:r>
          </a:p>
          <a:p>
            <a:pPr algn="ctr"/>
            <a:r>
              <a:rPr lang="en-US" sz="1400" b="1" dirty="0">
                <a:solidFill>
                  <a:schemeClr val="accent4"/>
                </a:solidFill>
              </a:rPr>
              <a:t>model</a:t>
            </a:r>
          </a:p>
        </p:txBody>
      </p:sp>
      <p:cxnSp>
        <p:nvCxnSpPr>
          <p:cNvPr id="145" name="Straight Arrow Connector 144">
            <a:extLst>
              <a:ext uri="{FF2B5EF4-FFF2-40B4-BE49-F238E27FC236}">
                <a16:creationId xmlns:a16="http://schemas.microsoft.com/office/drawing/2014/main" id="{B0CEB3BE-7B0F-BF3A-8032-482CBF567AF8}"/>
              </a:ext>
            </a:extLst>
          </p:cNvPr>
          <p:cNvCxnSpPr>
            <a:cxnSpLocks/>
          </p:cNvCxnSpPr>
          <p:nvPr/>
        </p:nvCxnSpPr>
        <p:spPr>
          <a:xfrm flipH="1" flipV="1">
            <a:off x="1638401" y="4935456"/>
            <a:ext cx="251216" cy="6917"/>
          </a:xfrm>
          <a:prstGeom prst="straightConnector1">
            <a:avLst/>
          </a:prstGeom>
          <a:ln w="19050" cap="rnd">
            <a:solidFill>
              <a:schemeClr val="tx1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Rectangle: Rounded Corners 216">
            <a:extLst>
              <a:ext uri="{FF2B5EF4-FFF2-40B4-BE49-F238E27FC236}">
                <a16:creationId xmlns:a16="http://schemas.microsoft.com/office/drawing/2014/main" id="{F1055E1E-8D65-C837-FAA6-F60225B31B84}"/>
              </a:ext>
            </a:extLst>
          </p:cNvPr>
          <p:cNvSpPr/>
          <p:nvPr/>
        </p:nvSpPr>
        <p:spPr>
          <a:xfrm>
            <a:off x="598421" y="4729183"/>
            <a:ext cx="1043147" cy="425711"/>
          </a:xfrm>
          <a:prstGeom prst="roundRect">
            <a:avLst>
              <a:gd name="adj" fmla="val 50000"/>
            </a:avLst>
          </a:prstGeom>
          <a:solidFill>
            <a:schemeClr val="accent2">
              <a:lumMod val="40000"/>
              <a:lumOff val="60000"/>
            </a:schemeClr>
          </a:solidFill>
          <a:ln w="1905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200" b="1" spc="50" dirty="0">
                <a:solidFill>
                  <a:srgbClr val="232F3E"/>
                </a:solidFill>
                <a:latin typeface="Amazon Ember Display"/>
              </a:rPr>
              <a:t>Final response</a:t>
            </a:r>
          </a:p>
        </p:txBody>
      </p:sp>
      <p:sp>
        <p:nvSpPr>
          <p:cNvPr id="144" name="Slide Number Placeholder 4">
            <a:extLst>
              <a:ext uri="{FF2B5EF4-FFF2-40B4-BE49-F238E27FC236}">
                <a16:creationId xmlns:a16="http://schemas.microsoft.com/office/drawing/2014/main" id="{15DD097A-6834-4409-ACD4-5D0E6432B913}"/>
              </a:ext>
            </a:extLst>
          </p:cNvPr>
          <p:cNvSpPr txBox="1">
            <a:spLocks/>
          </p:cNvSpPr>
          <p:nvPr/>
        </p:nvSpPr>
        <p:spPr>
          <a:xfrm>
            <a:off x="8929200" y="62895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834CDD4-D76F-4459-B025-0310E913C243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 Display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68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 Display"/>
              <a:ea typeface="+mn-ea"/>
              <a:cs typeface="+mn-cs"/>
            </a:endParaRPr>
          </a:p>
        </p:txBody>
      </p:sp>
      <p:grpSp>
        <p:nvGrpSpPr>
          <p:cNvPr id="244" name="Group 243">
            <a:extLst>
              <a:ext uri="{FF2B5EF4-FFF2-40B4-BE49-F238E27FC236}">
                <a16:creationId xmlns:a16="http://schemas.microsoft.com/office/drawing/2014/main" id="{002A353D-FFC4-4A4B-80D7-F407D0DCDB40}"/>
              </a:ext>
            </a:extLst>
          </p:cNvPr>
          <p:cNvGrpSpPr/>
          <p:nvPr/>
        </p:nvGrpSpPr>
        <p:grpSpPr>
          <a:xfrm>
            <a:off x="2154206" y="2941344"/>
            <a:ext cx="735662" cy="570615"/>
            <a:chOff x="5610344" y="1866942"/>
            <a:chExt cx="735662" cy="570615"/>
          </a:xfrm>
        </p:grpSpPr>
        <p:grpSp>
          <p:nvGrpSpPr>
            <p:cNvPr id="245" name="Graphic 18">
              <a:extLst>
                <a:ext uri="{FF2B5EF4-FFF2-40B4-BE49-F238E27FC236}">
                  <a16:creationId xmlns:a16="http://schemas.microsoft.com/office/drawing/2014/main" id="{C124EA87-334B-4597-9238-FEC84D4F9BE0}"/>
                </a:ext>
              </a:extLst>
            </p:cNvPr>
            <p:cNvGrpSpPr/>
            <p:nvPr/>
          </p:nvGrpSpPr>
          <p:grpSpPr>
            <a:xfrm>
              <a:off x="5672963" y="1866942"/>
              <a:ext cx="496385" cy="570615"/>
              <a:chOff x="6215194" y="1890080"/>
              <a:chExt cx="496385" cy="570615"/>
            </a:xfrm>
            <a:noFill/>
          </p:grpSpPr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0954AEF1-FE5E-4070-A572-7AADB6A1327C}"/>
                  </a:ext>
                </a:extLst>
              </p:cNvPr>
              <p:cNvSpPr/>
              <p:nvPr/>
            </p:nvSpPr>
            <p:spPr>
              <a:xfrm>
                <a:off x="6640252" y="1933207"/>
                <a:ext cx="4146" cy="87499"/>
              </a:xfrm>
              <a:custGeom>
                <a:avLst/>
                <a:gdLst>
                  <a:gd name="connsiteX0" fmla="*/ 0 w 4146"/>
                  <a:gd name="connsiteY0" fmla="*/ 87500 h 87499"/>
                  <a:gd name="connsiteX1" fmla="*/ 0 w 4146"/>
                  <a:gd name="connsiteY1" fmla="*/ 0 h 874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146" h="87499">
                    <a:moveTo>
                      <a:pt x="0" y="87500"/>
                    </a:moveTo>
                    <a:lnTo>
                      <a:pt x="0" y="0"/>
                    </a:lnTo>
                  </a:path>
                </a:pathLst>
              </a:custGeom>
              <a:ln w="12700" cap="flat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mazon Ember"/>
                </a:endParaRPr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D84D17BE-8760-44BA-83CF-8C34244C92C9}"/>
                  </a:ext>
                </a:extLst>
              </p:cNvPr>
              <p:cNvSpPr/>
              <p:nvPr/>
            </p:nvSpPr>
            <p:spPr>
              <a:xfrm>
                <a:off x="6577634" y="2381489"/>
                <a:ext cx="63033" cy="37322"/>
              </a:xfrm>
              <a:custGeom>
                <a:avLst/>
                <a:gdLst>
                  <a:gd name="connsiteX0" fmla="*/ 63033 w 63033"/>
                  <a:gd name="connsiteY0" fmla="*/ 37322 h 37322"/>
                  <a:gd name="connsiteX1" fmla="*/ 0 w 63033"/>
                  <a:gd name="connsiteY1" fmla="*/ 0 h 373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3033" h="37322">
                    <a:moveTo>
                      <a:pt x="63033" y="37322"/>
                    </a:moveTo>
                    <a:lnTo>
                      <a:pt x="0" y="0"/>
                    </a:lnTo>
                  </a:path>
                </a:pathLst>
              </a:custGeom>
              <a:ln w="12700" cap="flat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mazon Ember"/>
                </a:endParaRPr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0F6AAC47-1A47-4B06-A41B-83BE267D0DBE}"/>
                  </a:ext>
                </a:extLst>
              </p:cNvPr>
              <p:cNvSpPr/>
              <p:nvPr/>
            </p:nvSpPr>
            <p:spPr>
              <a:xfrm>
                <a:off x="6497599" y="2360340"/>
                <a:ext cx="213980" cy="100355"/>
              </a:xfrm>
              <a:custGeom>
                <a:avLst/>
                <a:gdLst>
                  <a:gd name="connsiteX0" fmla="*/ 213981 w 213980"/>
                  <a:gd name="connsiteY0" fmla="*/ 0 h 100355"/>
                  <a:gd name="connsiteX1" fmla="*/ 213981 w 213980"/>
                  <a:gd name="connsiteY1" fmla="*/ 17002 h 100355"/>
                  <a:gd name="connsiteX2" fmla="*/ 71327 w 213980"/>
                  <a:gd name="connsiteY2" fmla="*/ 100355 h 100355"/>
                  <a:gd name="connsiteX3" fmla="*/ 0 w 213980"/>
                  <a:gd name="connsiteY3" fmla="*/ 62204 h 100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13980" h="100355">
                    <a:moveTo>
                      <a:pt x="213981" y="0"/>
                    </a:moveTo>
                    <a:lnTo>
                      <a:pt x="213981" y="17002"/>
                    </a:lnTo>
                    <a:lnTo>
                      <a:pt x="71327" y="100355"/>
                    </a:lnTo>
                    <a:lnTo>
                      <a:pt x="0" y="62204"/>
                    </a:lnTo>
                  </a:path>
                </a:pathLst>
              </a:custGeom>
              <a:noFill/>
              <a:ln w="12700" cap="flat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mazon Ember"/>
                </a:endParaRPr>
              </a:p>
            </p:txBody>
          </p: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968AD4F0-7089-4E34-9FE7-FC1929EF7064}"/>
                  </a:ext>
                </a:extLst>
              </p:cNvPr>
              <p:cNvSpPr/>
              <p:nvPr/>
            </p:nvSpPr>
            <p:spPr>
              <a:xfrm>
                <a:off x="6497599" y="1890080"/>
                <a:ext cx="213980" cy="129383"/>
              </a:xfrm>
              <a:custGeom>
                <a:avLst/>
                <a:gdLst>
                  <a:gd name="connsiteX0" fmla="*/ 0 w 213980"/>
                  <a:gd name="connsiteY0" fmla="*/ 47275 h 129383"/>
                  <a:gd name="connsiteX1" fmla="*/ 71327 w 213980"/>
                  <a:gd name="connsiteY1" fmla="*/ 0 h 129383"/>
                  <a:gd name="connsiteX2" fmla="*/ 213981 w 213980"/>
                  <a:gd name="connsiteY2" fmla="*/ 82938 h 129383"/>
                  <a:gd name="connsiteX3" fmla="*/ 213981 w 213980"/>
                  <a:gd name="connsiteY3" fmla="*/ 129384 h 129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13980" h="129383">
                    <a:moveTo>
                      <a:pt x="0" y="47275"/>
                    </a:moveTo>
                    <a:lnTo>
                      <a:pt x="71327" y="0"/>
                    </a:lnTo>
                    <a:lnTo>
                      <a:pt x="213981" y="82938"/>
                    </a:lnTo>
                    <a:lnTo>
                      <a:pt x="213981" y="129384"/>
                    </a:lnTo>
                  </a:path>
                </a:pathLst>
              </a:custGeom>
              <a:noFill/>
              <a:ln w="12700" cap="flat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mazon Ember"/>
                </a:endParaRPr>
              </a:p>
            </p:txBody>
          </p:sp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702D9A96-E60F-42EF-8E6E-F7DA551AE04F}"/>
                  </a:ext>
                </a:extLst>
              </p:cNvPr>
              <p:cNvSpPr/>
              <p:nvPr/>
            </p:nvSpPr>
            <p:spPr>
              <a:xfrm>
                <a:off x="6286521" y="2068397"/>
                <a:ext cx="71326" cy="35663"/>
              </a:xfrm>
              <a:custGeom>
                <a:avLst/>
                <a:gdLst>
                  <a:gd name="connsiteX0" fmla="*/ 71327 w 71326"/>
                  <a:gd name="connsiteY0" fmla="*/ 35663 h 35663"/>
                  <a:gd name="connsiteX1" fmla="*/ 0 w 71326"/>
                  <a:gd name="connsiteY1" fmla="*/ 0 h 35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71326" h="35663">
                    <a:moveTo>
                      <a:pt x="71327" y="35663"/>
                    </a:moveTo>
                    <a:lnTo>
                      <a:pt x="0" y="0"/>
                    </a:lnTo>
                  </a:path>
                </a:pathLst>
              </a:custGeom>
              <a:ln w="12700" cap="flat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mazon Ember"/>
                </a:endParaRPr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B4B50C66-E201-4B63-AAD5-6C62E21741CA}"/>
                  </a:ext>
                </a:extLst>
              </p:cNvPr>
              <p:cNvSpPr/>
              <p:nvPr/>
            </p:nvSpPr>
            <p:spPr>
              <a:xfrm>
                <a:off x="6357847" y="1933207"/>
                <a:ext cx="4146" cy="87499"/>
              </a:xfrm>
              <a:custGeom>
                <a:avLst/>
                <a:gdLst>
                  <a:gd name="connsiteX0" fmla="*/ 0 w 4146"/>
                  <a:gd name="connsiteY0" fmla="*/ 87500 h 87499"/>
                  <a:gd name="connsiteX1" fmla="*/ 0 w 4146"/>
                  <a:gd name="connsiteY1" fmla="*/ 0 h 874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146" h="87499">
                    <a:moveTo>
                      <a:pt x="0" y="87500"/>
                    </a:moveTo>
                    <a:lnTo>
                      <a:pt x="0" y="0"/>
                    </a:lnTo>
                  </a:path>
                </a:pathLst>
              </a:custGeom>
              <a:ln w="12700" cap="flat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mazon Ember"/>
                </a:endParaRPr>
              </a:p>
            </p:txBody>
          </p:sp>
          <p:sp>
            <p:nvSpPr>
              <p:cNvPr id="267" name="Freeform: Shape 266">
                <a:extLst>
                  <a:ext uri="{FF2B5EF4-FFF2-40B4-BE49-F238E27FC236}">
                    <a16:creationId xmlns:a16="http://schemas.microsoft.com/office/drawing/2014/main" id="{D570591F-AAE0-4821-9DC2-AF8A032BE696}"/>
                  </a:ext>
                </a:extLst>
              </p:cNvPr>
              <p:cNvSpPr/>
              <p:nvPr/>
            </p:nvSpPr>
            <p:spPr>
              <a:xfrm>
                <a:off x="6215194" y="2138894"/>
                <a:ext cx="68838" cy="40225"/>
              </a:xfrm>
              <a:custGeom>
                <a:avLst/>
                <a:gdLst>
                  <a:gd name="connsiteX0" fmla="*/ 0 w 68838"/>
                  <a:gd name="connsiteY0" fmla="*/ 40225 h 40225"/>
                  <a:gd name="connsiteX1" fmla="*/ 68839 w 68838"/>
                  <a:gd name="connsiteY1" fmla="*/ 0 h 40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8838" h="40225">
                    <a:moveTo>
                      <a:pt x="0" y="40225"/>
                    </a:moveTo>
                    <a:lnTo>
                      <a:pt x="68839" y="0"/>
                    </a:lnTo>
                  </a:path>
                </a:pathLst>
              </a:custGeom>
              <a:ln w="12700" cap="flat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mazon Ember"/>
                </a:endParaRPr>
              </a:p>
            </p:txBody>
          </p:sp>
          <p:sp>
            <p:nvSpPr>
              <p:cNvPr id="268" name="Freeform: Shape 267">
                <a:extLst>
                  <a:ext uri="{FF2B5EF4-FFF2-40B4-BE49-F238E27FC236}">
                    <a16:creationId xmlns:a16="http://schemas.microsoft.com/office/drawing/2014/main" id="{5CFFA334-9968-4752-A7B5-293268F72341}"/>
                  </a:ext>
                </a:extLst>
              </p:cNvPr>
              <p:cNvSpPr/>
              <p:nvPr/>
            </p:nvSpPr>
            <p:spPr>
              <a:xfrm>
                <a:off x="6356189" y="2381489"/>
                <a:ext cx="64277" cy="38151"/>
              </a:xfrm>
              <a:custGeom>
                <a:avLst/>
                <a:gdLst>
                  <a:gd name="connsiteX0" fmla="*/ 0 w 64277"/>
                  <a:gd name="connsiteY0" fmla="*/ 38152 h 38151"/>
                  <a:gd name="connsiteX1" fmla="*/ 64277 w 64277"/>
                  <a:gd name="connsiteY1" fmla="*/ 0 h 38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4277" h="38151">
                    <a:moveTo>
                      <a:pt x="0" y="38152"/>
                    </a:moveTo>
                    <a:lnTo>
                      <a:pt x="64277" y="0"/>
                    </a:lnTo>
                  </a:path>
                </a:pathLst>
              </a:custGeom>
              <a:ln w="12700" cap="flat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mazon Ember"/>
                </a:endParaRPr>
              </a:p>
            </p:txBody>
          </p:sp>
          <p:sp>
            <p:nvSpPr>
              <p:cNvPr id="269" name="Freeform: Shape 268">
                <a:extLst>
                  <a:ext uri="{FF2B5EF4-FFF2-40B4-BE49-F238E27FC236}">
                    <a16:creationId xmlns:a16="http://schemas.microsoft.com/office/drawing/2014/main" id="{1F8BFA8D-E7B3-45DE-95A3-A8860AB7C68C}"/>
                  </a:ext>
                </a:extLst>
              </p:cNvPr>
              <p:cNvSpPr/>
              <p:nvPr/>
            </p:nvSpPr>
            <p:spPr>
              <a:xfrm>
                <a:off x="6318866" y="2396418"/>
                <a:ext cx="181634" cy="64277"/>
              </a:xfrm>
              <a:custGeom>
                <a:avLst/>
                <a:gdLst>
                  <a:gd name="connsiteX0" fmla="*/ 0 w 181634"/>
                  <a:gd name="connsiteY0" fmla="*/ 0 h 64277"/>
                  <a:gd name="connsiteX1" fmla="*/ 110308 w 181634"/>
                  <a:gd name="connsiteY1" fmla="*/ 64277 h 64277"/>
                  <a:gd name="connsiteX2" fmla="*/ 181635 w 181634"/>
                  <a:gd name="connsiteY2" fmla="*/ 26126 h 642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1634" h="64277">
                    <a:moveTo>
                      <a:pt x="0" y="0"/>
                    </a:moveTo>
                    <a:lnTo>
                      <a:pt x="110308" y="64277"/>
                    </a:lnTo>
                    <a:lnTo>
                      <a:pt x="181635" y="26126"/>
                    </a:lnTo>
                  </a:path>
                </a:pathLst>
              </a:custGeom>
              <a:noFill/>
              <a:ln w="12700" cap="flat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mazon Ember"/>
                </a:endParaRPr>
              </a:p>
            </p:txBody>
          </p:sp>
          <p:sp>
            <p:nvSpPr>
              <p:cNvPr id="270" name="Freeform: Shape 269">
                <a:extLst>
                  <a:ext uri="{FF2B5EF4-FFF2-40B4-BE49-F238E27FC236}">
                    <a16:creationId xmlns:a16="http://schemas.microsoft.com/office/drawing/2014/main" id="{89C10AD8-A210-433F-AD1F-E5760AC8BD38}"/>
                  </a:ext>
                </a:extLst>
              </p:cNvPr>
              <p:cNvSpPr/>
              <p:nvPr/>
            </p:nvSpPr>
            <p:spPr>
              <a:xfrm>
                <a:off x="6215194" y="1890080"/>
                <a:ext cx="285307" cy="320971"/>
              </a:xfrm>
              <a:custGeom>
                <a:avLst/>
                <a:gdLst>
                  <a:gd name="connsiteX0" fmla="*/ 285308 w 285307"/>
                  <a:gd name="connsiteY0" fmla="*/ 47275 h 320971"/>
                  <a:gd name="connsiteX1" fmla="*/ 213981 w 285307"/>
                  <a:gd name="connsiteY1" fmla="*/ 0 h 320971"/>
                  <a:gd name="connsiteX2" fmla="*/ 71327 w 285307"/>
                  <a:gd name="connsiteY2" fmla="*/ 82938 h 320971"/>
                  <a:gd name="connsiteX3" fmla="*/ 71327 w 285307"/>
                  <a:gd name="connsiteY3" fmla="*/ 177488 h 320971"/>
                  <a:gd name="connsiteX4" fmla="*/ 0 w 285307"/>
                  <a:gd name="connsiteY4" fmla="*/ 213981 h 320971"/>
                  <a:gd name="connsiteX5" fmla="*/ 0 w 285307"/>
                  <a:gd name="connsiteY5" fmla="*/ 288211 h 320971"/>
                  <a:gd name="connsiteX6" fmla="*/ 0 w 285307"/>
                  <a:gd name="connsiteY6" fmla="*/ 320971 h 3209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85307" h="320971">
                    <a:moveTo>
                      <a:pt x="285308" y="47275"/>
                    </a:moveTo>
                    <a:lnTo>
                      <a:pt x="213981" y="0"/>
                    </a:lnTo>
                    <a:lnTo>
                      <a:pt x="71327" y="82938"/>
                    </a:lnTo>
                    <a:lnTo>
                      <a:pt x="71327" y="177488"/>
                    </a:lnTo>
                    <a:lnTo>
                      <a:pt x="0" y="213981"/>
                    </a:lnTo>
                    <a:lnTo>
                      <a:pt x="0" y="288211"/>
                    </a:lnTo>
                    <a:lnTo>
                      <a:pt x="0" y="320971"/>
                    </a:lnTo>
                  </a:path>
                </a:pathLst>
              </a:custGeom>
              <a:noFill/>
              <a:ln w="12700" cap="flat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mazon Ember"/>
                </a:endParaRPr>
              </a:p>
            </p:txBody>
          </p:sp>
        </p:grpSp>
        <p:grpSp>
          <p:nvGrpSpPr>
            <p:cNvPr id="246" name="Graphic 18">
              <a:extLst>
                <a:ext uri="{FF2B5EF4-FFF2-40B4-BE49-F238E27FC236}">
                  <a16:creationId xmlns:a16="http://schemas.microsoft.com/office/drawing/2014/main" id="{8263B272-E98A-4727-BD2F-66E961D2245E}"/>
                </a:ext>
              </a:extLst>
            </p:cNvPr>
            <p:cNvGrpSpPr/>
            <p:nvPr/>
          </p:nvGrpSpPr>
          <p:grpSpPr>
            <a:xfrm>
              <a:off x="5872840" y="2023728"/>
              <a:ext cx="252965" cy="298130"/>
              <a:chOff x="6415071" y="2046866"/>
              <a:chExt cx="252965" cy="298130"/>
            </a:xfrm>
            <a:noFill/>
          </p:grpSpPr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9991514F-0800-4E10-98B8-698865229B4C}"/>
                  </a:ext>
                </a:extLst>
              </p:cNvPr>
              <p:cNvSpPr/>
              <p:nvPr/>
            </p:nvSpPr>
            <p:spPr>
              <a:xfrm>
                <a:off x="6480181" y="2195707"/>
                <a:ext cx="187855" cy="4146"/>
              </a:xfrm>
              <a:custGeom>
                <a:avLst/>
                <a:gdLst>
                  <a:gd name="connsiteX0" fmla="*/ 0 w 187855"/>
                  <a:gd name="connsiteY0" fmla="*/ 0 h 4146"/>
                  <a:gd name="connsiteX1" fmla="*/ 187855 w 187855"/>
                  <a:gd name="connsiteY1" fmla="*/ 0 h 41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87855" h="4146">
                    <a:moveTo>
                      <a:pt x="0" y="0"/>
                    </a:moveTo>
                    <a:lnTo>
                      <a:pt x="187855" y="0"/>
                    </a:lnTo>
                  </a:path>
                </a:pathLst>
              </a:custGeom>
              <a:ln w="12700" cap="flat">
                <a:solidFill>
                  <a:srgbClr val="01A98D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mazon Ember"/>
                </a:endParaRPr>
              </a:p>
            </p:txBody>
          </p:sp>
          <p:sp>
            <p:nvSpPr>
              <p:cNvPr id="257" name="Freeform: Shape 256">
                <a:extLst>
                  <a:ext uri="{FF2B5EF4-FFF2-40B4-BE49-F238E27FC236}">
                    <a16:creationId xmlns:a16="http://schemas.microsoft.com/office/drawing/2014/main" id="{F073DA4C-8F20-43EC-AF33-0AD2D7429A12}"/>
                  </a:ext>
                </a:extLst>
              </p:cNvPr>
              <p:cNvSpPr/>
              <p:nvPr/>
            </p:nvSpPr>
            <p:spPr>
              <a:xfrm>
                <a:off x="6480181" y="2073373"/>
                <a:ext cx="93720" cy="245082"/>
              </a:xfrm>
              <a:custGeom>
                <a:avLst/>
                <a:gdLst>
                  <a:gd name="connsiteX0" fmla="*/ 0 w 93720"/>
                  <a:gd name="connsiteY0" fmla="*/ 0 h 245082"/>
                  <a:gd name="connsiteX1" fmla="*/ 93720 w 93720"/>
                  <a:gd name="connsiteY1" fmla="*/ 0 h 245082"/>
                  <a:gd name="connsiteX2" fmla="*/ 93720 w 93720"/>
                  <a:gd name="connsiteY2" fmla="*/ 245083 h 245082"/>
                  <a:gd name="connsiteX3" fmla="*/ 0 w 93720"/>
                  <a:gd name="connsiteY3" fmla="*/ 245083 h 245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3720" h="245082">
                    <a:moveTo>
                      <a:pt x="0" y="0"/>
                    </a:moveTo>
                    <a:lnTo>
                      <a:pt x="93720" y="0"/>
                    </a:lnTo>
                    <a:lnTo>
                      <a:pt x="93720" y="245083"/>
                    </a:lnTo>
                    <a:lnTo>
                      <a:pt x="0" y="245083"/>
                    </a:lnTo>
                  </a:path>
                </a:pathLst>
              </a:custGeom>
              <a:noFill/>
              <a:ln w="12700" cap="flat">
                <a:solidFill>
                  <a:srgbClr val="01A98D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mazon Ember"/>
                </a:endParaRPr>
              </a:p>
            </p:txBody>
          </p:sp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BBC996E2-4620-463B-8DF2-E8C8A04347D6}"/>
                  </a:ext>
                </a:extLst>
              </p:cNvPr>
              <p:cNvSpPr/>
              <p:nvPr/>
            </p:nvSpPr>
            <p:spPr>
              <a:xfrm rot="5400000">
                <a:off x="6415071" y="2046866"/>
                <a:ext cx="53080" cy="53080"/>
              </a:xfrm>
              <a:custGeom>
                <a:avLst/>
                <a:gdLst>
                  <a:gd name="connsiteX0" fmla="*/ 0 w 53080"/>
                  <a:gd name="connsiteY0" fmla="*/ 0 h 53080"/>
                  <a:gd name="connsiteX1" fmla="*/ 53080 w 53080"/>
                  <a:gd name="connsiteY1" fmla="*/ 0 h 53080"/>
                  <a:gd name="connsiteX2" fmla="*/ 53080 w 53080"/>
                  <a:gd name="connsiteY2" fmla="*/ 53081 h 53080"/>
                  <a:gd name="connsiteX3" fmla="*/ 0 w 53080"/>
                  <a:gd name="connsiteY3" fmla="*/ 53081 h 53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080" h="53080">
                    <a:moveTo>
                      <a:pt x="0" y="0"/>
                    </a:moveTo>
                    <a:lnTo>
                      <a:pt x="53080" y="0"/>
                    </a:lnTo>
                    <a:lnTo>
                      <a:pt x="53080" y="53081"/>
                    </a:lnTo>
                    <a:lnTo>
                      <a:pt x="0" y="53081"/>
                    </a:lnTo>
                    <a:close/>
                  </a:path>
                </a:pathLst>
              </a:custGeom>
              <a:noFill/>
              <a:ln w="12700" cap="flat">
                <a:solidFill>
                  <a:srgbClr val="01A98D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mazon Ember"/>
                </a:endParaRPr>
              </a:p>
            </p:txBody>
          </p:sp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id="{1A991019-ED9D-45FF-8AB2-AD0510DBBAE1}"/>
                  </a:ext>
                </a:extLst>
              </p:cNvPr>
              <p:cNvSpPr/>
              <p:nvPr/>
            </p:nvSpPr>
            <p:spPr>
              <a:xfrm>
                <a:off x="6415490" y="2161702"/>
                <a:ext cx="52665" cy="68424"/>
              </a:xfrm>
              <a:custGeom>
                <a:avLst/>
                <a:gdLst>
                  <a:gd name="connsiteX0" fmla="*/ 0 w 52665"/>
                  <a:gd name="connsiteY0" fmla="*/ 68424 h 68424"/>
                  <a:gd name="connsiteX1" fmla="*/ 0 w 52665"/>
                  <a:gd name="connsiteY1" fmla="*/ 0 h 68424"/>
                  <a:gd name="connsiteX2" fmla="*/ 52666 w 52665"/>
                  <a:gd name="connsiteY2" fmla="*/ 34005 h 684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2665" h="68424">
                    <a:moveTo>
                      <a:pt x="0" y="68424"/>
                    </a:moveTo>
                    <a:lnTo>
                      <a:pt x="0" y="0"/>
                    </a:lnTo>
                    <a:lnTo>
                      <a:pt x="52666" y="34005"/>
                    </a:lnTo>
                    <a:close/>
                  </a:path>
                </a:pathLst>
              </a:custGeom>
              <a:noFill/>
              <a:ln w="12700" cap="flat">
                <a:solidFill>
                  <a:srgbClr val="01A98D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mazon Ember"/>
                </a:endParaRPr>
              </a:p>
            </p:txBody>
          </p:sp>
          <p:sp>
            <p:nvSpPr>
              <p:cNvPr id="260" name="Freeform: Shape 259">
                <a:extLst>
                  <a:ext uri="{FF2B5EF4-FFF2-40B4-BE49-F238E27FC236}">
                    <a16:creationId xmlns:a16="http://schemas.microsoft.com/office/drawing/2014/main" id="{D9183949-822E-4FFD-9B59-47014F389CA1}"/>
                  </a:ext>
                </a:extLst>
              </p:cNvPr>
              <p:cNvSpPr/>
              <p:nvPr/>
            </p:nvSpPr>
            <p:spPr>
              <a:xfrm>
                <a:off x="6415490" y="2292330"/>
                <a:ext cx="52665" cy="52665"/>
              </a:xfrm>
              <a:custGeom>
                <a:avLst/>
                <a:gdLst>
                  <a:gd name="connsiteX0" fmla="*/ 0 w 52665"/>
                  <a:gd name="connsiteY0" fmla="*/ 30272 h 52665"/>
                  <a:gd name="connsiteX1" fmla="*/ 0 w 52665"/>
                  <a:gd name="connsiteY1" fmla="*/ 22393 h 52665"/>
                  <a:gd name="connsiteX2" fmla="*/ 22393 w 52665"/>
                  <a:gd name="connsiteY2" fmla="*/ 0 h 52665"/>
                  <a:gd name="connsiteX3" fmla="*/ 30272 w 52665"/>
                  <a:gd name="connsiteY3" fmla="*/ 0 h 52665"/>
                  <a:gd name="connsiteX4" fmla="*/ 52666 w 52665"/>
                  <a:gd name="connsiteY4" fmla="*/ 22393 h 52665"/>
                  <a:gd name="connsiteX5" fmla="*/ 52666 w 52665"/>
                  <a:gd name="connsiteY5" fmla="*/ 30272 h 52665"/>
                  <a:gd name="connsiteX6" fmla="*/ 30272 w 52665"/>
                  <a:gd name="connsiteY6" fmla="*/ 52666 h 52665"/>
                  <a:gd name="connsiteX7" fmla="*/ 22393 w 52665"/>
                  <a:gd name="connsiteY7" fmla="*/ 52666 h 52665"/>
                  <a:gd name="connsiteX8" fmla="*/ 0 w 52665"/>
                  <a:gd name="connsiteY8" fmla="*/ 30272 h 526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2665" h="52665">
                    <a:moveTo>
                      <a:pt x="0" y="30272"/>
                    </a:moveTo>
                    <a:lnTo>
                      <a:pt x="0" y="22393"/>
                    </a:lnTo>
                    <a:cubicBezTo>
                      <a:pt x="0" y="9953"/>
                      <a:pt x="9953" y="0"/>
                      <a:pt x="22393" y="0"/>
                    </a:cubicBezTo>
                    <a:lnTo>
                      <a:pt x="30272" y="0"/>
                    </a:lnTo>
                    <a:cubicBezTo>
                      <a:pt x="42713" y="0"/>
                      <a:pt x="52666" y="9953"/>
                      <a:pt x="52666" y="22393"/>
                    </a:cubicBezTo>
                    <a:lnTo>
                      <a:pt x="52666" y="30272"/>
                    </a:lnTo>
                    <a:cubicBezTo>
                      <a:pt x="52666" y="42713"/>
                      <a:pt x="42713" y="52666"/>
                      <a:pt x="30272" y="52666"/>
                    </a:cubicBezTo>
                    <a:lnTo>
                      <a:pt x="22393" y="52666"/>
                    </a:lnTo>
                    <a:cubicBezTo>
                      <a:pt x="9953" y="52666"/>
                      <a:pt x="0" y="42713"/>
                      <a:pt x="0" y="30272"/>
                    </a:cubicBezTo>
                    <a:close/>
                  </a:path>
                </a:pathLst>
              </a:custGeom>
              <a:noFill/>
              <a:ln w="12700" cap="flat">
                <a:solidFill>
                  <a:srgbClr val="01A98D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mazon Ember"/>
                </a:endParaRPr>
              </a:p>
            </p:txBody>
          </p:sp>
        </p:grpSp>
        <p:grpSp>
          <p:nvGrpSpPr>
            <p:cNvPr id="247" name="Graphic 18">
              <a:extLst>
                <a:ext uri="{FF2B5EF4-FFF2-40B4-BE49-F238E27FC236}">
                  <a16:creationId xmlns:a16="http://schemas.microsoft.com/office/drawing/2014/main" id="{B24CE620-44ED-4598-A574-859AD560074A}"/>
                </a:ext>
              </a:extLst>
            </p:cNvPr>
            <p:cNvGrpSpPr/>
            <p:nvPr/>
          </p:nvGrpSpPr>
          <p:grpSpPr>
            <a:xfrm>
              <a:off x="6154419" y="2027842"/>
              <a:ext cx="191587" cy="274940"/>
              <a:chOff x="6696650" y="2050980"/>
              <a:chExt cx="191587" cy="274940"/>
            </a:xfrm>
            <a:noFill/>
          </p:grpSpPr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7E6FC001-8265-4651-A26F-5888F8F3F1C6}"/>
                  </a:ext>
                </a:extLst>
              </p:cNvPr>
              <p:cNvSpPr/>
              <p:nvPr/>
            </p:nvSpPr>
            <p:spPr>
              <a:xfrm>
                <a:off x="6696650" y="2050980"/>
                <a:ext cx="191587" cy="274940"/>
              </a:xfrm>
              <a:custGeom>
                <a:avLst/>
                <a:gdLst>
                  <a:gd name="connsiteX0" fmla="*/ 0 w 191587"/>
                  <a:gd name="connsiteY0" fmla="*/ 266232 h 274940"/>
                  <a:gd name="connsiteX1" fmla="*/ 0 w 191587"/>
                  <a:gd name="connsiteY1" fmla="*/ 8709 h 274940"/>
                  <a:gd name="connsiteX2" fmla="*/ 8709 w 191587"/>
                  <a:gd name="connsiteY2" fmla="*/ 0 h 274940"/>
                  <a:gd name="connsiteX3" fmla="*/ 127725 w 191587"/>
                  <a:gd name="connsiteY3" fmla="*/ 0 h 274940"/>
                  <a:gd name="connsiteX4" fmla="*/ 191587 w 191587"/>
                  <a:gd name="connsiteY4" fmla="*/ 63862 h 274940"/>
                  <a:gd name="connsiteX5" fmla="*/ 191587 w 191587"/>
                  <a:gd name="connsiteY5" fmla="*/ 266232 h 274940"/>
                  <a:gd name="connsiteX6" fmla="*/ 182879 w 191587"/>
                  <a:gd name="connsiteY6" fmla="*/ 274940 h 274940"/>
                  <a:gd name="connsiteX7" fmla="*/ 8709 w 191587"/>
                  <a:gd name="connsiteY7" fmla="*/ 274940 h 274940"/>
                  <a:gd name="connsiteX8" fmla="*/ 0 w 191587"/>
                  <a:gd name="connsiteY8" fmla="*/ 266232 h 274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1587" h="274940">
                    <a:moveTo>
                      <a:pt x="0" y="266232"/>
                    </a:moveTo>
                    <a:lnTo>
                      <a:pt x="0" y="8709"/>
                    </a:lnTo>
                    <a:cubicBezTo>
                      <a:pt x="0" y="3732"/>
                      <a:pt x="3732" y="0"/>
                      <a:pt x="8709" y="0"/>
                    </a:cubicBezTo>
                    <a:lnTo>
                      <a:pt x="127725" y="0"/>
                    </a:lnTo>
                    <a:lnTo>
                      <a:pt x="191587" y="63862"/>
                    </a:lnTo>
                    <a:lnTo>
                      <a:pt x="191587" y="266232"/>
                    </a:lnTo>
                    <a:cubicBezTo>
                      <a:pt x="191587" y="271208"/>
                      <a:pt x="187855" y="274940"/>
                      <a:pt x="182879" y="274940"/>
                    </a:cubicBezTo>
                    <a:lnTo>
                      <a:pt x="8709" y="274940"/>
                    </a:lnTo>
                    <a:cubicBezTo>
                      <a:pt x="3732" y="274940"/>
                      <a:pt x="0" y="271208"/>
                      <a:pt x="0" y="266232"/>
                    </a:cubicBezTo>
                    <a:close/>
                  </a:path>
                </a:pathLst>
              </a:custGeom>
              <a:noFill/>
              <a:ln w="12700" cap="flat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mazon Ember"/>
                </a:endParaRPr>
              </a:p>
            </p:txBody>
          </p: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120B9D56-A078-4324-A13E-B05C9477CC03}"/>
                  </a:ext>
                </a:extLst>
              </p:cNvPr>
              <p:cNvSpPr/>
              <p:nvPr/>
            </p:nvSpPr>
            <p:spPr>
              <a:xfrm>
                <a:off x="6823961" y="2050980"/>
                <a:ext cx="64277" cy="63862"/>
              </a:xfrm>
              <a:custGeom>
                <a:avLst/>
                <a:gdLst>
                  <a:gd name="connsiteX0" fmla="*/ 0 w 64277"/>
                  <a:gd name="connsiteY0" fmla="*/ 63862 h 63862"/>
                  <a:gd name="connsiteX1" fmla="*/ 64277 w 64277"/>
                  <a:gd name="connsiteY1" fmla="*/ 63862 h 63862"/>
                  <a:gd name="connsiteX2" fmla="*/ 0 w 64277"/>
                  <a:gd name="connsiteY2" fmla="*/ 0 h 63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64277" h="63862">
                    <a:moveTo>
                      <a:pt x="0" y="63862"/>
                    </a:moveTo>
                    <a:lnTo>
                      <a:pt x="64277" y="63862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mazon Ember"/>
                </a:endParaRPr>
              </a:p>
            </p:txBody>
          </p:sp>
          <p:sp>
            <p:nvSpPr>
              <p:cNvPr id="251" name="Freeform: Shape 250">
                <a:extLst>
                  <a:ext uri="{FF2B5EF4-FFF2-40B4-BE49-F238E27FC236}">
                    <a16:creationId xmlns:a16="http://schemas.microsoft.com/office/drawing/2014/main" id="{5A5AABE8-C38E-46DC-AFEF-FA241566BFB1}"/>
                  </a:ext>
                </a:extLst>
              </p:cNvPr>
              <p:cNvSpPr/>
              <p:nvPr/>
            </p:nvSpPr>
            <p:spPr>
              <a:xfrm>
                <a:off x="6724849" y="2166679"/>
                <a:ext cx="135189" cy="4146"/>
              </a:xfrm>
              <a:custGeom>
                <a:avLst/>
                <a:gdLst>
                  <a:gd name="connsiteX0" fmla="*/ 0 w 135189"/>
                  <a:gd name="connsiteY0" fmla="*/ 0 h 4146"/>
                  <a:gd name="connsiteX1" fmla="*/ 135189 w 135189"/>
                  <a:gd name="connsiteY1" fmla="*/ 0 h 41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35189" h="4146">
                    <a:moveTo>
                      <a:pt x="0" y="0"/>
                    </a:moveTo>
                    <a:lnTo>
                      <a:pt x="135189" y="0"/>
                    </a:lnTo>
                  </a:path>
                </a:pathLst>
              </a:custGeom>
              <a:ln w="12700" cap="flat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mazon Ember"/>
                </a:endParaRPr>
              </a:p>
            </p:txBody>
          </p:sp>
          <p:sp>
            <p:nvSpPr>
              <p:cNvPr id="252" name="Freeform: Shape 251">
                <a:extLst>
                  <a:ext uri="{FF2B5EF4-FFF2-40B4-BE49-F238E27FC236}">
                    <a16:creationId xmlns:a16="http://schemas.microsoft.com/office/drawing/2014/main" id="{FACC28A0-B813-44E3-BA78-D484CA819AE9}"/>
                  </a:ext>
                </a:extLst>
              </p:cNvPr>
              <p:cNvSpPr/>
              <p:nvPr/>
            </p:nvSpPr>
            <p:spPr>
              <a:xfrm>
                <a:off x="6724849" y="2204001"/>
                <a:ext cx="135189" cy="4146"/>
              </a:xfrm>
              <a:custGeom>
                <a:avLst/>
                <a:gdLst>
                  <a:gd name="connsiteX0" fmla="*/ 0 w 135189"/>
                  <a:gd name="connsiteY0" fmla="*/ 0 h 4146"/>
                  <a:gd name="connsiteX1" fmla="*/ 135189 w 135189"/>
                  <a:gd name="connsiteY1" fmla="*/ 0 h 41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35189" h="4146">
                    <a:moveTo>
                      <a:pt x="0" y="0"/>
                    </a:moveTo>
                    <a:lnTo>
                      <a:pt x="135189" y="0"/>
                    </a:lnTo>
                  </a:path>
                </a:pathLst>
              </a:custGeom>
              <a:ln w="12700" cap="flat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mazon Ember"/>
                </a:endParaRPr>
              </a:p>
            </p:txBody>
          </p: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0C0DD5BC-3428-41F6-A110-9E926E57BA80}"/>
                  </a:ext>
                </a:extLst>
              </p:cNvPr>
              <p:cNvSpPr/>
              <p:nvPr/>
            </p:nvSpPr>
            <p:spPr>
              <a:xfrm>
                <a:off x="6724849" y="2241323"/>
                <a:ext cx="135189" cy="4146"/>
              </a:xfrm>
              <a:custGeom>
                <a:avLst/>
                <a:gdLst>
                  <a:gd name="connsiteX0" fmla="*/ 0 w 135189"/>
                  <a:gd name="connsiteY0" fmla="*/ 0 h 4146"/>
                  <a:gd name="connsiteX1" fmla="*/ 135189 w 135189"/>
                  <a:gd name="connsiteY1" fmla="*/ 0 h 41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35189" h="4146">
                    <a:moveTo>
                      <a:pt x="0" y="0"/>
                    </a:moveTo>
                    <a:lnTo>
                      <a:pt x="135189" y="0"/>
                    </a:lnTo>
                  </a:path>
                </a:pathLst>
              </a:custGeom>
              <a:ln w="12700" cap="flat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mazon Ember"/>
                </a:endParaRPr>
              </a:p>
            </p:txBody>
          </p: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B3209CFC-FAF7-49B7-9A0A-0B847C41EFE9}"/>
                  </a:ext>
                </a:extLst>
              </p:cNvPr>
              <p:cNvSpPr/>
              <p:nvPr/>
            </p:nvSpPr>
            <p:spPr>
              <a:xfrm>
                <a:off x="6724849" y="2279060"/>
                <a:ext cx="135189" cy="4146"/>
              </a:xfrm>
              <a:custGeom>
                <a:avLst/>
                <a:gdLst>
                  <a:gd name="connsiteX0" fmla="*/ 0 w 135189"/>
                  <a:gd name="connsiteY0" fmla="*/ 0 h 4146"/>
                  <a:gd name="connsiteX1" fmla="*/ 135189 w 135189"/>
                  <a:gd name="connsiteY1" fmla="*/ 0 h 41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35189" h="4146">
                    <a:moveTo>
                      <a:pt x="0" y="0"/>
                    </a:moveTo>
                    <a:lnTo>
                      <a:pt x="135189" y="0"/>
                    </a:lnTo>
                  </a:path>
                </a:pathLst>
              </a:custGeom>
              <a:ln w="12700" cap="flat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mazon Ember"/>
                </a:endParaRPr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16543630-BB6F-47EA-9936-3ADD2083A68F}"/>
                  </a:ext>
                </a:extLst>
              </p:cNvPr>
              <p:cNvSpPr/>
              <p:nvPr/>
            </p:nvSpPr>
            <p:spPr>
              <a:xfrm>
                <a:off x="6724849" y="2128942"/>
                <a:ext cx="76303" cy="4146"/>
              </a:xfrm>
              <a:custGeom>
                <a:avLst/>
                <a:gdLst>
                  <a:gd name="connsiteX0" fmla="*/ 0 w 76303"/>
                  <a:gd name="connsiteY0" fmla="*/ 0 h 4146"/>
                  <a:gd name="connsiteX1" fmla="*/ 76303 w 76303"/>
                  <a:gd name="connsiteY1" fmla="*/ 0 h 41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76303" h="4146">
                    <a:moveTo>
                      <a:pt x="0" y="0"/>
                    </a:moveTo>
                    <a:lnTo>
                      <a:pt x="76303" y="0"/>
                    </a:lnTo>
                  </a:path>
                </a:pathLst>
              </a:custGeom>
              <a:ln w="12700" cap="flat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mazon Ember"/>
                </a:endParaRPr>
              </a:p>
            </p:txBody>
          </p:sp>
        </p:grp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46D29CA2-845D-4A68-B319-D2357435595F}"/>
                </a:ext>
              </a:extLst>
            </p:cNvPr>
            <p:cNvSpPr/>
            <p:nvPr/>
          </p:nvSpPr>
          <p:spPr>
            <a:xfrm>
              <a:off x="5610344" y="2221088"/>
              <a:ext cx="179561" cy="161314"/>
            </a:xfrm>
            <a:custGeom>
              <a:avLst/>
              <a:gdLst>
                <a:gd name="connsiteX0" fmla="*/ 95794 w 179561"/>
                <a:gd name="connsiteY0" fmla="*/ 99111 h 161314"/>
                <a:gd name="connsiteX1" fmla="*/ 29028 w 179561"/>
                <a:gd name="connsiteY1" fmla="*/ 154680 h 161314"/>
                <a:gd name="connsiteX2" fmla="*/ 0 w 179561"/>
                <a:gd name="connsiteY2" fmla="*/ 119846 h 161314"/>
                <a:gd name="connsiteX3" fmla="*/ 66765 w 179561"/>
                <a:gd name="connsiteY3" fmla="*/ 64277 h 161314"/>
                <a:gd name="connsiteX4" fmla="*/ 8294 w 179561"/>
                <a:gd name="connsiteY4" fmla="*/ 38981 h 161314"/>
                <a:gd name="connsiteX5" fmla="*/ 179561 w 179561"/>
                <a:gd name="connsiteY5" fmla="*/ 0 h 161314"/>
                <a:gd name="connsiteX6" fmla="*/ 109893 w 179561"/>
                <a:gd name="connsiteY6" fmla="*/ 161315 h 161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561" h="161314">
                  <a:moveTo>
                    <a:pt x="95794" y="99111"/>
                  </a:moveTo>
                  <a:lnTo>
                    <a:pt x="29028" y="154680"/>
                  </a:lnTo>
                  <a:lnTo>
                    <a:pt x="0" y="119846"/>
                  </a:lnTo>
                  <a:lnTo>
                    <a:pt x="66765" y="64277"/>
                  </a:lnTo>
                  <a:lnTo>
                    <a:pt x="8294" y="38981"/>
                  </a:lnTo>
                  <a:lnTo>
                    <a:pt x="179561" y="0"/>
                  </a:lnTo>
                  <a:lnTo>
                    <a:pt x="109893" y="161315"/>
                  </a:lnTo>
                  <a:close/>
                </a:path>
              </a:pathLst>
            </a:custGeom>
            <a:noFill/>
            <a:ln w="12700" cap="flat">
              <a:solidFill>
                <a:srgbClr val="01A98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mazon Ember"/>
              </a:endParaRPr>
            </a:p>
          </p:txBody>
        </p:sp>
      </p:grp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942EDEA3-665C-0FC6-0AD4-DA77812D884B}"/>
              </a:ext>
            </a:extLst>
          </p:cNvPr>
          <p:cNvCxnSpPr>
            <a:cxnSpLocks/>
          </p:cNvCxnSpPr>
          <p:nvPr/>
        </p:nvCxnSpPr>
        <p:spPr>
          <a:xfrm>
            <a:off x="3425153" y="1884684"/>
            <a:ext cx="1169596" cy="0"/>
          </a:xfrm>
          <a:prstGeom prst="line">
            <a:avLst/>
          </a:prstGeom>
          <a:ln w="190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B75B259D-CB56-D67B-2A8B-E8A6973A8D24}"/>
              </a:ext>
            </a:extLst>
          </p:cNvPr>
          <p:cNvCxnSpPr>
            <a:cxnSpLocks/>
          </p:cNvCxnSpPr>
          <p:nvPr/>
        </p:nvCxnSpPr>
        <p:spPr>
          <a:xfrm>
            <a:off x="3425153" y="2425908"/>
            <a:ext cx="1169596" cy="0"/>
          </a:xfrm>
          <a:prstGeom prst="line">
            <a:avLst/>
          </a:prstGeom>
          <a:ln w="190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60213FBA-904F-B7DE-3ABD-608E53DFDB08}"/>
              </a:ext>
            </a:extLst>
          </p:cNvPr>
          <p:cNvCxnSpPr>
            <a:cxnSpLocks/>
          </p:cNvCxnSpPr>
          <p:nvPr/>
        </p:nvCxnSpPr>
        <p:spPr>
          <a:xfrm>
            <a:off x="3425153" y="2817346"/>
            <a:ext cx="1169596" cy="0"/>
          </a:xfrm>
          <a:prstGeom prst="line">
            <a:avLst/>
          </a:prstGeom>
          <a:ln w="190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6A7E4E21-56FA-20C8-D617-DDC65EA9AA2A}"/>
              </a:ext>
            </a:extLst>
          </p:cNvPr>
          <p:cNvCxnSpPr>
            <a:cxnSpLocks/>
          </p:cNvCxnSpPr>
          <p:nvPr/>
        </p:nvCxnSpPr>
        <p:spPr>
          <a:xfrm>
            <a:off x="3425153" y="3186253"/>
            <a:ext cx="1169596" cy="0"/>
          </a:xfrm>
          <a:prstGeom prst="line">
            <a:avLst/>
          </a:prstGeom>
          <a:ln w="190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ZoneTexte 24">
            <a:extLst>
              <a:ext uri="{FF2B5EF4-FFF2-40B4-BE49-F238E27FC236}">
                <a16:creationId xmlns:a16="http://schemas.microsoft.com/office/drawing/2014/main" id="{41601D49-281F-06C3-E436-C0C59DF2B9A8}"/>
              </a:ext>
            </a:extLst>
          </p:cNvPr>
          <p:cNvSpPr txBox="1"/>
          <p:nvPr/>
        </p:nvSpPr>
        <p:spPr>
          <a:xfrm>
            <a:off x="7324745" y="2085715"/>
            <a:ext cx="834258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bg1"/>
                </a:solidFill>
              </a:rPr>
              <a:t>Step 1</a:t>
            </a:r>
          </a:p>
          <a:p>
            <a:pPr algn="ctr"/>
            <a:endParaRPr lang="en-US" sz="1800" dirty="0">
              <a:solidFill>
                <a:schemeClr val="bg1"/>
              </a:solidFill>
            </a:endParaRPr>
          </a:p>
          <a:p>
            <a:pPr algn="ctr"/>
            <a:r>
              <a:rPr lang="en-US" sz="1800" dirty="0">
                <a:solidFill>
                  <a:schemeClr val="bg1"/>
                </a:solidFill>
              </a:rPr>
              <a:t>Step 2</a:t>
            </a:r>
          </a:p>
          <a:p>
            <a:pPr algn="ctr"/>
            <a:endParaRPr lang="en-US" sz="1800" dirty="0">
              <a:solidFill>
                <a:schemeClr val="bg1"/>
              </a:solidFill>
            </a:endParaRPr>
          </a:p>
          <a:p>
            <a:pPr algn="ctr"/>
            <a:r>
              <a:rPr lang="en-US" sz="1800" dirty="0">
                <a:solidFill>
                  <a:schemeClr val="bg1"/>
                </a:solidFill>
              </a:rPr>
              <a:t>…</a:t>
            </a:r>
          </a:p>
          <a:p>
            <a:pPr algn="ctr"/>
            <a:endParaRPr lang="en-US" sz="1800" dirty="0">
              <a:solidFill>
                <a:schemeClr val="bg1"/>
              </a:solidFill>
            </a:endParaRPr>
          </a:p>
          <a:p>
            <a:pPr algn="ctr"/>
            <a:r>
              <a:rPr lang="en-US" sz="1800" dirty="0">
                <a:solidFill>
                  <a:schemeClr val="bg1"/>
                </a:solidFill>
              </a:rPr>
              <a:t>Step n</a:t>
            </a:r>
          </a:p>
        </p:txBody>
      </p:sp>
    </p:spTree>
    <p:extLst>
      <p:ext uri="{BB962C8B-B14F-4D97-AF65-F5344CB8AC3E}">
        <p14:creationId xmlns:p14="http://schemas.microsoft.com/office/powerpoint/2010/main" val="2139499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9" grpId="0"/>
      <p:bldP spid="136" grpId="0"/>
      <p:bldP spid="150" grpId="0" animBg="1"/>
      <p:bldP spid="153" grpId="0"/>
      <p:bldP spid="195" grpId="0" animBg="1"/>
      <p:bldP spid="205" grpId="0" animBg="1"/>
      <p:bldP spid="208" grpId="0" animBg="1"/>
      <p:bldP spid="214" grpId="0" animBg="1"/>
      <p:bldP spid="18" grpId="0" animBg="1"/>
      <p:bldP spid="35" grpId="0" animBg="1"/>
      <p:bldP spid="44" grpId="0" animBg="1"/>
      <p:bldP spid="3" grpId="0" animBg="1"/>
      <p:bldP spid="118" grpId="0"/>
      <p:bldP spid="143" grpId="0"/>
      <p:bldP spid="147" grpId="0" animBg="1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F456D3-A8E7-0524-1074-E14DD11A80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lide Number Placeholder 4">
            <a:extLst>
              <a:ext uri="{FF2B5EF4-FFF2-40B4-BE49-F238E27FC236}">
                <a16:creationId xmlns:a16="http://schemas.microsoft.com/office/drawing/2014/main" id="{4A6FE856-12F1-FADB-A4F6-FEB41E5ED99E}"/>
              </a:ext>
            </a:extLst>
          </p:cNvPr>
          <p:cNvSpPr txBox="1">
            <a:spLocks/>
          </p:cNvSpPr>
          <p:nvPr/>
        </p:nvSpPr>
        <p:spPr>
          <a:xfrm>
            <a:off x="8929200" y="62895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834CDD4-D76F-4459-B025-0310E913C243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 Display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69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 Display"/>
              <a:ea typeface="+mn-ea"/>
              <a:cs typeface="+mn-cs"/>
            </a:endParaRPr>
          </a:p>
        </p:txBody>
      </p:sp>
      <p:sp>
        <p:nvSpPr>
          <p:cNvPr id="146" name="Title 1">
            <a:extLst>
              <a:ext uri="{FF2B5EF4-FFF2-40B4-BE49-F238E27FC236}">
                <a16:creationId xmlns:a16="http://schemas.microsoft.com/office/drawing/2014/main" id="{45325F68-900D-28A0-D60C-B413D6613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716" y="2407093"/>
            <a:ext cx="11558016" cy="114153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Agent Demo Amazon Bedrock</a:t>
            </a:r>
            <a:br>
              <a:rPr lang="en-US" dirty="0"/>
            </a:br>
            <a:r>
              <a:rPr lang="en-US" dirty="0"/>
              <a:t>AWS Console &amp; Inline Agents</a:t>
            </a:r>
            <a:endParaRPr lang="en-US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4249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353C0D-21E3-A8AF-913E-B53768F123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15BCD-3907-41B8-2E4B-E6CFCAEC64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 Example (running phase)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7F42AC9-3DCD-12E3-B050-D6D7E980FB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5297" y="2186317"/>
            <a:ext cx="7772400" cy="363971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7CCAFFA-C93B-56EC-6EC2-01DCFA9D4B30}"/>
              </a:ext>
            </a:extLst>
          </p:cNvPr>
          <p:cNvSpPr txBox="1"/>
          <p:nvPr/>
        </p:nvSpPr>
        <p:spPr>
          <a:xfrm>
            <a:off x="7088222" y="5834928"/>
            <a:ext cx="50309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I don’t want to retrieve data every time I talk to my LLM. </a:t>
            </a:r>
            <a:br>
              <a:rPr lang="en-US" sz="1600" dirty="0"/>
            </a:br>
            <a:r>
              <a:rPr lang="en-US" sz="1600" dirty="0"/>
              <a:t>How can I do ?</a:t>
            </a:r>
          </a:p>
        </p:txBody>
      </p:sp>
    </p:spTree>
    <p:extLst>
      <p:ext uri="{BB962C8B-B14F-4D97-AF65-F5344CB8AC3E}">
        <p14:creationId xmlns:p14="http://schemas.microsoft.com/office/powerpoint/2010/main" val="1554940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856210-EF9B-729E-A3FA-237114793D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lide Number Placeholder 4">
            <a:extLst>
              <a:ext uri="{FF2B5EF4-FFF2-40B4-BE49-F238E27FC236}">
                <a16:creationId xmlns:a16="http://schemas.microsoft.com/office/drawing/2014/main" id="{945CC580-4594-302C-E864-4F9C4207827F}"/>
              </a:ext>
            </a:extLst>
          </p:cNvPr>
          <p:cNvSpPr txBox="1">
            <a:spLocks/>
          </p:cNvSpPr>
          <p:nvPr/>
        </p:nvSpPr>
        <p:spPr>
          <a:xfrm>
            <a:off x="8929200" y="62895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834CDD4-D76F-4459-B025-0310E913C243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 Display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70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 Display"/>
              <a:ea typeface="+mn-ea"/>
              <a:cs typeface="+mn-cs"/>
            </a:endParaRPr>
          </a:p>
        </p:txBody>
      </p:sp>
      <p:sp>
        <p:nvSpPr>
          <p:cNvPr id="146" name="Title 1">
            <a:extLst>
              <a:ext uri="{FF2B5EF4-FFF2-40B4-BE49-F238E27FC236}">
                <a16:creationId xmlns:a16="http://schemas.microsoft.com/office/drawing/2014/main" id="{EA9AB5C5-AB5F-5DB3-69F7-D50572AA54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716" y="2407093"/>
            <a:ext cx="11558016" cy="114153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System Desing - MLOPs</a:t>
            </a:r>
            <a:endParaRPr lang="en-US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7118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Rounded Rectangle 57">
            <a:extLst>
              <a:ext uri="{FF2B5EF4-FFF2-40B4-BE49-F238E27FC236}">
                <a16:creationId xmlns:a16="http://schemas.microsoft.com/office/drawing/2014/main" id="{E86E03C5-4445-294E-92B4-0B634F7BBC0F}"/>
              </a:ext>
            </a:extLst>
          </p:cNvPr>
          <p:cNvSpPr/>
          <p:nvPr/>
        </p:nvSpPr>
        <p:spPr>
          <a:xfrm>
            <a:off x="1004981" y="1982670"/>
            <a:ext cx="1807185" cy="140605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 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Prepare data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2E60B222-E660-E041-A98C-0361A3B2B29B}"/>
              </a:ext>
            </a:extLst>
          </p:cNvPr>
          <p:cNvSpPr/>
          <p:nvPr/>
        </p:nvSpPr>
        <p:spPr>
          <a:xfrm>
            <a:off x="1264612" y="2271716"/>
            <a:ext cx="1287923" cy="4440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Sagemaker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Data Wrangler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BEE697C-DF23-B54C-993B-178896462101}"/>
              </a:ext>
            </a:extLst>
          </p:cNvPr>
          <p:cNvSpPr/>
          <p:nvPr/>
        </p:nvSpPr>
        <p:spPr>
          <a:xfrm>
            <a:off x="895409" y="1849448"/>
            <a:ext cx="2044200" cy="2580659"/>
          </a:xfrm>
          <a:prstGeom prst="rect">
            <a:avLst/>
          </a:prstGeom>
          <a:noFill/>
          <a:ln w="1905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 anchorCtr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B8BBD4B4-A8BD-3C4A-9820-AB1D0B2715CC}"/>
              </a:ext>
            </a:extLst>
          </p:cNvPr>
          <p:cNvSpPr/>
          <p:nvPr/>
        </p:nvSpPr>
        <p:spPr>
          <a:xfrm>
            <a:off x="1256610" y="2827244"/>
            <a:ext cx="1303927" cy="444096"/>
          </a:xfrm>
          <a:prstGeom prst="rect">
            <a:avLst/>
          </a:prstGeom>
          <a:noFill/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Sagemaker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Processing Job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0E1E6989-7F59-AD4A-A1C6-3C6A060FDCED}"/>
              </a:ext>
            </a:extLst>
          </p:cNvPr>
          <p:cNvSpPr/>
          <p:nvPr/>
        </p:nvSpPr>
        <p:spPr>
          <a:xfrm>
            <a:off x="895409" y="4597008"/>
            <a:ext cx="9871682" cy="1490631"/>
          </a:xfrm>
          <a:prstGeom prst="rect">
            <a:avLst/>
          </a:prstGeom>
          <a:noFill/>
          <a:ln w="19050">
            <a:solidFill>
              <a:schemeClr val="accent2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5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10" name="Pentagon 9">
            <a:extLst>
              <a:ext uri="{FF2B5EF4-FFF2-40B4-BE49-F238E27FC236}">
                <a16:creationId xmlns:a16="http://schemas.microsoft.com/office/drawing/2014/main" id="{61F3ADE4-A070-2149-8B1C-836A57D07D8D}"/>
              </a:ext>
            </a:extLst>
          </p:cNvPr>
          <p:cNvSpPr/>
          <p:nvPr/>
        </p:nvSpPr>
        <p:spPr>
          <a:xfrm>
            <a:off x="872157" y="1495424"/>
            <a:ext cx="2347988" cy="370683"/>
          </a:xfrm>
          <a:prstGeom prst="homePlate">
            <a:avLst/>
          </a:prstGeom>
          <a:solidFill>
            <a:schemeClr val="accent3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Data preparation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A434E0-F271-4637-B9BC-C6E586D883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MLOps</a:t>
            </a:r>
            <a:r>
              <a:rPr lang="en-US" dirty="0"/>
              <a:t>-ready features and capabilities</a:t>
            </a:r>
          </a:p>
        </p:txBody>
      </p:sp>
    </p:spTree>
    <p:extLst>
      <p:ext uri="{BB962C8B-B14F-4D97-AF65-F5344CB8AC3E}">
        <p14:creationId xmlns:p14="http://schemas.microsoft.com/office/powerpoint/2010/main" val="394211361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2E60B222-E660-E041-A98C-0361A3B2B29B}"/>
              </a:ext>
            </a:extLst>
          </p:cNvPr>
          <p:cNvSpPr/>
          <p:nvPr/>
        </p:nvSpPr>
        <p:spPr>
          <a:xfrm>
            <a:off x="1264612" y="2271716"/>
            <a:ext cx="1287923" cy="4440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Sagemaker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Data Wrangler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BEE697C-DF23-B54C-993B-178896462101}"/>
              </a:ext>
            </a:extLst>
          </p:cNvPr>
          <p:cNvSpPr/>
          <p:nvPr/>
        </p:nvSpPr>
        <p:spPr>
          <a:xfrm>
            <a:off x="895409" y="1849448"/>
            <a:ext cx="2044200" cy="2580659"/>
          </a:xfrm>
          <a:prstGeom prst="rect">
            <a:avLst/>
          </a:prstGeom>
          <a:noFill/>
          <a:ln w="1905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 anchorCtr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64A8C329-5C64-CD47-A355-A5C0E0F23147}"/>
              </a:ext>
            </a:extLst>
          </p:cNvPr>
          <p:cNvSpPr/>
          <p:nvPr/>
        </p:nvSpPr>
        <p:spPr>
          <a:xfrm>
            <a:off x="1001693" y="3508798"/>
            <a:ext cx="1807185" cy="818597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  Curate features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B8BBD4B4-A8BD-3C4A-9820-AB1D0B2715CC}"/>
              </a:ext>
            </a:extLst>
          </p:cNvPr>
          <p:cNvSpPr/>
          <p:nvPr/>
        </p:nvSpPr>
        <p:spPr>
          <a:xfrm>
            <a:off x="1256610" y="2827244"/>
            <a:ext cx="1303927" cy="444096"/>
          </a:xfrm>
          <a:prstGeom prst="rect">
            <a:avLst/>
          </a:prstGeom>
          <a:noFill/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Sagemaker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Processing Job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1B3D8264-5FE1-2847-AAB1-5EE584C5286E}"/>
              </a:ext>
            </a:extLst>
          </p:cNvPr>
          <p:cNvSpPr/>
          <p:nvPr/>
        </p:nvSpPr>
        <p:spPr>
          <a:xfrm>
            <a:off x="1253322" y="3735276"/>
            <a:ext cx="1303926" cy="4440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Sagemaker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Feature Store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0E1E6989-7F59-AD4A-A1C6-3C6A060FDCED}"/>
              </a:ext>
            </a:extLst>
          </p:cNvPr>
          <p:cNvSpPr/>
          <p:nvPr/>
        </p:nvSpPr>
        <p:spPr>
          <a:xfrm>
            <a:off x="895409" y="4597008"/>
            <a:ext cx="9871682" cy="1490631"/>
          </a:xfrm>
          <a:prstGeom prst="rect">
            <a:avLst/>
          </a:prstGeom>
          <a:noFill/>
          <a:ln w="19050">
            <a:solidFill>
              <a:schemeClr val="accent2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5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10" name="Pentagon 9">
            <a:extLst>
              <a:ext uri="{FF2B5EF4-FFF2-40B4-BE49-F238E27FC236}">
                <a16:creationId xmlns:a16="http://schemas.microsoft.com/office/drawing/2014/main" id="{61F3ADE4-A070-2149-8B1C-836A57D07D8D}"/>
              </a:ext>
            </a:extLst>
          </p:cNvPr>
          <p:cNvSpPr/>
          <p:nvPr/>
        </p:nvSpPr>
        <p:spPr>
          <a:xfrm>
            <a:off x="872157" y="1495424"/>
            <a:ext cx="2347988" cy="370683"/>
          </a:xfrm>
          <a:prstGeom prst="homePlate">
            <a:avLst/>
          </a:prstGeom>
          <a:solidFill>
            <a:schemeClr val="accent3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Data preparation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A434E0-F271-4637-B9BC-C6E586D883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MLOps</a:t>
            </a:r>
            <a:r>
              <a:rPr lang="en-US" dirty="0"/>
              <a:t>-ready features and capabilities</a:t>
            </a:r>
          </a:p>
        </p:txBody>
      </p:sp>
      <p:sp>
        <p:nvSpPr>
          <p:cNvPr id="11" name="Rounded Rectangle 57">
            <a:extLst>
              <a:ext uri="{FF2B5EF4-FFF2-40B4-BE49-F238E27FC236}">
                <a16:creationId xmlns:a16="http://schemas.microsoft.com/office/drawing/2014/main" id="{E5A0FD07-1723-4CEC-91F4-7DD05DB0404D}"/>
              </a:ext>
            </a:extLst>
          </p:cNvPr>
          <p:cNvSpPr/>
          <p:nvPr/>
        </p:nvSpPr>
        <p:spPr>
          <a:xfrm>
            <a:off x="1004981" y="1982670"/>
            <a:ext cx="1807185" cy="140605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 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Prepare data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69082558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2E60B222-E660-E041-A98C-0361A3B2B29B}"/>
              </a:ext>
            </a:extLst>
          </p:cNvPr>
          <p:cNvSpPr/>
          <p:nvPr/>
        </p:nvSpPr>
        <p:spPr>
          <a:xfrm>
            <a:off x="1264612" y="2271716"/>
            <a:ext cx="1287923" cy="4440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Sagemaker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Data Wrangler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BEE697C-DF23-B54C-993B-178896462101}"/>
              </a:ext>
            </a:extLst>
          </p:cNvPr>
          <p:cNvSpPr/>
          <p:nvPr/>
        </p:nvSpPr>
        <p:spPr>
          <a:xfrm>
            <a:off x="895409" y="1849448"/>
            <a:ext cx="2044200" cy="2580659"/>
          </a:xfrm>
          <a:prstGeom prst="rect">
            <a:avLst/>
          </a:prstGeom>
          <a:noFill/>
          <a:ln w="1905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 anchorCtr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64A8C329-5C64-CD47-A355-A5C0E0F23147}"/>
              </a:ext>
            </a:extLst>
          </p:cNvPr>
          <p:cNvSpPr/>
          <p:nvPr/>
        </p:nvSpPr>
        <p:spPr>
          <a:xfrm>
            <a:off x="1001693" y="3508798"/>
            <a:ext cx="1807185" cy="818597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 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Curate features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B8BBD4B4-A8BD-3C4A-9820-AB1D0B2715CC}"/>
              </a:ext>
            </a:extLst>
          </p:cNvPr>
          <p:cNvSpPr/>
          <p:nvPr/>
        </p:nvSpPr>
        <p:spPr>
          <a:xfrm>
            <a:off x="1256610" y="2827244"/>
            <a:ext cx="1303927" cy="444096"/>
          </a:xfrm>
          <a:prstGeom prst="rect">
            <a:avLst/>
          </a:prstGeom>
          <a:noFill/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Sagemaker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Processing Job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1B3D8264-5FE1-2847-AAB1-5EE584C5286E}"/>
              </a:ext>
            </a:extLst>
          </p:cNvPr>
          <p:cNvSpPr/>
          <p:nvPr/>
        </p:nvSpPr>
        <p:spPr>
          <a:xfrm>
            <a:off x="1253322" y="3735276"/>
            <a:ext cx="1303926" cy="4440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Sagemaker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Feature Store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0E1E6989-7F59-AD4A-A1C6-3C6A060FDCED}"/>
              </a:ext>
            </a:extLst>
          </p:cNvPr>
          <p:cNvSpPr/>
          <p:nvPr/>
        </p:nvSpPr>
        <p:spPr>
          <a:xfrm>
            <a:off x="895409" y="4597008"/>
            <a:ext cx="9871682" cy="1490631"/>
          </a:xfrm>
          <a:prstGeom prst="rect">
            <a:avLst/>
          </a:prstGeom>
          <a:noFill/>
          <a:ln w="19050">
            <a:solidFill>
              <a:schemeClr val="accent2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5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pic>
        <p:nvPicPr>
          <p:cNvPr id="44" name="Graphic 14">
            <a:extLst>
              <a:ext uri="{FF2B5EF4-FFF2-40B4-BE49-F238E27FC236}">
                <a16:creationId xmlns:a16="http://schemas.microsoft.com/office/drawing/2014/main" id="{3EA7D63D-77FB-0B43-BC0F-8D27FF1C41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3555" y="4860853"/>
            <a:ext cx="489513" cy="489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A4CEAFC8-6F7A-BD47-BA50-7D781042250C}"/>
              </a:ext>
            </a:extLst>
          </p:cNvPr>
          <p:cNvSpPr txBox="1"/>
          <p:nvPr/>
        </p:nvSpPr>
        <p:spPr>
          <a:xfrm>
            <a:off x="1445412" y="4893831"/>
            <a:ext cx="5196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Raw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Amazon Ember"/>
              </a:rPr>
              <a:t>d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ata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pic>
        <p:nvPicPr>
          <p:cNvPr id="69" name="Graphic 14">
            <a:extLst>
              <a:ext uri="{FF2B5EF4-FFF2-40B4-BE49-F238E27FC236}">
                <a16:creationId xmlns:a16="http://schemas.microsoft.com/office/drawing/2014/main" id="{7A992E39-3656-9B40-AD60-59569B8D58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4850" y="4860907"/>
            <a:ext cx="489513" cy="489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0" name="TextBox 69">
            <a:extLst>
              <a:ext uri="{FF2B5EF4-FFF2-40B4-BE49-F238E27FC236}">
                <a16:creationId xmlns:a16="http://schemas.microsoft.com/office/drawing/2014/main" id="{4EC36354-86DC-A341-92BC-DFA2E7481B0B}"/>
              </a:ext>
            </a:extLst>
          </p:cNvPr>
          <p:cNvSpPr txBox="1"/>
          <p:nvPr/>
        </p:nvSpPr>
        <p:spPr>
          <a:xfrm>
            <a:off x="2887569" y="4853726"/>
            <a:ext cx="9557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Training,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Amazon Ember"/>
              </a:rPr>
              <a:t>v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alidation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Amazon Ember"/>
              </a:rPr>
              <a:t>t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est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 </a:t>
            </a:r>
            <a:r>
              <a:rPr lang="en-US" sz="1200" dirty="0">
                <a:latin typeface="Amazon Ember"/>
              </a:rPr>
              <a:t>d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ata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10" name="Pentagon 9">
            <a:extLst>
              <a:ext uri="{FF2B5EF4-FFF2-40B4-BE49-F238E27FC236}">
                <a16:creationId xmlns:a16="http://schemas.microsoft.com/office/drawing/2014/main" id="{61F3ADE4-A070-2149-8B1C-836A57D07D8D}"/>
              </a:ext>
            </a:extLst>
          </p:cNvPr>
          <p:cNvSpPr/>
          <p:nvPr/>
        </p:nvSpPr>
        <p:spPr>
          <a:xfrm>
            <a:off x="872157" y="1495424"/>
            <a:ext cx="2347988" cy="370683"/>
          </a:xfrm>
          <a:prstGeom prst="homePlate">
            <a:avLst/>
          </a:prstGeom>
          <a:solidFill>
            <a:schemeClr val="accent3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Data preparation</a:t>
            </a:r>
          </a:p>
        </p:txBody>
      </p:sp>
      <p:cxnSp>
        <p:nvCxnSpPr>
          <p:cNvPr id="37" name="Elbow Connector 36">
            <a:extLst>
              <a:ext uri="{FF2B5EF4-FFF2-40B4-BE49-F238E27FC236}">
                <a16:creationId xmlns:a16="http://schemas.microsoft.com/office/drawing/2014/main" id="{77044001-9F04-1445-9643-16A47716EA82}"/>
              </a:ext>
            </a:extLst>
          </p:cNvPr>
          <p:cNvCxnSpPr>
            <a:cxnSpLocks/>
          </p:cNvCxnSpPr>
          <p:nvPr/>
        </p:nvCxnSpPr>
        <p:spPr>
          <a:xfrm rot="16200000" flipV="1">
            <a:off x="2467743" y="4658984"/>
            <a:ext cx="403723" cy="1"/>
          </a:xfrm>
          <a:prstGeom prst="bentConnector3">
            <a:avLst/>
          </a:prstGeom>
          <a:ln w="19050" cap="rnd">
            <a:solidFill>
              <a:schemeClr val="tx1">
                <a:lumMod val="50000"/>
              </a:schemeClr>
            </a:solidFill>
            <a:miter lim="800000"/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Elbow Connector 44">
            <a:extLst>
              <a:ext uri="{FF2B5EF4-FFF2-40B4-BE49-F238E27FC236}">
                <a16:creationId xmlns:a16="http://schemas.microsoft.com/office/drawing/2014/main" id="{340069C8-6EDE-3248-A2E1-66ACB5E935FB}"/>
              </a:ext>
            </a:extLst>
          </p:cNvPr>
          <p:cNvCxnSpPr>
            <a:cxnSpLocks/>
          </p:cNvCxnSpPr>
          <p:nvPr/>
        </p:nvCxnSpPr>
        <p:spPr>
          <a:xfrm rot="16200000" flipV="1">
            <a:off x="994407" y="4637263"/>
            <a:ext cx="403723" cy="1"/>
          </a:xfrm>
          <a:prstGeom prst="bentConnector3">
            <a:avLst/>
          </a:prstGeom>
          <a:ln w="19050" cap="rnd">
            <a:solidFill>
              <a:schemeClr val="tx1">
                <a:lumMod val="50000"/>
              </a:schemeClr>
            </a:solidFill>
            <a:miter lim="800000"/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5" name="Graphic 301">
            <a:extLst>
              <a:ext uri="{FF2B5EF4-FFF2-40B4-BE49-F238E27FC236}">
                <a16:creationId xmlns:a16="http://schemas.microsoft.com/office/drawing/2014/main" id="{B31DB05F-F602-894B-8E77-55574D8ECCD3}"/>
              </a:ext>
            </a:extLst>
          </p:cNvPr>
          <p:cNvGrpSpPr/>
          <p:nvPr/>
        </p:nvGrpSpPr>
        <p:grpSpPr>
          <a:xfrm>
            <a:off x="1804736" y="5555934"/>
            <a:ext cx="658541" cy="462021"/>
            <a:chOff x="5032223" y="2065687"/>
            <a:chExt cx="361247" cy="254614"/>
          </a:xfrm>
        </p:grpSpPr>
        <p:sp>
          <p:nvSpPr>
            <p:cNvPr id="96" name="Freeform: Shape 1364">
              <a:extLst>
                <a:ext uri="{FF2B5EF4-FFF2-40B4-BE49-F238E27FC236}">
                  <a16:creationId xmlns:a16="http://schemas.microsoft.com/office/drawing/2014/main" id="{D6436B9F-D404-4D48-996C-D07B98AFE338}"/>
                </a:ext>
              </a:extLst>
            </p:cNvPr>
            <p:cNvSpPr/>
            <p:nvPr/>
          </p:nvSpPr>
          <p:spPr>
            <a:xfrm>
              <a:off x="5284996" y="2213347"/>
              <a:ext cx="108475" cy="105034"/>
            </a:xfrm>
            <a:custGeom>
              <a:avLst/>
              <a:gdLst>
                <a:gd name="connsiteX0" fmla="*/ 35264 w 108475"/>
                <a:gd name="connsiteY0" fmla="*/ 105035 h 105034"/>
                <a:gd name="connsiteX1" fmla="*/ 3443 w 108475"/>
                <a:gd name="connsiteY1" fmla="*/ 35266 h 105034"/>
                <a:gd name="connsiteX2" fmla="*/ 73212 w 108475"/>
                <a:gd name="connsiteY2" fmla="*/ 3443 h 105034"/>
                <a:gd name="connsiteX3" fmla="*/ 105033 w 108475"/>
                <a:gd name="connsiteY3" fmla="*/ 73214 h 105034"/>
                <a:gd name="connsiteX4" fmla="*/ 73212 w 108475"/>
                <a:gd name="connsiteY4" fmla="*/ 105035 h 10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475" h="105034">
                  <a:moveTo>
                    <a:pt x="35264" y="105035"/>
                  </a:moveTo>
                  <a:cubicBezTo>
                    <a:pt x="7210" y="94556"/>
                    <a:pt x="-7036" y="63320"/>
                    <a:pt x="3443" y="35266"/>
                  </a:cubicBezTo>
                  <a:cubicBezTo>
                    <a:pt x="13922" y="7212"/>
                    <a:pt x="45158" y="-7036"/>
                    <a:pt x="73212" y="3443"/>
                  </a:cubicBezTo>
                  <a:cubicBezTo>
                    <a:pt x="101265" y="13922"/>
                    <a:pt x="115512" y="45160"/>
                    <a:pt x="105033" y="73214"/>
                  </a:cubicBezTo>
                  <a:cubicBezTo>
                    <a:pt x="99537" y="87929"/>
                    <a:pt x="87929" y="99537"/>
                    <a:pt x="73212" y="105035"/>
                  </a:cubicBez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97" name="Freeform: Shape 1365">
              <a:extLst>
                <a:ext uri="{FF2B5EF4-FFF2-40B4-BE49-F238E27FC236}">
                  <a16:creationId xmlns:a16="http://schemas.microsoft.com/office/drawing/2014/main" id="{078EAFE7-6F69-AB42-ACB2-572741AC715A}"/>
                </a:ext>
              </a:extLst>
            </p:cNvPr>
            <p:cNvSpPr/>
            <p:nvPr/>
          </p:nvSpPr>
          <p:spPr>
            <a:xfrm>
              <a:off x="5318872" y="2247263"/>
              <a:ext cx="40562" cy="38291"/>
            </a:xfrm>
            <a:custGeom>
              <a:avLst/>
              <a:gdLst>
                <a:gd name="connsiteX0" fmla="*/ 10966 w 40562"/>
                <a:gd name="connsiteY0" fmla="*/ 38292 h 38291"/>
                <a:gd name="connsiteX1" fmla="*/ 2270 w 40562"/>
                <a:gd name="connsiteY1" fmla="*/ 10965 h 38291"/>
                <a:gd name="connsiteX2" fmla="*/ 29597 w 40562"/>
                <a:gd name="connsiteY2" fmla="*/ 2271 h 38291"/>
                <a:gd name="connsiteX3" fmla="*/ 38293 w 40562"/>
                <a:gd name="connsiteY3" fmla="*/ 29596 h 38291"/>
                <a:gd name="connsiteX4" fmla="*/ 29597 w 40562"/>
                <a:gd name="connsiteY4" fmla="*/ 38292 h 38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562" h="38291">
                  <a:moveTo>
                    <a:pt x="10966" y="38292"/>
                  </a:moveTo>
                  <a:cubicBezTo>
                    <a:pt x="1019" y="33146"/>
                    <a:pt x="-2874" y="20914"/>
                    <a:pt x="2270" y="10965"/>
                  </a:cubicBezTo>
                  <a:cubicBezTo>
                    <a:pt x="7416" y="1019"/>
                    <a:pt x="19650" y="-2874"/>
                    <a:pt x="29597" y="2271"/>
                  </a:cubicBezTo>
                  <a:cubicBezTo>
                    <a:pt x="39543" y="7415"/>
                    <a:pt x="43436" y="19650"/>
                    <a:pt x="38293" y="29596"/>
                  </a:cubicBezTo>
                  <a:cubicBezTo>
                    <a:pt x="36363" y="33324"/>
                    <a:pt x="33325" y="36362"/>
                    <a:pt x="29597" y="38292"/>
                  </a:cubicBez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98" name="Freeform: Shape 1366">
              <a:extLst>
                <a:ext uri="{FF2B5EF4-FFF2-40B4-BE49-F238E27FC236}">
                  <a16:creationId xmlns:a16="http://schemas.microsoft.com/office/drawing/2014/main" id="{41D4C464-BA70-FA4C-8DDA-4C2B0F00BBEF}"/>
                </a:ext>
              </a:extLst>
            </p:cNvPr>
            <p:cNvSpPr/>
            <p:nvPr/>
          </p:nvSpPr>
          <p:spPr>
            <a:xfrm>
              <a:off x="5318911" y="2283451"/>
              <a:ext cx="11635" cy="36781"/>
            </a:xfrm>
            <a:custGeom>
              <a:avLst/>
              <a:gdLst>
                <a:gd name="connsiteX0" fmla="*/ 11636 w 11635"/>
                <a:gd name="connsiteY0" fmla="*/ 0 h 36781"/>
                <a:gd name="connsiteX1" fmla="*/ 0 w 11635"/>
                <a:gd name="connsiteY1" fmla="*/ 36782 h 36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35" h="36781">
                  <a:moveTo>
                    <a:pt x="11636" y="0"/>
                  </a:moveTo>
                  <a:lnTo>
                    <a:pt x="0" y="36782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99" name="Freeform: Shape 1367">
              <a:extLst>
                <a:ext uri="{FF2B5EF4-FFF2-40B4-BE49-F238E27FC236}">
                  <a16:creationId xmlns:a16="http://schemas.microsoft.com/office/drawing/2014/main" id="{5CC19919-C989-F34E-BB08-1473232E6203}"/>
                </a:ext>
              </a:extLst>
            </p:cNvPr>
            <p:cNvSpPr/>
            <p:nvPr/>
          </p:nvSpPr>
          <p:spPr>
            <a:xfrm>
              <a:off x="5347852" y="2283383"/>
              <a:ext cx="11292" cy="36918"/>
            </a:xfrm>
            <a:custGeom>
              <a:avLst/>
              <a:gdLst>
                <a:gd name="connsiteX0" fmla="*/ 0 w 11292"/>
                <a:gd name="connsiteY0" fmla="*/ 0 h 36918"/>
                <a:gd name="connsiteX1" fmla="*/ 11293 w 11292"/>
                <a:gd name="connsiteY1" fmla="*/ 36919 h 36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92" h="36918">
                  <a:moveTo>
                    <a:pt x="0" y="0"/>
                  </a:moveTo>
                  <a:lnTo>
                    <a:pt x="11293" y="36919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00" name="Freeform: Shape 1368">
              <a:extLst>
                <a:ext uri="{FF2B5EF4-FFF2-40B4-BE49-F238E27FC236}">
                  <a16:creationId xmlns:a16="http://schemas.microsoft.com/office/drawing/2014/main" id="{B957EF2A-D09A-A148-AF38-FBF53C2B0190}"/>
                </a:ext>
              </a:extLst>
            </p:cNvPr>
            <p:cNvSpPr/>
            <p:nvPr/>
          </p:nvSpPr>
          <p:spPr>
            <a:xfrm>
              <a:off x="5089854" y="2107063"/>
              <a:ext cx="685" cy="187223"/>
            </a:xfrm>
            <a:custGeom>
              <a:avLst/>
              <a:gdLst>
                <a:gd name="connsiteX0" fmla="*/ 686 w 685"/>
                <a:gd name="connsiteY0" fmla="*/ 187223 h 187223"/>
                <a:gd name="connsiteX1" fmla="*/ 0 w 685"/>
                <a:gd name="connsiteY1" fmla="*/ 0 h 187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85" h="187223">
                  <a:moveTo>
                    <a:pt x="686" y="187223"/>
                  </a:moveTo>
                  <a:lnTo>
                    <a:pt x="0" y="0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01" name="Freeform: Shape 1369">
              <a:extLst>
                <a:ext uri="{FF2B5EF4-FFF2-40B4-BE49-F238E27FC236}">
                  <a16:creationId xmlns:a16="http://schemas.microsoft.com/office/drawing/2014/main" id="{38B2C800-90CE-AC4C-868B-BC3EC553F573}"/>
                </a:ext>
              </a:extLst>
            </p:cNvPr>
            <p:cNvSpPr/>
            <p:nvPr/>
          </p:nvSpPr>
          <p:spPr>
            <a:xfrm>
              <a:off x="5046945" y="2078054"/>
              <a:ext cx="17144" cy="17145"/>
            </a:xfrm>
            <a:custGeom>
              <a:avLst/>
              <a:gdLst>
                <a:gd name="connsiteX0" fmla="*/ 17145 w 17144"/>
                <a:gd name="connsiteY0" fmla="*/ 8573 h 17145"/>
                <a:gd name="connsiteX1" fmla="*/ 8572 w 17144"/>
                <a:gd name="connsiteY1" fmla="*/ 17145 h 17145"/>
                <a:gd name="connsiteX2" fmla="*/ 0 w 17144"/>
                <a:gd name="connsiteY2" fmla="*/ 8573 h 17145"/>
                <a:gd name="connsiteX3" fmla="*/ 8572 w 17144"/>
                <a:gd name="connsiteY3" fmla="*/ 0 h 17145"/>
                <a:gd name="connsiteX4" fmla="*/ 17145 w 17144"/>
                <a:gd name="connsiteY4" fmla="*/ 8573 h 17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4" h="17145">
                  <a:moveTo>
                    <a:pt x="17145" y="8573"/>
                  </a:moveTo>
                  <a:cubicBezTo>
                    <a:pt x="17145" y="13307"/>
                    <a:pt x="13307" y="17145"/>
                    <a:pt x="8572" y="17145"/>
                  </a:cubicBezTo>
                  <a:cubicBezTo>
                    <a:pt x="3838" y="17145"/>
                    <a:pt x="0" y="13307"/>
                    <a:pt x="0" y="8573"/>
                  </a:cubicBezTo>
                  <a:cubicBezTo>
                    <a:pt x="0" y="3838"/>
                    <a:pt x="3838" y="0"/>
                    <a:pt x="8572" y="0"/>
                  </a:cubicBezTo>
                  <a:cubicBezTo>
                    <a:pt x="13307" y="0"/>
                    <a:pt x="17145" y="3838"/>
                    <a:pt x="17145" y="8573"/>
                  </a:cubicBezTo>
                  <a:close/>
                </a:path>
              </a:pathLst>
            </a:custGeom>
            <a:solidFill>
              <a:srgbClr val="EFF5ED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02" name="Freeform: Shape 1370">
              <a:extLst>
                <a:ext uri="{FF2B5EF4-FFF2-40B4-BE49-F238E27FC236}">
                  <a16:creationId xmlns:a16="http://schemas.microsoft.com/office/drawing/2014/main" id="{D2240820-041D-C449-A926-323733086144}"/>
                </a:ext>
              </a:extLst>
            </p:cNvPr>
            <p:cNvSpPr/>
            <p:nvPr/>
          </p:nvSpPr>
          <p:spPr>
            <a:xfrm>
              <a:off x="5072640" y="2077963"/>
              <a:ext cx="17145" cy="17145"/>
            </a:xfrm>
            <a:custGeom>
              <a:avLst/>
              <a:gdLst>
                <a:gd name="connsiteX0" fmla="*/ 17145 w 17145"/>
                <a:gd name="connsiteY0" fmla="*/ 8573 h 17145"/>
                <a:gd name="connsiteX1" fmla="*/ 8573 w 17145"/>
                <a:gd name="connsiteY1" fmla="*/ 17145 h 17145"/>
                <a:gd name="connsiteX2" fmla="*/ 0 w 17145"/>
                <a:gd name="connsiteY2" fmla="*/ 8573 h 17145"/>
                <a:gd name="connsiteX3" fmla="*/ 8573 w 17145"/>
                <a:gd name="connsiteY3" fmla="*/ 0 h 17145"/>
                <a:gd name="connsiteX4" fmla="*/ 17145 w 17145"/>
                <a:gd name="connsiteY4" fmla="*/ 8573 h 17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" h="17145">
                  <a:moveTo>
                    <a:pt x="17145" y="8573"/>
                  </a:moveTo>
                  <a:cubicBezTo>
                    <a:pt x="17145" y="13307"/>
                    <a:pt x="13307" y="17145"/>
                    <a:pt x="8573" y="17145"/>
                  </a:cubicBezTo>
                  <a:cubicBezTo>
                    <a:pt x="3838" y="17145"/>
                    <a:pt x="0" y="13307"/>
                    <a:pt x="0" y="8573"/>
                  </a:cubicBezTo>
                  <a:cubicBezTo>
                    <a:pt x="0" y="3838"/>
                    <a:pt x="3838" y="0"/>
                    <a:pt x="8573" y="0"/>
                  </a:cubicBezTo>
                  <a:cubicBezTo>
                    <a:pt x="13307" y="0"/>
                    <a:pt x="17145" y="3838"/>
                    <a:pt x="17145" y="8573"/>
                  </a:cubicBezTo>
                  <a:close/>
                </a:path>
              </a:pathLst>
            </a:custGeom>
            <a:solidFill>
              <a:srgbClr val="EFF5ED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03" name="Freeform: Shape 1371">
              <a:extLst>
                <a:ext uri="{FF2B5EF4-FFF2-40B4-BE49-F238E27FC236}">
                  <a16:creationId xmlns:a16="http://schemas.microsoft.com/office/drawing/2014/main" id="{9A4616E6-E33C-8E45-AE30-AEED784B1A15}"/>
                </a:ext>
              </a:extLst>
            </p:cNvPr>
            <p:cNvSpPr/>
            <p:nvPr/>
          </p:nvSpPr>
          <p:spPr>
            <a:xfrm>
              <a:off x="5098312" y="2077871"/>
              <a:ext cx="17145" cy="17145"/>
            </a:xfrm>
            <a:custGeom>
              <a:avLst/>
              <a:gdLst>
                <a:gd name="connsiteX0" fmla="*/ 17145 w 17145"/>
                <a:gd name="connsiteY0" fmla="*/ 8573 h 17145"/>
                <a:gd name="connsiteX1" fmla="*/ 8573 w 17145"/>
                <a:gd name="connsiteY1" fmla="*/ 17145 h 17145"/>
                <a:gd name="connsiteX2" fmla="*/ 0 w 17145"/>
                <a:gd name="connsiteY2" fmla="*/ 8573 h 17145"/>
                <a:gd name="connsiteX3" fmla="*/ 8573 w 17145"/>
                <a:gd name="connsiteY3" fmla="*/ 0 h 17145"/>
                <a:gd name="connsiteX4" fmla="*/ 17145 w 17145"/>
                <a:gd name="connsiteY4" fmla="*/ 8573 h 17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" h="17145">
                  <a:moveTo>
                    <a:pt x="17145" y="8573"/>
                  </a:moveTo>
                  <a:cubicBezTo>
                    <a:pt x="17145" y="13307"/>
                    <a:pt x="13307" y="17145"/>
                    <a:pt x="8573" y="17145"/>
                  </a:cubicBezTo>
                  <a:cubicBezTo>
                    <a:pt x="3838" y="17145"/>
                    <a:pt x="0" y="13307"/>
                    <a:pt x="0" y="8573"/>
                  </a:cubicBezTo>
                  <a:cubicBezTo>
                    <a:pt x="0" y="3838"/>
                    <a:pt x="3838" y="0"/>
                    <a:pt x="8573" y="0"/>
                  </a:cubicBezTo>
                  <a:cubicBezTo>
                    <a:pt x="13307" y="0"/>
                    <a:pt x="17145" y="3838"/>
                    <a:pt x="17145" y="8573"/>
                  </a:cubicBezTo>
                  <a:close/>
                </a:path>
              </a:pathLst>
            </a:custGeom>
            <a:solidFill>
              <a:srgbClr val="EFF5ED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04" name="Freeform: Shape 1372">
              <a:extLst>
                <a:ext uri="{FF2B5EF4-FFF2-40B4-BE49-F238E27FC236}">
                  <a16:creationId xmlns:a16="http://schemas.microsoft.com/office/drawing/2014/main" id="{AEC28300-A057-514E-8902-1B4BA9C257F4}"/>
                </a:ext>
              </a:extLst>
            </p:cNvPr>
            <p:cNvSpPr/>
            <p:nvPr/>
          </p:nvSpPr>
          <p:spPr>
            <a:xfrm>
              <a:off x="5032223" y="2065687"/>
              <a:ext cx="306758" cy="227662"/>
            </a:xfrm>
            <a:custGeom>
              <a:avLst/>
              <a:gdLst>
                <a:gd name="connsiteX0" fmla="*/ 196596 w 306758"/>
                <a:gd name="connsiteY0" fmla="*/ 227663 h 227662"/>
                <a:gd name="connsiteX1" fmla="*/ 6401 w 306758"/>
                <a:gd name="connsiteY1" fmla="*/ 227663 h 227662"/>
                <a:gd name="connsiteX2" fmla="*/ 0 w 306758"/>
                <a:gd name="connsiteY2" fmla="*/ 221308 h 227662"/>
                <a:gd name="connsiteX3" fmla="*/ 0 w 306758"/>
                <a:gd name="connsiteY3" fmla="*/ 221285 h 227662"/>
                <a:gd name="connsiteX4" fmla="*/ 0 w 306758"/>
                <a:gd name="connsiteY4" fmla="*/ 6401 h 227662"/>
                <a:gd name="connsiteX5" fmla="*/ 6355 w 306758"/>
                <a:gd name="connsiteY5" fmla="*/ 0 h 227662"/>
                <a:gd name="connsiteX6" fmla="*/ 6378 w 306758"/>
                <a:gd name="connsiteY6" fmla="*/ 0 h 227662"/>
                <a:gd name="connsiteX7" fmla="*/ 300358 w 306758"/>
                <a:gd name="connsiteY7" fmla="*/ 0 h 227662"/>
                <a:gd name="connsiteX8" fmla="*/ 306758 w 306758"/>
                <a:gd name="connsiteY8" fmla="*/ 6401 h 227662"/>
                <a:gd name="connsiteX9" fmla="*/ 306758 w 306758"/>
                <a:gd name="connsiteY9" fmla="*/ 135446 h 227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6758" h="227662">
                  <a:moveTo>
                    <a:pt x="196596" y="227663"/>
                  </a:moveTo>
                  <a:lnTo>
                    <a:pt x="6401" y="227663"/>
                  </a:lnTo>
                  <a:cubicBezTo>
                    <a:pt x="2878" y="227676"/>
                    <a:pt x="13" y="224830"/>
                    <a:pt x="0" y="221308"/>
                  </a:cubicBezTo>
                  <a:cubicBezTo>
                    <a:pt x="0" y="221301"/>
                    <a:pt x="0" y="221292"/>
                    <a:pt x="0" y="221285"/>
                  </a:cubicBezTo>
                  <a:lnTo>
                    <a:pt x="0" y="6401"/>
                  </a:lnTo>
                  <a:cubicBezTo>
                    <a:pt x="-13" y="2878"/>
                    <a:pt x="2833" y="13"/>
                    <a:pt x="6355" y="0"/>
                  </a:cubicBezTo>
                  <a:cubicBezTo>
                    <a:pt x="6363" y="0"/>
                    <a:pt x="6370" y="0"/>
                    <a:pt x="6378" y="0"/>
                  </a:cubicBezTo>
                  <a:lnTo>
                    <a:pt x="300358" y="0"/>
                  </a:lnTo>
                  <a:cubicBezTo>
                    <a:pt x="303892" y="0"/>
                    <a:pt x="306758" y="2866"/>
                    <a:pt x="306758" y="6401"/>
                  </a:cubicBezTo>
                  <a:lnTo>
                    <a:pt x="306758" y="135446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05" name="Freeform: Shape 1373">
              <a:extLst>
                <a:ext uri="{FF2B5EF4-FFF2-40B4-BE49-F238E27FC236}">
                  <a16:creationId xmlns:a16="http://schemas.microsoft.com/office/drawing/2014/main" id="{7F97F4AE-218E-0C49-985C-30F6FDE9C3E6}"/>
                </a:ext>
              </a:extLst>
            </p:cNvPr>
            <p:cNvSpPr/>
            <p:nvPr/>
          </p:nvSpPr>
          <p:spPr>
            <a:xfrm>
              <a:off x="5248639" y="2293350"/>
              <a:ext cx="27546" cy="2286"/>
            </a:xfrm>
            <a:custGeom>
              <a:avLst/>
              <a:gdLst>
                <a:gd name="connsiteX0" fmla="*/ 27546 w 27546"/>
                <a:gd name="connsiteY0" fmla="*/ 0 h 2286"/>
                <a:gd name="connsiteX1" fmla="*/ 27546 w 27546"/>
                <a:gd name="connsiteY1" fmla="*/ 0 h 2286"/>
                <a:gd name="connsiteX2" fmla="*/ 0 w 27546"/>
                <a:gd name="connsiteY2" fmla="*/ 0 h 2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546" h="2286">
                  <a:moveTo>
                    <a:pt x="27546" y="0"/>
                  </a:moveTo>
                  <a:lnTo>
                    <a:pt x="27546" y="0"/>
                  </a:lnTo>
                  <a:lnTo>
                    <a:pt x="0" y="0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06" name="Freeform: Shape 1374">
              <a:extLst>
                <a:ext uri="{FF2B5EF4-FFF2-40B4-BE49-F238E27FC236}">
                  <a16:creationId xmlns:a16="http://schemas.microsoft.com/office/drawing/2014/main" id="{C963C785-2C4A-8041-8E0D-6F59969B2AF9}"/>
                </a:ext>
              </a:extLst>
            </p:cNvPr>
            <p:cNvSpPr/>
            <p:nvPr/>
          </p:nvSpPr>
          <p:spPr>
            <a:xfrm>
              <a:off x="5032429" y="2107063"/>
              <a:ext cx="306072" cy="2286"/>
            </a:xfrm>
            <a:custGeom>
              <a:avLst/>
              <a:gdLst>
                <a:gd name="connsiteX0" fmla="*/ 0 w 306072"/>
                <a:gd name="connsiteY0" fmla="*/ 0 h 2286"/>
                <a:gd name="connsiteX1" fmla="*/ 306073 w 306072"/>
                <a:gd name="connsiteY1" fmla="*/ 0 h 2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6072" h="2286">
                  <a:moveTo>
                    <a:pt x="0" y="0"/>
                  </a:moveTo>
                  <a:lnTo>
                    <a:pt x="306073" y="0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07" name="Freeform: Shape 1375">
              <a:extLst>
                <a:ext uri="{FF2B5EF4-FFF2-40B4-BE49-F238E27FC236}">
                  <a16:creationId xmlns:a16="http://schemas.microsoft.com/office/drawing/2014/main" id="{D6208B8A-4CDF-F14D-A6FC-DE43BD571893}"/>
                </a:ext>
              </a:extLst>
            </p:cNvPr>
            <p:cNvSpPr/>
            <p:nvPr/>
          </p:nvSpPr>
          <p:spPr>
            <a:xfrm>
              <a:off x="5197158" y="2148623"/>
              <a:ext cx="31798" cy="104081"/>
            </a:xfrm>
            <a:custGeom>
              <a:avLst/>
              <a:gdLst>
                <a:gd name="connsiteX0" fmla="*/ 31798 w 31798"/>
                <a:gd name="connsiteY0" fmla="*/ 0 h 104081"/>
                <a:gd name="connsiteX1" fmla="*/ 0 w 31798"/>
                <a:gd name="connsiteY1" fmla="*/ 104082 h 104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1798" h="104081">
                  <a:moveTo>
                    <a:pt x="31798" y="0"/>
                  </a:moveTo>
                  <a:lnTo>
                    <a:pt x="0" y="104082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08" name="Freeform: Shape 1376">
              <a:extLst>
                <a:ext uri="{FF2B5EF4-FFF2-40B4-BE49-F238E27FC236}">
                  <a16:creationId xmlns:a16="http://schemas.microsoft.com/office/drawing/2014/main" id="{F8D9BA7D-5D79-3547-A4BD-75F42C1E5BC8}"/>
                </a:ext>
              </a:extLst>
            </p:cNvPr>
            <p:cNvSpPr/>
            <p:nvPr/>
          </p:nvSpPr>
          <p:spPr>
            <a:xfrm>
              <a:off x="5149107" y="2172809"/>
              <a:ext cx="36827" cy="44416"/>
            </a:xfrm>
            <a:custGeom>
              <a:avLst/>
              <a:gdLst>
                <a:gd name="connsiteX0" fmla="*/ 36827 w 36827"/>
                <a:gd name="connsiteY0" fmla="*/ 0 h 44416"/>
                <a:gd name="connsiteX1" fmla="*/ 0 w 36827"/>
                <a:gd name="connsiteY1" fmla="*/ 20368 h 44416"/>
                <a:gd name="connsiteX2" fmla="*/ 0 w 36827"/>
                <a:gd name="connsiteY2" fmla="*/ 24963 h 44416"/>
                <a:gd name="connsiteX3" fmla="*/ 36827 w 36827"/>
                <a:gd name="connsiteY3" fmla="*/ 44417 h 4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27" h="44416">
                  <a:moveTo>
                    <a:pt x="36827" y="0"/>
                  </a:moveTo>
                  <a:lnTo>
                    <a:pt x="0" y="20368"/>
                  </a:lnTo>
                  <a:lnTo>
                    <a:pt x="0" y="24963"/>
                  </a:lnTo>
                  <a:lnTo>
                    <a:pt x="36827" y="44417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09" name="Freeform: Shape 1377">
              <a:extLst>
                <a:ext uri="{FF2B5EF4-FFF2-40B4-BE49-F238E27FC236}">
                  <a16:creationId xmlns:a16="http://schemas.microsoft.com/office/drawing/2014/main" id="{3CC3F52A-56CC-A64D-AA31-7CE7EB039236}"/>
                </a:ext>
              </a:extLst>
            </p:cNvPr>
            <p:cNvSpPr/>
            <p:nvPr/>
          </p:nvSpPr>
          <p:spPr>
            <a:xfrm>
              <a:off x="5243107" y="2172809"/>
              <a:ext cx="36827" cy="44416"/>
            </a:xfrm>
            <a:custGeom>
              <a:avLst/>
              <a:gdLst>
                <a:gd name="connsiteX0" fmla="*/ 0 w 36827"/>
                <a:gd name="connsiteY0" fmla="*/ 0 h 44416"/>
                <a:gd name="connsiteX1" fmla="*/ 36827 w 36827"/>
                <a:gd name="connsiteY1" fmla="*/ 20368 h 44416"/>
                <a:gd name="connsiteX2" fmla="*/ 36827 w 36827"/>
                <a:gd name="connsiteY2" fmla="*/ 24963 h 44416"/>
                <a:gd name="connsiteX3" fmla="*/ 0 w 36827"/>
                <a:gd name="connsiteY3" fmla="*/ 44417 h 4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27" h="44416">
                  <a:moveTo>
                    <a:pt x="0" y="0"/>
                  </a:moveTo>
                  <a:lnTo>
                    <a:pt x="36827" y="20368"/>
                  </a:lnTo>
                  <a:lnTo>
                    <a:pt x="36827" y="24963"/>
                  </a:lnTo>
                  <a:lnTo>
                    <a:pt x="0" y="44417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</p:grpSp>
      <p:cxnSp>
        <p:nvCxnSpPr>
          <p:cNvPr id="111" name="Elbow Connector 110">
            <a:extLst>
              <a:ext uri="{FF2B5EF4-FFF2-40B4-BE49-F238E27FC236}">
                <a16:creationId xmlns:a16="http://schemas.microsoft.com/office/drawing/2014/main" id="{835320D8-986B-9F41-B071-1CEF47B19F37}"/>
              </a:ext>
            </a:extLst>
          </p:cNvPr>
          <p:cNvCxnSpPr>
            <a:cxnSpLocks/>
          </p:cNvCxnSpPr>
          <p:nvPr/>
        </p:nvCxnSpPr>
        <p:spPr>
          <a:xfrm rot="16200000" flipV="1">
            <a:off x="1614798" y="4985166"/>
            <a:ext cx="968936" cy="1"/>
          </a:xfrm>
          <a:prstGeom prst="bentConnector3">
            <a:avLst/>
          </a:prstGeom>
          <a:ln w="19050" cap="rnd">
            <a:solidFill>
              <a:schemeClr val="tx1">
                <a:lumMod val="50000"/>
              </a:schemeClr>
            </a:solidFill>
            <a:miter lim="800000"/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C8C4A24F-E854-4249-B18A-DF01C4D4647B}"/>
              </a:ext>
            </a:extLst>
          </p:cNvPr>
          <p:cNvSpPr txBox="1"/>
          <p:nvPr/>
        </p:nvSpPr>
        <p:spPr>
          <a:xfrm>
            <a:off x="2479820" y="5548718"/>
            <a:ext cx="12939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Data processing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Amazon Ember"/>
              </a:rPr>
              <a:t>c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ode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A434E0-F271-4637-B9BC-C6E586D883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MLOps</a:t>
            </a:r>
            <a:r>
              <a:rPr lang="en-US" dirty="0"/>
              <a:t>- Design</a:t>
            </a:r>
          </a:p>
        </p:txBody>
      </p:sp>
      <p:sp>
        <p:nvSpPr>
          <p:cNvPr id="35" name="Rounded Rectangle 57">
            <a:extLst>
              <a:ext uri="{FF2B5EF4-FFF2-40B4-BE49-F238E27FC236}">
                <a16:creationId xmlns:a16="http://schemas.microsoft.com/office/drawing/2014/main" id="{FD09D973-F7E2-41E9-B680-1219FE227034}"/>
              </a:ext>
            </a:extLst>
          </p:cNvPr>
          <p:cNvSpPr/>
          <p:nvPr/>
        </p:nvSpPr>
        <p:spPr>
          <a:xfrm>
            <a:off x="1004981" y="1982670"/>
            <a:ext cx="1807185" cy="140605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 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Prepare data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99565648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Rounded Rectangle 57">
            <a:extLst>
              <a:ext uri="{FF2B5EF4-FFF2-40B4-BE49-F238E27FC236}">
                <a16:creationId xmlns:a16="http://schemas.microsoft.com/office/drawing/2014/main" id="{372A3A12-5935-4C49-9F56-16E800B1971B}"/>
              </a:ext>
            </a:extLst>
          </p:cNvPr>
          <p:cNvSpPr/>
          <p:nvPr/>
        </p:nvSpPr>
        <p:spPr>
          <a:xfrm>
            <a:off x="1004981" y="1982670"/>
            <a:ext cx="1807185" cy="140605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 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Prepare data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144" name="Rounded Rectangle 143">
            <a:extLst>
              <a:ext uri="{FF2B5EF4-FFF2-40B4-BE49-F238E27FC236}">
                <a16:creationId xmlns:a16="http://schemas.microsoft.com/office/drawing/2014/main" id="{681B85C8-4C0B-E141-9A2F-3BABD8393641}"/>
              </a:ext>
            </a:extLst>
          </p:cNvPr>
          <p:cNvSpPr/>
          <p:nvPr/>
        </p:nvSpPr>
        <p:spPr>
          <a:xfrm>
            <a:off x="3065485" y="2027882"/>
            <a:ext cx="2939433" cy="2264289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Experiment tracking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5DC0ADAE-CC6E-0B49-8277-E3ABF9725044}"/>
              </a:ext>
            </a:extLst>
          </p:cNvPr>
          <p:cNvSpPr/>
          <p:nvPr/>
        </p:nvSpPr>
        <p:spPr>
          <a:xfrm>
            <a:off x="3120053" y="2960038"/>
            <a:ext cx="1272068" cy="947497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Train model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2E60B222-E660-E041-A98C-0361A3B2B29B}"/>
              </a:ext>
            </a:extLst>
          </p:cNvPr>
          <p:cNvSpPr/>
          <p:nvPr/>
        </p:nvSpPr>
        <p:spPr>
          <a:xfrm>
            <a:off x="1264612" y="2271716"/>
            <a:ext cx="1287923" cy="4440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Sagemaker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Data Wrangler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BEE697C-DF23-B54C-993B-178896462101}"/>
              </a:ext>
            </a:extLst>
          </p:cNvPr>
          <p:cNvSpPr/>
          <p:nvPr/>
        </p:nvSpPr>
        <p:spPr>
          <a:xfrm>
            <a:off x="895409" y="1849448"/>
            <a:ext cx="2044200" cy="2580659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 anchorCtr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64A8C329-5C64-CD47-A355-A5C0E0F23147}"/>
              </a:ext>
            </a:extLst>
          </p:cNvPr>
          <p:cNvSpPr/>
          <p:nvPr/>
        </p:nvSpPr>
        <p:spPr>
          <a:xfrm>
            <a:off x="1001693" y="3508798"/>
            <a:ext cx="1807185" cy="818597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 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Curate features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D95AABD-A815-744F-BC90-4EAE1C027D36}"/>
              </a:ext>
            </a:extLst>
          </p:cNvPr>
          <p:cNvSpPr/>
          <p:nvPr/>
        </p:nvSpPr>
        <p:spPr>
          <a:xfrm>
            <a:off x="3005434" y="1657200"/>
            <a:ext cx="4572597" cy="2766821"/>
          </a:xfrm>
          <a:prstGeom prst="rect">
            <a:avLst/>
          </a:prstGeom>
          <a:noFill/>
          <a:ln w="1905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B8BBD4B4-A8BD-3C4A-9820-AB1D0B2715CC}"/>
              </a:ext>
            </a:extLst>
          </p:cNvPr>
          <p:cNvSpPr/>
          <p:nvPr/>
        </p:nvSpPr>
        <p:spPr>
          <a:xfrm>
            <a:off x="1256610" y="2827244"/>
            <a:ext cx="1303927" cy="444096"/>
          </a:xfrm>
          <a:prstGeom prst="rect">
            <a:avLst/>
          </a:prstGeom>
          <a:noFill/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Sagemaker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Processing Job</a:t>
            </a:r>
          </a:p>
        </p:txBody>
      </p:sp>
      <p:pic>
        <p:nvPicPr>
          <p:cNvPr id="43" name="Graphic 14">
            <a:extLst>
              <a:ext uri="{FF2B5EF4-FFF2-40B4-BE49-F238E27FC236}">
                <a16:creationId xmlns:a16="http://schemas.microsoft.com/office/drawing/2014/main" id="{6DEE3DC3-E12A-6741-B99D-BA261E9D09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7489" y="4801381"/>
            <a:ext cx="620696" cy="6206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2" name="Rectangle 51">
            <a:extLst>
              <a:ext uri="{FF2B5EF4-FFF2-40B4-BE49-F238E27FC236}">
                <a16:creationId xmlns:a16="http://schemas.microsoft.com/office/drawing/2014/main" id="{1B3D8264-5FE1-2847-AAB1-5EE584C5286E}"/>
              </a:ext>
            </a:extLst>
          </p:cNvPr>
          <p:cNvSpPr/>
          <p:nvPr/>
        </p:nvSpPr>
        <p:spPr>
          <a:xfrm>
            <a:off x="1253322" y="3735276"/>
            <a:ext cx="1303926" cy="4440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Sagemaker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Feature Store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0E1E6989-7F59-AD4A-A1C6-3C6A060FDCED}"/>
              </a:ext>
            </a:extLst>
          </p:cNvPr>
          <p:cNvSpPr/>
          <p:nvPr/>
        </p:nvSpPr>
        <p:spPr>
          <a:xfrm>
            <a:off x="895409" y="4597008"/>
            <a:ext cx="9871682" cy="1490631"/>
          </a:xfrm>
          <a:prstGeom prst="rect">
            <a:avLst/>
          </a:prstGeom>
          <a:noFill/>
          <a:ln w="19050">
            <a:solidFill>
              <a:schemeClr val="accent2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5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pic>
        <p:nvPicPr>
          <p:cNvPr id="44" name="Graphic 14">
            <a:extLst>
              <a:ext uri="{FF2B5EF4-FFF2-40B4-BE49-F238E27FC236}">
                <a16:creationId xmlns:a16="http://schemas.microsoft.com/office/drawing/2014/main" id="{3EA7D63D-77FB-0B43-BC0F-8D27FF1C41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3555" y="4860853"/>
            <a:ext cx="489513" cy="489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A4CEAFC8-6F7A-BD47-BA50-7D781042250C}"/>
              </a:ext>
            </a:extLst>
          </p:cNvPr>
          <p:cNvSpPr txBox="1"/>
          <p:nvPr/>
        </p:nvSpPr>
        <p:spPr>
          <a:xfrm>
            <a:off x="1445412" y="4893831"/>
            <a:ext cx="5196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Raw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Amazon Ember"/>
              </a:rPr>
              <a:t>d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ata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pic>
        <p:nvPicPr>
          <p:cNvPr id="69" name="Graphic 14">
            <a:extLst>
              <a:ext uri="{FF2B5EF4-FFF2-40B4-BE49-F238E27FC236}">
                <a16:creationId xmlns:a16="http://schemas.microsoft.com/office/drawing/2014/main" id="{7A992E39-3656-9B40-AD60-59569B8D58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4850" y="4860907"/>
            <a:ext cx="489513" cy="489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0" name="TextBox 69">
            <a:extLst>
              <a:ext uri="{FF2B5EF4-FFF2-40B4-BE49-F238E27FC236}">
                <a16:creationId xmlns:a16="http://schemas.microsoft.com/office/drawing/2014/main" id="{4EC36354-86DC-A341-92BC-DFA2E7481B0B}"/>
              </a:ext>
            </a:extLst>
          </p:cNvPr>
          <p:cNvSpPr txBox="1"/>
          <p:nvPr/>
        </p:nvSpPr>
        <p:spPr>
          <a:xfrm>
            <a:off x="2887569" y="4853726"/>
            <a:ext cx="9557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Training,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Amazon Ember"/>
              </a:rPr>
              <a:t>v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alidation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Amazon Ember"/>
              </a:rPr>
              <a:t>t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est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 </a:t>
            </a:r>
            <a:r>
              <a:rPr lang="en-US" sz="1200" dirty="0">
                <a:latin typeface="Amazon Ember"/>
              </a:rPr>
              <a:t>d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ata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10" name="Pentagon 9">
            <a:extLst>
              <a:ext uri="{FF2B5EF4-FFF2-40B4-BE49-F238E27FC236}">
                <a16:creationId xmlns:a16="http://schemas.microsoft.com/office/drawing/2014/main" id="{61F3ADE4-A070-2149-8B1C-836A57D07D8D}"/>
              </a:ext>
            </a:extLst>
          </p:cNvPr>
          <p:cNvSpPr/>
          <p:nvPr/>
        </p:nvSpPr>
        <p:spPr>
          <a:xfrm>
            <a:off x="872157" y="1495424"/>
            <a:ext cx="2347988" cy="370683"/>
          </a:xfrm>
          <a:prstGeom prst="homePlate">
            <a:avLst/>
          </a:prstGeom>
          <a:solidFill>
            <a:schemeClr val="accent3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Data preparation</a:t>
            </a:r>
          </a:p>
        </p:txBody>
      </p:sp>
      <p:cxnSp>
        <p:nvCxnSpPr>
          <p:cNvPr id="37" name="Elbow Connector 36">
            <a:extLst>
              <a:ext uri="{FF2B5EF4-FFF2-40B4-BE49-F238E27FC236}">
                <a16:creationId xmlns:a16="http://schemas.microsoft.com/office/drawing/2014/main" id="{77044001-9F04-1445-9643-16A47716EA82}"/>
              </a:ext>
            </a:extLst>
          </p:cNvPr>
          <p:cNvCxnSpPr>
            <a:cxnSpLocks/>
          </p:cNvCxnSpPr>
          <p:nvPr/>
        </p:nvCxnSpPr>
        <p:spPr>
          <a:xfrm rot="16200000" flipV="1">
            <a:off x="2467743" y="4658984"/>
            <a:ext cx="403723" cy="1"/>
          </a:xfrm>
          <a:prstGeom prst="bentConnector3">
            <a:avLst/>
          </a:prstGeom>
          <a:ln w="19050" cap="rnd">
            <a:solidFill>
              <a:schemeClr val="tx1">
                <a:lumMod val="50000"/>
              </a:schemeClr>
            </a:solidFill>
            <a:miter lim="800000"/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Elbow Connector 44">
            <a:extLst>
              <a:ext uri="{FF2B5EF4-FFF2-40B4-BE49-F238E27FC236}">
                <a16:creationId xmlns:a16="http://schemas.microsoft.com/office/drawing/2014/main" id="{340069C8-6EDE-3248-A2E1-66ACB5E935FB}"/>
              </a:ext>
            </a:extLst>
          </p:cNvPr>
          <p:cNvCxnSpPr>
            <a:cxnSpLocks/>
          </p:cNvCxnSpPr>
          <p:nvPr/>
        </p:nvCxnSpPr>
        <p:spPr>
          <a:xfrm rot="16200000" flipV="1">
            <a:off x="994407" y="4637263"/>
            <a:ext cx="403723" cy="1"/>
          </a:xfrm>
          <a:prstGeom prst="bentConnector3">
            <a:avLst/>
          </a:prstGeom>
          <a:ln w="19050" cap="rnd">
            <a:solidFill>
              <a:schemeClr val="tx1">
                <a:lumMod val="50000"/>
              </a:schemeClr>
            </a:solidFill>
            <a:miter lim="800000"/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49F7670D-8D61-124D-9708-434FB5684486}"/>
              </a:ext>
            </a:extLst>
          </p:cNvPr>
          <p:cNvCxnSpPr>
            <a:cxnSpLocks/>
            <a:stCxn id="70" idx="3"/>
          </p:cNvCxnSpPr>
          <p:nvPr/>
        </p:nvCxnSpPr>
        <p:spPr>
          <a:xfrm flipV="1">
            <a:off x="3843280" y="4491516"/>
            <a:ext cx="180615" cy="685376"/>
          </a:xfrm>
          <a:prstGeom prst="bentConnector2">
            <a:avLst/>
          </a:prstGeom>
          <a:ln w="19050" cap="rnd">
            <a:solidFill>
              <a:schemeClr val="tx1">
                <a:lumMod val="50000"/>
              </a:schemeClr>
            </a:solidFill>
            <a:miter lim="800000"/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5" name="Graphic 301">
            <a:extLst>
              <a:ext uri="{FF2B5EF4-FFF2-40B4-BE49-F238E27FC236}">
                <a16:creationId xmlns:a16="http://schemas.microsoft.com/office/drawing/2014/main" id="{B31DB05F-F602-894B-8E77-55574D8ECCD3}"/>
              </a:ext>
            </a:extLst>
          </p:cNvPr>
          <p:cNvGrpSpPr/>
          <p:nvPr/>
        </p:nvGrpSpPr>
        <p:grpSpPr>
          <a:xfrm>
            <a:off x="1804736" y="5555934"/>
            <a:ext cx="658541" cy="462021"/>
            <a:chOff x="5032223" y="2065687"/>
            <a:chExt cx="361247" cy="254614"/>
          </a:xfrm>
        </p:grpSpPr>
        <p:sp>
          <p:nvSpPr>
            <p:cNvPr id="96" name="Freeform: Shape 1364">
              <a:extLst>
                <a:ext uri="{FF2B5EF4-FFF2-40B4-BE49-F238E27FC236}">
                  <a16:creationId xmlns:a16="http://schemas.microsoft.com/office/drawing/2014/main" id="{D6436B9F-D404-4D48-996C-D07B98AFE338}"/>
                </a:ext>
              </a:extLst>
            </p:cNvPr>
            <p:cNvSpPr/>
            <p:nvPr/>
          </p:nvSpPr>
          <p:spPr>
            <a:xfrm>
              <a:off x="5284996" y="2213347"/>
              <a:ext cx="108475" cy="105034"/>
            </a:xfrm>
            <a:custGeom>
              <a:avLst/>
              <a:gdLst>
                <a:gd name="connsiteX0" fmla="*/ 35264 w 108475"/>
                <a:gd name="connsiteY0" fmla="*/ 105035 h 105034"/>
                <a:gd name="connsiteX1" fmla="*/ 3443 w 108475"/>
                <a:gd name="connsiteY1" fmla="*/ 35266 h 105034"/>
                <a:gd name="connsiteX2" fmla="*/ 73212 w 108475"/>
                <a:gd name="connsiteY2" fmla="*/ 3443 h 105034"/>
                <a:gd name="connsiteX3" fmla="*/ 105033 w 108475"/>
                <a:gd name="connsiteY3" fmla="*/ 73214 h 105034"/>
                <a:gd name="connsiteX4" fmla="*/ 73212 w 108475"/>
                <a:gd name="connsiteY4" fmla="*/ 105035 h 10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475" h="105034">
                  <a:moveTo>
                    <a:pt x="35264" y="105035"/>
                  </a:moveTo>
                  <a:cubicBezTo>
                    <a:pt x="7210" y="94556"/>
                    <a:pt x="-7036" y="63320"/>
                    <a:pt x="3443" y="35266"/>
                  </a:cubicBezTo>
                  <a:cubicBezTo>
                    <a:pt x="13922" y="7212"/>
                    <a:pt x="45158" y="-7036"/>
                    <a:pt x="73212" y="3443"/>
                  </a:cubicBezTo>
                  <a:cubicBezTo>
                    <a:pt x="101265" y="13922"/>
                    <a:pt x="115512" y="45160"/>
                    <a:pt x="105033" y="73214"/>
                  </a:cubicBezTo>
                  <a:cubicBezTo>
                    <a:pt x="99537" y="87929"/>
                    <a:pt x="87929" y="99537"/>
                    <a:pt x="73212" y="105035"/>
                  </a:cubicBez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97" name="Freeform: Shape 1365">
              <a:extLst>
                <a:ext uri="{FF2B5EF4-FFF2-40B4-BE49-F238E27FC236}">
                  <a16:creationId xmlns:a16="http://schemas.microsoft.com/office/drawing/2014/main" id="{078EAFE7-6F69-AB42-ACB2-572741AC715A}"/>
                </a:ext>
              </a:extLst>
            </p:cNvPr>
            <p:cNvSpPr/>
            <p:nvPr/>
          </p:nvSpPr>
          <p:spPr>
            <a:xfrm>
              <a:off x="5318872" y="2247263"/>
              <a:ext cx="40562" cy="38291"/>
            </a:xfrm>
            <a:custGeom>
              <a:avLst/>
              <a:gdLst>
                <a:gd name="connsiteX0" fmla="*/ 10966 w 40562"/>
                <a:gd name="connsiteY0" fmla="*/ 38292 h 38291"/>
                <a:gd name="connsiteX1" fmla="*/ 2270 w 40562"/>
                <a:gd name="connsiteY1" fmla="*/ 10965 h 38291"/>
                <a:gd name="connsiteX2" fmla="*/ 29597 w 40562"/>
                <a:gd name="connsiteY2" fmla="*/ 2271 h 38291"/>
                <a:gd name="connsiteX3" fmla="*/ 38293 w 40562"/>
                <a:gd name="connsiteY3" fmla="*/ 29596 h 38291"/>
                <a:gd name="connsiteX4" fmla="*/ 29597 w 40562"/>
                <a:gd name="connsiteY4" fmla="*/ 38292 h 38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562" h="38291">
                  <a:moveTo>
                    <a:pt x="10966" y="38292"/>
                  </a:moveTo>
                  <a:cubicBezTo>
                    <a:pt x="1019" y="33146"/>
                    <a:pt x="-2874" y="20914"/>
                    <a:pt x="2270" y="10965"/>
                  </a:cubicBezTo>
                  <a:cubicBezTo>
                    <a:pt x="7416" y="1019"/>
                    <a:pt x="19650" y="-2874"/>
                    <a:pt x="29597" y="2271"/>
                  </a:cubicBezTo>
                  <a:cubicBezTo>
                    <a:pt x="39543" y="7415"/>
                    <a:pt x="43436" y="19650"/>
                    <a:pt x="38293" y="29596"/>
                  </a:cubicBezTo>
                  <a:cubicBezTo>
                    <a:pt x="36363" y="33324"/>
                    <a:pt x="33325" y="36362"/>
                    <a:pt x="29597" y="38292"/>
                  </a:cubicBez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98" name="Freeform: Shape 1366">
              <a:extLst>
                <a:ext uri="{FF2B5EF4-FFF2-40B4-BE49-F238E27FC236}">
                  <a16:creationId xmlns:a16="http://schemas.microsoft.com/office/drawing/2014/main" id="{41D4C464-BA70-FA4C-8DDA-4C2B0F00BBEF}"/>
                </a:ext>
              </a:extLst>
            </p:cNvPr>
            <p:cNvSpPr/>
            <p:nvPr/>
          </p:nvSpPr>
          <p:spPr>
            <a:xfrm>
              <a:off x="5318911" y="2283451"/>
              <a:ext cx="11635" cy="36781"/>
            </a:xfrm>
            <a:custGeom>
              <a:avLst/>
              <a:gdLst>
                <a:gd name="connsiteX0" fmla="*/ 11636 w 11635"/>
                <a:gd name="connsiteY0" fmla="*/ 0 h 36781"/>
                <a:gd name="connsiteX1" fmla="*/ 0 w 11635"/>
                <a:gd name="connsiteY1" fmla="*/ 36782 h 36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35" h="36781">
                  <a:moveTo>
                    <a:pt x="11636" y="0"/>
                  </a:moveTo>
                  <a:lnTo>
                    <a:pt x="0" y="36782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99" name="Freeform: Shape 1367">
              <a:extLst>
                <a:ext uri="{FF2B5EF4-FFF2-40B4-BE49-F238E27FC236}">
                  <a16:creationId xmlns:a16="http://schemas.microsoft.com/office/drawing/2014/main" id="{5CC19919-C989-F34E-BB08-1473232E6203}"/>
                </a:ext>
              </a:extLst>
            </p:cNvPr>
            <p:cNvSpPr/>
            <p:nvPr/>
          </p:nvSpPr>
          <p:spPr>
            <a:xfrm>
              <a:off x="5347852" y="2283383"/>
              <a:ext cx="11292" cy="36918"/>
            </a:xfrm>
            <a:custGeom>
              <a:avLst/>
              <a:gdLst>
                <a:gd name="connsiteX0" fmla="*/ 0 w 11292"/>
                <a:gd name="connsiteY0" fmla="*/ 0 h 36918"/>
                <a:gd name="connsiteX1" fmla="*/ 11293 w 11292"/>
                <a:gd name="connsiteY1" fmla="*/ 36919 h 36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92" h="36918">
                  <a:moveTo>
                    <a:pt x="0" y="0"/>
                  </a:moveTo>
                  <a:lnTo>
                    <a:pt x="11293" y="36919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00" name="Freeform: Shape 1368">
              <a:extLst>
                <a:ext uri="{FF2B5EF4-FFF2-40B4-BE49-F238E27FC236}">
                  <a16:creationId xmlns:a16="http://schemas.microsoft.com/office/drawing/2014/main" id="{B957EF2A-D09A-A148-AF38-FBF53C2B0190}"/>
                </a:ext>
              </a:extLst>
            </p:cNvPr>
            <p:cNvSpPr/>
            <p:nvPr/>
          </p:nvSpPr>
          <p:spPr>
            <a:xfrm>
              <a:off x="5089854" y="2107063"/>
              <a:ext cx="685" cy="187223"/>
            </a:xfrm>
            <a:custGeom>
              <a:avLst/>
              <a:gdLst>
                <a:gd name="connsiteX0" fmla="*/ 686 w 685"/>
                <a:gd name="connsiteY0" fmla="*/ 187223 h 187223"/>
                <a:gd name="connsiteX1" fmla="*/ 0 w 685"/>
                <a:gd name="connsiteY1" fmla="*/ 0 h 187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85" h="187223">
                  <a:moveTo>
                    <a:pt x="686" y="187223"/>
                  </a:moveTo>
                  <a:lnTo>
                    <a:pt x="0" y="0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01" name="Freeform: Shape 1369">
              <a:extLst>
                <a:ext uri="{FF2B5EF4-FFF2-40B4-BE49-F238E27FC236}">
                  <a16:creationId xmlns:a16="http://schemas.microsoft.com/office/drawing/2014/main" id="{38B2C800-90CE-AC4C-868B-BC3EC553F573}"/>
                </a:ext>
              </a:extLst>
            </p:cNvPr>
            <p:cNvSpPr/>
            <p:nvPr/>
          </p:nvSpPr>
          <p:spPr>
            <a:xfrm>
              <a:off x="5046945" y="2078054"/>
              <a:ext cx="17144" cy="17145"/>
            </a:xfrm>
            <a:custGeom>
              <a:avLst/>
              <a:gdLst>
                <a:gd name="connsiteX0" fmla="*/ 17145 w 17144"/>
                <a:gd name="connsiteY0" fmla="*/ 8573 h 17145"/>
                <a:gd name="connsiteX1" fmla="*/ 8572 w 17144"/>
                <a:gd name="connsiteY1" fmla="*/ 17145 h 17145"/>
                <a:gd name="connsiteX2" fmla="*/ 0 w 17144"/>
                <a:gd name="connsiteY2" fmla="*/ 8573 h 17145"/>
                <a:gd name="connsiteX3" fmla="*/ 8572 w 17144"/>
                <a:gd name="connsiteY3" fmla="*/ 0 h 17145"/>
                <a:gd name="connsiteX4" fmla="*/ 17145 w 17144"/>
                <a:gd name="connsiteY4" fmla="*/ 8573 h 17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4" h="17145">
                  <a:moveTo>
                    <a:pt x="17145" y="8573"/>
                  </a:moveTo>
                  <a:cubicBezTo>
                    <a:pt x="17145" y="13307"/>
                    <a:pt x="13307" y="17145"/>
                    <a:pt x="8572" y="17145"/>
                  </a:cubicBezTo>
                  <a:cubicBezTo>
                    <a:pt x="3838" y="17145"/>
                    <a:pt x="0" y="13307"/>
                    <a:pt x="0" y="8573"/>
                  </a:cubicBezTo>
                  <a:cubicBezTo>
                    <a:pt x="0" y="3838"/>
                    <a:pt x="3838" y="0"/>
                    <a:pt x="8572" y="0"/>
                  </a:cubicBezTo>
                  <a:cubicBezTo>
                    <a:pt x="13307" y="0"/>
                    <a:pt x="17145" y="3838"/>
                    <a:pt x="17145" y="8573"/>
                  </a:cubicBezTo>
                  <a:close/>
                </a:path>
              </a:pathLst>
            </a:custGeom>
            <a:solidFill>
              <a:srgbClr val="EFF5ED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02" name="Freeform: Shape 1370">
              <a:extLst>
                <a:ext uri="{FF2B5EF4-FFF2-40B4-BE49-F238E27FC236}">
                  <a16:creationId xmlns:a16="http://schemas.microsoft.com/office/drawing/2014/main" id="{D2240820-041D-C449-A926-323733086144}"/>
                </a:ext>
              </a:extLst>
            </p:cNvPr>
            <p:cNvSpPr/>
            <p:nvPr/>
          </p:nvSpPr>
          <p:spPr>
            <a:xfrm>
              <a:off x="5072640" y="2077963"/>
              <a:ext cx="17145" cy="17145"/>
            </a:xfrm>
            <a:custGeom>
              <a:avLst/>
              <a:gdLst>
                <a:gd name="connsiteX0" fmla="*/ 17145 w 17145"/>
                <a:gd name="connsiteY0" fmla="*/ 8573 h 17145"/>
                <a:gd name="connsiteX1" fmla="*/ 8573 w 17145"/>
                <a:gd name="connsiteY1" fmla="*/ 17145 h 17145"/>
                <a:gd name="connsiteX2" fmla="*/ 0 w 17145"/>
                <a:gd name="connsiteY2" fmla="*/ 8573 h 17145"/>
                <a:gd name="connsiteX3" fmla="*/ 8573 w 17145"/>
                <a:gd name="connsiteY3" fmla="*/ 0 h 17145"/>
                <a:gd name="connsiteX4" fmla="*/ 17145 w 17145"/>
                <a:gd name="connsiteY4" fmla="*/ 8573 h 17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" h="17145">
                  <a:moveTo>
                    <a:pt x="17145" y="8573"/>
                  </a:moveTo>
                  <a:cubicBezTo>
                    <a:pt x="17145" y="13307"/>
                    <a:pt x="13307" y="17145"/>
                    <a:pt x="8573" y="17145"/>
                  </a:cubicBezTo>
                  <a:cubicBezTo>
                    <a:pt x="3838" y="17145"/>
                    <a:pt x="0" y="13307"/>
                    <a:pt x="0" y="8573"/>
                  </a:cubicBezTo>
                  <a:cubicBezTo>
                    <a:pt x="0" y="3838"/>
                    <a:pt x="3838" y="0"/>
                    <a:pt x="8573" y="0"/>
                  </a:cubicBezTo>
                  <a:cubicBezTo>
                    <a:pt x="13307" y="0"/>
                    <a:pt x="17145" y="3838"/>
                    <a:pt x="17145" y="8573"/>
                  </a:cubicBezTo>
                  <a:close/>
                </a:path>
              </a:pathLst>
            </a:custGeom>
            <a:solidFill>
              <a:srgbClr val="EFF5ED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03" name="Freeform: Shape 1371">
              <a:extLst>
                <a:ext uri="{FF2B5EF4-FFF2-40B4-BE49-F238E27FC236}">
                  <a16:creationId xmlns:a16="http://schemas.microsoft.com/office/drawing/2014/main" id="{9A4616E6-E33C-8E45-AE30-AEED784B1A15}"/>
                </a:ext>
              </a:extLst>
            </p:cNvPr>
            <p:cNvSpPr/>
            <p:nvPr/>
          </p:nvSpPr>
          <p:spPr>
            <a:xfrm>
              <a:off x="5098312" y="2077871"/>
              <a:ext cx="17145" cy="17145"/>
            </a:xfrm>
            <a:custGeom>
              <a:avLst/>
              <a:gdLst>
                <a:gd name="connsiteX0" fmla="*/ 17145 w 17145"/>
                <a:gd name="connsiteY0" fmla="*/ 8573 h 17145"/>
                <a:gd name="connsiteX1" fmla="*/ 8573 w 17145"/>
                <a:gd name="connsiteY1" fmla="*/ 17145 h 17145"/>
                <a:gd name="connsiteX2" fmla="*/ 0 w 17145"/>
                <a:gd name="connsiteY2" fmla="*/ 8573 h 17145"/>
                <a:gd name="connsiteX3" fmla="*/ 8573 w 17145"/>
                <a:gd name="connsiteY3" fmla="*/ 0 h 17145"/>
                <a:gd name="connsiteX4" fmla="*/ 17145 w 17145"/>
                <a:gd name="connsiteY4" fmla="*/ 8573 h 17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" h="17145">
                  <a:moveTo>
                    <a:pt x="17145" y="8573"/>
                  </a:moveTo>
                  <a:cubicBezTo>
                    <a:pt x="17145" y="13307"/>
                    <a:pt x="13307" y="17145"/>
                    <a:pt x="8573" y="17145"/>
                  </a:cubicBezTo>
                  <a:cubicBezTo>
                    <a:pt x="3838" y="17145"/>
                    <a:pt x="0" y="13307"/>
                    <a:pt x="0" y="8573"/>
                  </a:cubicBezTo>
                  <a:cubicBezTo>
                    <a:pt x="0" y="3838"/>
                    <a:pt x="3838" y="0"/>
                    <a:pt x="8573" y="0"/>
                  </a:cubicBezTo>
                  <a:cubicBezTo>
                    <a:pt x="13307" y="0"/>
                    <a:pt x="17145" y="3838"/>
                    <a:pt x="17145" y="8573"/>
                  </a:cubicBezTo>
                  <a:close/>
                </a:path>
              </a:pathLst>
            </a:custGeom>
            <a:solidFill>
              <a:srgbClr val="EFF5ED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04" name="Freeform: Shape 1372">
              <a:extLst>
                <a:ext uri="{FF2B5EF4-FFF2-40B4-BE49-F238E27FC236}">
                  <a16:creationId xmlns:a16="http://schemas.microsoft.com/office/drawing/2014/main" id="{AEC28300-A057-514E-8902-1B4BA9C257F4}"/>
                </a:ext>
              </a:extLst>
            </p:cNvPr>
            <p:cNvSpPr/>
            <p:nvPr/>
          </p:nvSpPr>
          <p:spPr>
            <a:xfrm>
              <a:off x="5032223" y="2065687"/>
              <a:ext cx="306758" cy="227662"/>
            </a:xfrm>
            <a:custGeom>
              <a:avLst/>
              <a:gdLst>
                <a:gd name="connsiteX0" fmla="*/ 196596 w 306758"/>
                <a:gd name="connsiteY0" fmla="*/ 227663 h 227662"/>
                <a:gd name="connsiteX1" fmla="*/ 6401 w 306758"/>
                <a:gd name="connsiteY1" fmla="*/ 227663 h 227662"/>
                <a:gd name="connsiteX2" fmla="*/ 0 w 306758"/>
                <a:gd name="connsiteY2" fmla="*/ 221308 h 227662"/>
                <a:gd name="connsiteX3" fmla="*/ 0 w 306758"/>
                <a:gd name="connsiteY3" fmla="*/ 221285 h 227662"/>
                <a:gd name="connsiteX4" fmla="*/ 0 w 306758"/>
                <a:gd name="connsiteY4" fmla="*/ 6401 h 227662"/>
                <a:gd name="connsiteX5" fmla="*/ 6355 w 306758"/>
                <a:gd name="connsiteY5" fmla="*/ 0 h 227662"/>
                <a:gd name="connsiteX6" fmla="*/ 6378 w 306758"/>
                <a:gd name="connsiteY6" fmla="*/ 0 h 227662"/>
                <a:gd name="connsiteX7" fmla="*/ 300358 w 306758"/>
                <a:gd name="connsiteY7" fmla="*/ 0 h 227662"/>
                <a:gd name="connsiteX8" fmla="*/ 306758 w 306758"/>
                <a:gd name="connsiteY8" fmla="*/ 6401 h 227662"/>
                <a:gd name="connsiteX9" fmla="*/ 306758 w 306758"/>
                <a:gd name="connsiteY9" fmla="*/ 135446 h 227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6758" h="227662">
                  <a:moveTo>
                    <a:pt x="196596" y="227663"/>
                  </a:moveTo>
                  <a:lnTo>
                    <a:pt x="6401" y="227663"/>
                  </a:lnTo>
                  <a:cubicBezTo>
                    <a:pt x="2878" y="227676"/>
                    <a:pt x="13" y="224830"/>
                    <a:pt x="0" y="221308"/>
                  </a:cubicBezTo>
                  <a:cubicBezTo>
                    <a:pt x="0" y="221301"/>
                    <a:pt x="0" y="221292"/>
                    <a:pt x="0" y="221285"/>
                  </a:cubicBezTo>
                  <a:lnTo>
                    <a:pt x="0" y="6401"/>
                  </a:lnTo>
                  <a:cubicBezTo>
                    <a:pt x="-13" y="2878"/>
                    <a:pt x="2833" y="13"/>
                    <a:pt x="6355" y="0"/>
                  </a:cubicBezTo>
                  <a:cubicBezTo>
                    <a:pt x="6363" y="0"/>
                    <a:pt x="6370" y="0"/>
                    <a:pt x="6378" y="0"/>
                  </a:cubicBezTo>
                  <a:lnTo>
                    <a:pt x="300358" y="0"/>
                  </a:lnTo>
                  <a:cubicBezTo>
                    <a:pt x="303892" y="0"/>
                    <a:pt x="306758" y="2866"/>
                    <a:pt x="306758" y="6401"/>
                  </a:cubicBezTo>
                  <a:lnTo>
                    <a:pt x="306758" y="135446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05" name="Freeform: Shape 1373">
              <a:extLst>
                <a:ext uri="{FF2B5EF4-FFF2-40B4-BE49-F238E27FC236}">
                  <a16:creationId xmlns:a16="http://schemas.microsoft.com/office/drawing/2014/main" id="{7F97F4AE-218E-0C49-985C-30F6FDE9C3E6}"/>
                </a:ext>
              </a:extLst>
            </p:cNvPr>
            <p:cNvSpPr/>
            <p:nvPr/>
          </p:nvSpPr>
          <p:spPr>
            <a:xfrm>
              <a:off x="5248639" y="2293350"/>
              <a:ext cx="27546" cy="2286"/>
            </a:xfrm>
            <a:custGeom>
              <a:avLst/>
              <a:gdLst>
                <a:gd name="connsiteX0" fmla="*/ 27546 w 27546"/>
                <a:gd name="connsiteY0" fmla="*/ 0 h 2286"/>
                <a:gd name="connsiteX1" fmla="*/ 27546 w 27546"/>
                <a:gd name="connsiteY1" fmla="*/ 0 h 2286"/>
                <a:gd name="connsiteX2" fmla="*/ 0 w 27546"/>
                <a:gd name="connsiteY2" fmla="*/ 0 h 2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546" h="2286">
                  <a:moveTo>
                    <a:pt x="27546" y="0"/>
                  </a:moveTo>
                  <a:lnTo>
                    <a:pt x="27546" y="0"/>
                  </a:lnTo>
                  <a:lnTo>
                    <a:pt x="0" y="0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06" name="Freeform: Shape 1374">
              <a:extLst>
                <a:ext uri="{FF2B5EF4-FFF2-40B4-BE49-F238E27FC236}">
                  <a16:creationId xmlns:a16="http://schemas.microsoft.com/office/drawing/2014/main" id="{C963C785-2C4A-8041-8E0D-6F59969B2AF9}"/>
                </a:ext>
              </a:extLst>
            </p:cNvPr>
            <p:cNvSpPr/>
            <p:nvPr/>
          </p:nvSpPr>
          <p:spPr>
            <a:xfrm>
              <a:off x="5032429" y="2107063"/>
              <a:ext cx="306072" cy="2286"/>
            </a:xfrm>
            <a:custGeom>
              <a:avLst/>
              <a:gdLst>
                <a:gd name="connsiteX0" fmla="*/ 0 w 306072"/>
                <a:gd name="connsiteY0" fmla="*/ 0 h 2286"/>
                <a:gd name="connsiteX1" fmla="*/ 306073 w 306072"/>
                <a:gd name="connsiteY1" fmla="*/ 0 h 2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6072" h="2286">
                  <a:moveTo>
                    <a:pt x="0" y="0"/>
                  </a:moveTo>
                  <a:lnTo>
                    <a:pt x="306073" y="0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07" name="Freeform: Shape 1375">
              <a:extLst>
                <a:ext uri="{FF2B5EF4-FFF2-40B4-BE49-F238E27FC236}">
                  <a16:creationId xmlns:a16="http://schemas.microsoft.com/office/drawing/2014/main" id="{D6208B8A-4CDF-F14D-A6FC-DE43BD571893}"/>
                </a:ext>
              </a:extLst>
            </p:cNvPr>
            <p:cNvSpPr/>
            <p:nvPr/>
          </p:nvSpPr>
          <p:spPr>
            <a:xfrm>
              <a:off x="5197158" y="2148623"/>
              <a:ext cx="31798" cy="104081"/>
            </a:xfrm>
            <a:custGeom>
              <a:avLst/>
              <a:gdLst>
                <a:gd name="connsiteX0" fmla="*/ 31798 w 31798"/>
                <a:gd name="connsiteY0" fmla="*/ 0 h 104081"/>
                <a:gd name="connsiteX1" fmla="*/ 0 w 31798"/>
                <a:gd name="connsiteY1" fmla="*/ 104082 h 104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1798" h="104081">
                  <a:moveTo>
                    <a:pt x="31798" y="0"/>
                  </a:moveTo>
                  <a:lnTo>
                    <a:pt x="0" y="104082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08" name="Freeform: Shape 1376">
              <a:extLst>
                <a:ext uri="{FF2B5EF4-FFF2-40B4-BE49-F238E27FC236}">
                  <a16:creationId xmlns:a16="http://schemas.microsoft.com/office/drawing/2014/main" id="{F8D9BA7D-5D79-3547-A4BD-75F42C1E5BC8}"/>
                </a:ext>
              </a:extLst>
            </p:cNvPr>
            <p:cNvSpPr/>
            <p:nvPr/>
          </p:nvSpPr>
          <p:spPr>
            <a:xfrm>
              <a:off x="5149107" y="2172809"/>
              <a:ext cx="36827" cy="44416"/>
            </a:xfrm>
            <a:custGeom>
              <a:avLst/>
              <a:gdLst>
                <a:gd name="connsiteX0" fmla="*/ 36827 w 36827"/>
                <a:gd name="connsiteY0" fmla="*/ 0 h 44416"/>
                <a:gd name="connsiteX1" fmla="*/ 0 w 36827"/>
                <a:gd name="connsiteY1" fmla="*/ 20368 h 44416"/>
                <a:gd name="connsiteX2" fmla="*/ 0 w 36827"/>
                <a:gd name="connsiteY2" fmla="*/ 24963 h 44416"/>
                <a:gd name="connsiteX3" fmla="*/ 36827 w 36827"/>
                <a:gd name="connsiteY3" fmla="*/ 44417 h 4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27" h="44416">
                  <a:moveTo>
                    <a:pt x="36827" y="0"/>
                  </a:moveTo>
                  <a:lnTo>
                    <a:pt x="0" y="20368"/>
                  </a:lnTo>
                  <a:lnTo>
                    <a:pt x="0" y="24963"/>
                  </a:lnTo>
                  <a:lnTo>
                    <a:pt x="36827" y="44417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09" name="Freeform: Shape 1377">
              <a:extLst>
                <a:ext uri="{FF2B5EF4-FFF2-40B4-BE49-F238E27FC236}">
                  <a16:creationId xmlns:a16="http://schemas.microsoft.com/office/drawing/2014/main" id="{3CC3F52A-56CC-A64D-AA31-7CE7EB039236}"/>
                </a:ext>
              </a:extLst>
            </p:cNvPr>
            <p:cNvSpPr/>
            <p:nvPr/>
          </p:nvSpPr>
          <p:spPr>
            <a:xfrm>
              <a:off x="5243107" y="2172809"/>
              <a:ext cx="36827" cy="44416"/>
            </a:xfrm>
            <a:custGeom>
              <a:avLst/>
              <a:gdLst>
                <a:gd name="connsiteX0" fmla="*/ 0 w 36827"/>
                <a:gd name="connsiteY0" fmla="*/ 0 h 44416"/>
                <a:gd name="connsiteX1" fmla="*/ 36827 w 36827"/>
                <a:gd name="connsiteY1" fmla="*/ 20368 h 44416"/>
                <a:gd name="connsiteX2" fmla="*/ 36827 w 36827"/>
                <a:gd name="connsiteY2" fmla="*/ 24963 h 44416"/>
                <a:gd name="connsiteX3" fmla="*/ 0 w 36827"/>
                <a:gd name="connsiteY3" fmla="*/ 44417 h 4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27" h="44416">
                  <a:moveTo>
                    <a:pt x="0" y="0"/>
                  </a:moveTo>
                  <a:lnTo>
                    <a:pt x="36827" y="20368"/>
                  </a:lnTo>
                  <a:lnTo>
                    <a:pt x="36827" y="24963"/>
                  </a:lnTo>
                  <a:lnTo>
                    <a:pt x="0" y="44417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</p:grpSp>
      <p:cxnSp>
        <p:nvCxnSpPr>
          <p:cNvPr id="111" name="Elbow Connector 110">
            <a:extLst>
              <a:ext uri="{FF2B5EF4-FFF2-40B4-BE49-F238E27FC236}">
                <a16:creationId xmlns:a16="http://schemas.microsoft.com/office/drawing/2014/main" id="{835320D8-986B-9F41-B071-1CEF47B19F37}"/>
              </a:ext>
            </a:extLst>
          </p:cNvPr>
          <p:cNvCxnSpPr>
            <a:cxnSpLocks/>
          </p:cNvCxnSpPr>
          <p:nvPr/>
        </p:nvCxnSpPr>
        <p:spPr>
          <a:xfrm rot="16200000" flipV="1">
            <a:off x="1614798" y="4985166"/>
            <a:ext cx="968936" cy="1"/>
          </a:xfrm>
          <a:prstGeom prst="bentConnector3">
            <a:avLst/>
          </a:prstGeom>
          <a:ln w="19050" cap="rnd">
            <a:solidFill>
              <a:schemeClr val="tx1">
                <a:lumMod val="50000"/>
              </a:schemeClr>
            </a:solidFill>
            <a:miter lim="800000"/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C8C4A24F-E854-4249-B18A-DF01C4D4647B}"/>
              </a:ext>
            </a:extLst>
          </p:cNvPr>
          <p:cNvSpPr txBox="1"/>
          <p:nvPr/>
        </p:nvSpPr>
        <p:spPr>
          <a:xfrm>
            <a:off x="2479820" y="5548718"/>
            <a:ext cx="12939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Data processing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Amazon Ember"/>
              </a:rPr>
              <a:t>c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ode </a:t>
            </a:r>
          </a:p>
        </p:txBody>
      </p:sp>
      <p:sp>
        <p:nvSpPr>
          <p:cNvPr id="113" name="Rounded Rectangle 112">
            <a:extLst>
              <a:ext uri="{FF2B5EF4-FFF2-40B4-BE49-F238E27FC236}">
                <a16:creationId xmlns:a16="http://schemas.microsoft.com/office/drawing/2014/main" id="{4B68ACE6-662F-EC4D-8A53-0EC3BB5F117A}"/>
              </a:ext>
            </a:extLst>
          </p:cNvPr>
          <p:cNvSpPr/>
          <p:nvPr/>
        </p:nvSpPr>
        <p:spPr>
          <a:xfrm>
            <a:off x="4493139" y="2964352"/>
            <a:ext cx="1407650" cy="947497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Evaluate model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24" name="Chevron 23">
            <a:extLst>
              <a:ext uri="{FF2B5EF4-FFF2-40B4-BE49-F238E27FC236}">
                <a16:creationId xmlns:a16="http://schemas.microsoft.com/office/drawing/2014/main" id="{3484AA49-8B3F-9B43-A822-42F11EC57BA0}"/>
              </a:ext>
            </a:extLst>
          </p:cNvPr>
          <p:cNvSpPr/>
          <p:nvPr/>
        </p:nvSpPr>
        <p:spPr>
          <a:xfrm>
            <a:off x="3010519" y="1495424"/>
            <a:ext cx="4834091" cy="370683"/>
          </a:xfrm>
          <a:prstGeom prst="chevron">
            <a:avLst/>
          </a:prstGeom>
          <a:solidFill>
            <a:schemeClr val="accent3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Train and </a:t>
            </a:r>
            <a:r>
              <a:rPr lang="en-US" sz="1400" dirty="0">
                <a:solidFill>
                  <a:schemeClr val="bg1"/>
                </a:solidFill>
                <a:latin typeface="Amazon Ember"/>
              </a:rPr>
              <a:t>t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une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grpSp>
        <p:nvGrpSpPr>
          <p:cNvPr id="118" name="Graphic 299">
            <a:extLst>
              <a:ext uri="{FF2B5EF4-FFF2-40B4-BE49-F238E27FC236}">
                <a16:creationId xmlns:a16="http://schemas.microsoft.com/office/drawing/2014/main" id="{80A35CAB-AE38-AF42-A9C4-AECEF8768691}"/>
              </a:ext>
            </a:extLst>
          </p:cNvPr>
          <p:cNvGrpSpPr/>
          <p:nvPr/>
        </p:nvGrpSpPr>
        <p:grpSpPr>
          <a:xfrm>
            <a:off x="4882224" y="5098267"/>
            <a:ext cx="258221" cy="243082"/>
            <a:chOff x="4216984" y="2055308"/>
            <a:chExt cx="292425" cy="275280"/>
          </a:xfrm>
          <a:noFill/>
        </p:grpSpPr>
        <p:sp>
          <p:nvSpPr>
            <p:cNvPr id="119" name="Freeform: Shape 1341">
              <a:extLst>
                <a:ext uri="{FF2B5EF4-FFF2-40B4-BE49-F238E27FC236}">
                  <a16:creationId xmlns:a16="http://schemas.microsoft.com/office/drawing/2014/main" id="{265A4D96-F444-5943-93BE-04748E51485E}"/>
                </a:ext>
              </a:extLst>
            </p:cNvPr>
            <p:cNvSpPr/>
            <p:nvPr/>
          </p:nvSpPr>
          <p:spPr>
            <a:xfrm>
              <a:off x="4465061" y="2171094"/>
              <a:ext cx="44348" cy="44348"/>
            </a:xfrm>
            <a:custGeom>
              <a:avLst/>
              <a:gdLst>
                <a:gd name="connsiteX0" fmla="*/ 44348 w 44348"/>
                <a:gd name="connsiteY0" fmla="*/ 22174 h 44348"/>
                <a:gd name="connsiteX1" fmla="*/ 22174 w 44348"/>
                <a:gd name="connsiteY1" fmla="*/ 44348 h 44348"/>
                <a:gd name="connsiteX2" fmla="*/ 0 w 44348"/>
                <a:gd name="connsiteY2" fmla="*/ 22174 h 44348"/>
                <a:gd name="connsiteX3" fmla="*/ 22174 w 44348"/>
                <a:gd name="connsiteY3" fmla="*/ 0 h 44348"/>
                <a:gd name="connsiteX4" fmla="*/ 44348 w 44348"/>
                <a:gd name="connsiteY4" fmla="*/ 22174 h 44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348" h="44348">
                  <a:moveTo>
                    <a:pt x="44348" y="22174"/>
                  </a:moveTo>
                  <a:cubicBezTo>
                    <a:pt x="44348" y="34421"/>
                    <a:pt x="34421" y="44348"/>
                    <a:pt x="22174" y="44348"/>
                  </a:cubicBezTo>
                  <a:cubicBezTo>
                    <a:pt x="9928" y="44348"/>
                    <a:pt x="0" y="34421"/>
                    <a:pt x="0" y="22174"/>
                  </a:cubicBezTo>
                  <a:cubicBezTo>
                    <a:pt x="0" y="9928"/>
                    <a:pt x="9928" y="0"/>
                    <a:pt x="22174" y="0"/>
                  </a:cubicBezTo>
                  <a:cubicBezTo>
                    <a:pt x="34421" y="0"/>
                    <a:pt x="44348" y="9928"/>
                    <a:pt x="44348" y="22174"/>
                  </a:cubicBezTo>
                  <a:close/>
                </a:path>
              </a:pathLst>
            </a:custGeom>
            <a:noFill/>
            <a:ln w="12700" cap="flat">
              <a:solidFill>
                <a:srgbClr val="FF9900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20" name="Freeform: Shape 1342">
              <a:extLst>
                <a:ext uri="{FF2B5EF4-FFF2-40B4-BE49-F238E27FC236}">
                  <a16:creationId xmlns:a16="http://schemas.microsoft.com/office/drawing/2014/main" id="{17AA0C40-482F-924C-8A5D-45A9C9E16B25}"/>
                </a:ext>
              </a:extLst>
            </p:cNvPr>
            <p:cNvSpPr/>
            <p:nvPr/>
          </p:nvSpPr>
          <p:spPr>
            <a:xfrm rot="-5400000">
              <a:off x="4399247" y="2056337"/>
              <a:ext cx="42451" cy="42451"/>
            </a:xfrm>
            <a:custGeom>
              <a:avLst/>
              <a:gdLst>
                <a:gd name="connsiteX0" fmla="*/ 0 w 42451"/>
                <a:gd name="connsiteY0" fmla="*/ 0 h 42451"/>
                <a:gd name="connsiteX1" fmla="*/ 42451 w 42451"/>
                <a:gd name="connsiteY1" fmla="*/ 0 h 42451"/>
                <a:gd name="connsiteX2" fmla="*/ 42451 w 42451"/>
                <a:gd name="connsiteY2" fmla="*/ 42451 h 42451"/>
                <a:gd name="connsiteX3" fmla="*/ 0 w 42451"/>
                <a:gd name="connsiteY3" fmla="*/ 42451 h 42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451" h="42451">
                  <a:moveTo>
                    <a:pt x="0" y="0"/>
                  </a:moveTo>
                  <a:lnTo>
                    <a:pt x="42451" y="0"/>
                  </a:lnTo>
                  <a:lnTo>
                    <a:pt x="42451" y="42451"/>
                  </a:lnTo>
                  <a:lnTo>
                    <a:pt x="0" y="42451"/>
                  </a:lnTo>
                  <a:close/>
                </a:path>
              </a:pathLst>
            </a:custGeom>
            <a:noFill/>
            <a:ln w="12700" cap="flat">
              <a:solidFill>
                <a:srgbClr val="FF9900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21" name="Freeform: Shape 1343">
              <a:extLst>
                <a:ext uri="{FF2B5EF4-FFF2-40B4-BE49-F238E27FC236}">
                  <a16:creationId xmlns:a16="http://schemas.microsoft.com/office/drawing/2014/main" id="{3DCD898F-3456-1546-9C63-0550238925BF}"/>
                </a:ext>
              </a:extLst>
            </p:cNvPr>
            <p:cNvSpPr/>
            <p:nvPr/>
          </p:nvSpPr>
          <p:spPr>
            <a:xfrm>
              <a:off x="4397921" y="2278559"/>
              <a:ext cx="45079" cy="52029"/>
            </a:xfrm>
            <a:custGeom>
              <a:avLst/>
              <a:gdLst>
                <a:gd name="connsiteX0" fmla="*/ 0 w 45079"/>
                <a:gd name="connsiteY0" fmla="*/ 39022 h 52029"/>
                <a:gd name="connsiteX1" fmla="*/ 0 w 45079"/>
                <a:gd name="connsiteY1" fmla="*/ 13007 h 52029"/>
                <a:gd name="connsiteX2" fmla="*/ 22540 w 45079"/>
                <a:gd name="connsiteY2" fmla="*/ 0 h 52029"/>
                <a:gd name="connsiteX3" fmla="*/ 45080 w 45079"/>
                <a:gd name="connsiteY3" fmla="*/ 13007 h 52029"/>
                <a:gd name="connsiteX4" fmla="*/ 45080 w 45079"/>
                <a:gd name="connsiteY4" fmla="*/ 39022 h 52029"/>
                <a:gd name="connsiteX5" fmla="*/ 22540 w 45079"/>
                <a:gd name="connsiteY5" fmla="*/ 52029 h 52029"/>
                <a:gd name="connsiteX6" fmla="*/ 0 w 45079"/>
                <a:gd name="connsiteY6" fmla="*/ 39022 h 52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079" h="52029">
                  <a:moveTo>
                    <a:pt x="0" y="39022"/>
                  </a:moveTo>
                  <a:lnTo>
                    <a:pt x="0" y="13007"/>
                  </a:lnTo>
                  <a:lnTo>
                    <a:pt x="22540" y="0"/>
                  </a:lnTo>
                  <a:lnTo>
                    <a:pt x="45080" y="13007"/>
                  </a:lnTo>
                  <a:lnTo>
                    <a:pt x="45080" y="39022"/>
                  </a:lnTo>
                  <a:lnTo>
                    <a:pt x="22540" y="52029"/>
                  </a:lnTo>
                  <a:lnTo>
                    <a:pt x="0" y="39022"/>
                  </a:lnTo>
                  <a:close/>
                </a:path>
              </a:pathLst>
            </a:custGeom>
            <a:noFill/>
            <a:ln w="12700" cap="flat">
              <a:solidFill>
                <a:srgbClr val="FF9900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22" name="Freeform: Shape 1344">
              <a:extLst>
                <a:ext uri="{FF2B5EF4-FFF2-40B4-BE49-F238E27FC236}">
                  <a16:creationId xmlns:a16="http://schemas.microsoft.com/office/drawing/2014/main" id="{9F8689A5-23A0-524B-99A3-E6E903589E7C}"/>
                </a:ext>
              </a:extLst>
            </p:cNvPr>
            <p:cNvSpPr/>
            <p:nvPr/>
          </p:nvSpPr>
          <p:spPr>
            <a:xfrm>
              <a:off x="4216984" y="2162156"/>
              <a:ext cx="2286" cy="60030"/>
            </a:xfrm>
            <a:custGeom>
              <a:avLst/>
              <a:gdLst>
                <a:gd name="connsiteX0" fmla="*/ 0 w 2286"/>
                <a:gd name="connsiteY0" fmla="*/ 60030 h 60030"/>
                <a:gd name="connsiteX1" fmla="*/ 0 w 2286"/>
                <a:gd name="connsiteY1" fmla="*/ 30015 h 60030"/>
                <a:gd name="connsiteX2" fmla="*/ 0 w 2286"/>
                <a:gd name="connsiteY2" fmla="*/ 0 h 60030"/>
                <a:gd name="connsiteX3" fmla="*/ 0 w 2286"/>
                <a:gd name="connsiteY3" fmla="*/ 60030 h 60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" h="60030">
                  <a:moveTo>
                    <a:pt x="0" y="60030"/>
                  </a:moveTo>
                  <a:lnTo>
                    <a:pt x="0" y="30015"/>
                  </a:lnTo>
                  <a:lnTo>
                    <a:pt x="0" y="0"/>
                  </a:lnTo>
                  <a:lnTo>
                    <a:pt x="0" y="60030"/>
                  </a:lnTo>
                  <a:close/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23" name="Freeform: Shape 1345">
              <a:extLst>
                <a:ext uri="{FF2B5EF4-FFF2-40B4-BE49-F238E27FC236}">
                  <a16:creationId xmlns:a16="http://schemas.microsoft.com/office/drawing/2014/main" id="{23E2931D-7F49-0A41-9038-B6DDEE06EB52}"/>
                </a:ext>
              </a:extLst>
            </p:cNvPr>
            <p:cNvSpPr/>
            <p:nvPr/>
          </p:nvSpPr>
          <p:spPr>
            <a:xfrm>
              <a:off x="4284695" y="2106081"/>
              <a:ext cx="33832" cy="86090"/>
            </a:xfrm>
            <a:custGeom>
              <a:avLst/>
              <a:gdLst>
                <a:gd name="connsiteX0" fmla="*/ 0 w 33832"/>
                <a:gd name="connsiteY0" fmla="*/ 86091 h 86090"/>
                <a:gd name="connsiteX1" fmla="*/ 0 w 33832"/>
                <a:gd name="connsiteY1" fmla="*/ 50772 h 86090"/>
                <a:gd name="connsiteX2" fmla="*/ 33833 w 33832"/>
                <a:gd name="connsiteY2" fmla="*/ 33856 h 86090"/>
                <a:gd name="connsiteX3" fmla="*/ 33833 w 33832"/>
                <a:gd name="connsiteY3" fmla="*/ 0 h 86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32" h="86090">
                  <a:moveTo>
                    <a:pt x="0" y="86091"/>
                  </a:moveTo>
                  <a:lnTo>
                    <a:pt x="0" y="50772"/>
                  </a:lnTo>
                  <a:lnTo>
                    <a:pt x="33833" y="33856"/>
                  </a:lnTo>
                  <a:lnTo>
                    <a:pt x="33833" y="0"/>
                  </a:lnTo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24" name="Freeform: Shape 1346">
              <a:extLst>
                <a:ext uri="{FF2B5EF4-FFF2-40B4-BE49-F238E27FC236}">
                  <a16:creationId xmlns:a16="http://schemas.microsoft.com/office/drawing/2014/main" id="{EDE78FBD-2AFE-6B4E-A01D-FAB577A6BCBA}"/>
                </a:ext>
              </a:extLst>
            </p:cNvPr>
            <p:cNvSpPr/>
            <p:nvPr/>
          </p:nvSpPr>
          <p:spPr>
            <a:xfrm>
              <a:off x="4250840" y="2139936"/>
              <a:ext cx="33832" cy="16916"/>
            </a:xfrm>
            <a:custGeom>
              <a:avLst/>
              <a:gdLst>
                <a:gd name="connsiteX0" fmla="*/ 33833 w 33832"/>
                <a:gd name="connsiteY0" fmla="*/ 16916 h 16916"/>
                <a:gd name="connsiteX1" fmla="*/ 0 w 33832"/>
                <a:gd name="connsiteY1" fmla="*/ 0 h 16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832" h="16916">
                  <a:moveTo>
                    <a:pt x="33833" y="16916"/>
                  </a:moveTo>
                  <a:lnTo>
                    <a:pt x="0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25" name="Freeform: Shape 1347">
              <a:extLst>
                <a:ext uri="{FF2B5EF4-FFF2-40B4-BE49-F238E27FC236}">
                  <a16:creationId xmlns:a16="http://schemas.microsoft.com/office/drawing/2014/main" id="{598CA6BA-FDF9-5448-BF67-76DCEFA17B5A}"/>
                </a:ext>
              </a:extLst>
            </p:cNvPr>
            <p:cNvSpPr/>
            <p:nvPr/>
          </p:nvSpPr>
          <p:spPr>
            <a:xfrm>
              <a:off x="4284672" y="2075791"/>
              <a:ext cx="2286" cy="41559"/>
            </a:xfrm>
            <a:custGeom>
              <a:avLst/>
              <a:gdLst>
                <a:gd name="connsiteX0" fmla="*/ 0 w 2286"/>
                <a:gd name="connsiteY0" fmla="*/ 41559 h 41559"/>
                <a:gd name="connsiteX1" fmla="*/ 0 w 2286"/>
                <a:gd name="connsiteY1" fmla="*/ 0 h 41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86" h="41559">
                  <a:moveTo>
                    <a:pt x="0" y="41559"/>
                  </a:moveTo>
                  <a:lnTo>
                    <a:pt x="0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26" name="Freeform: Shape 1348">
              <a:extLst>
                <a:ext uri="{FF2B5EF4-FFF2-40B4-BE49-F238E27FC236}">
                  <a16:creationId xmlns:a16="http://schemas.microsoft.com/office/drawing/2014/main" id="{8577626D-E8E7-D04C-953D-3504ECA44A7A}"/>
                </a:ext>
              </a:extLst>
            </p:cNvPr>
            <p:cNvSpPr/>
            <p:nvPr/>
          </p:nvSpPr>
          <p:spPr>
            <a:xfrm>
              <a:off x="4216984" y="2173335"/>
              <a:ext cx="32598" cy="19202"/>
            </a:xfrm>
            <a:custGeom>
              <a:avLst/>
              <a:gdLst>
                <a:gd name="connsiteX0" fmla="*/ 0 w 32598"/>
                <a:gd name="connsiteY0" fmla="*/ 19202 h 19202"/>
                <a:gd name="connsiteX1" fmla="*/ 32598 w 32598"/>
                <a:gd name="connsiteY1" fmla="*/ 0 h 19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2598" h="19202">
                  <a:moveTo>
                    <a:pt x="0" y="19202"/>
                  </a:moveTo>
                  <a:lnTo>
                    <a:pt x="32598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27" name="Freeform: Shape 1349">
              <a:extLst>
                <a:ext uri="{FF2B5EF4-FFF2-40B4-BE49-F238E27FC236}">
                  <a16:creationId xmlns:a16="http://schemas.microsoft.com/office/drawing/2014/main" id="{784B2BAA-3845-0140-AE9F-24D90860EA0D}"/>
                </a:ext>
              </a:extLst>
            </p:cNvPr>
            <p:cNvSpPr/>
            <p:nvPr/>
          </p:nvSpPr>
          <p:spPr>
            <a:xfrm>
              <a:off x="4250840" y="2224564"/>
              <a:ext cx="33832" cy="22562"/>
            </a:xfrm>
            <a:custGeom>
              <a:avLst/>
              <a:gdLst>
                <a:gd name="connsiteX0" fmla="*/ 0 w 33832"/>
                <a:gd name="connsiteY0" fmla="*/ 22563 h 22562"/>
                <a:gd name="connsiteX1" fmla="*/ 33833 w 33832"/>
                <a:gd name="connsiteY1" fmla="*/ 0 h 22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832" h="22562">
                  <a:moveTo>
                    <a:pt x="0" y="22563"/>
                  </a:moveTo>
                  <a:lnTo>
                    <a:pt x="33833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28" name="Freeform: Shape 1350">
              <a:extLst>
                <a:ext uri="{FF2B5EF4-FFF2-40B4-BE49-F238E27FC236}">
                  <a16:creationId xmlns:a16="http://schemas.microsoft.com/office/drawing/2014/main" id="{BB6EB346-B3B5-0C4A-9B83-33981B910A14}"/>
                </a:ext>
              </a:extLst>
            </p:cNvPr>
            <p:cNvSpPr/>
            <p:nvPr/>
          </p:nvSpPr>
          <p:spPr>
            <a:xfrm>
              <a:off x="4281769" y="2288549"/>
              <a:ext cx="32598" cy="19179"/>
            </a:xfrm>
            <a:custGeom>
              <a:avLst/>
              <a:gdLst>
                <a:gd name="connsiteX0" fmla="*/ 0 w 32598"/>
                <a:gd name="connsiteY0" fmla="*/ 19180 h 19179"/>
                <a:gd name="connsiteX1" fmla="*/ 32598 w 32598"/>
                <a:gd name="connsiteY1" fmla="*/ 0 h 19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2598" h="19179">
                  <a:moveTo>
                    <a:pt x="0" y="19180"/>
                  </a:moveTo>
                  <a:lnTo>
                    <a:pt x="32598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29" name="Freeform: Shape 1351">
              <a:extLst>
                <a:ext uri="{FF2B5EF4-FFF2-40B4-BE49-F238E27FC236}">
                  <a16:creationId xmlns:a16="http://schemas.microsoft.com/office/drawing/2014/main" id="{4120AE14-B0E3-DC4E-B1FC-CD7AEE8DADCA}"/>
                </a:ext>
              </a:extLst>
            </p:cNvPr>
            <p:cNvSpPr/>
            <p:nvPr/>
          </p:nvSpPr>
          <p:spPr>
            <a:xfrm>
              <a:off x="4279049" y="2224564"/>
              <a:ext cx="73334" cy="39479"/>
            </a:xfrm>
            <a:custGeom>
              <a:avLst/>
              <a:gdLst>
                <a:gd name="connsiteX0" fmla="*/ 0 w 73334"/>
                <a:gd name="connsiteY0" fmla="*/ 39479 h 39479"/>
                <a:gd name="connsiteX1" fmla="*/ 73335 w 73334"/>
                <a:gd name="connsiteY1" fmla="*/ 0 h 39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3334" h="39479">
                  <a:moveTo>
                    <a:pt x="0" y="39479"/>
                  </a:moveTo>
                  <a:lnTo>
                    <a:pt x="73335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30" name="Freeform: Shape 1352">
              <a:extLst>
                <a:ext uri="{FF2B5EF4-FFF2-40B4-BE49-F238E27FC236}">
                  <a16:creationId xmlns:a16="http://schemas.microsoft.com/office/drawing/2014/main" id="{0421A037-9F57-2744-9AF7-0F8FF57876F0}"/>
                </a:ext>
              </a:extLst>
            </p:cNvPr>
            <p:cNvSpPr/>
            <p:nvPr/>
          </p:nvSpPr>
          <p:spPr>
            <a:xfrm>
              <a:off x="4250840" y="2190708"/>
              <a:ext cx="33832" cy="22562"/>
            </a:xfrm>
            <a:custGeom>
              <a:avLst/>
              <a:gdLst>
                <a:gd name="connsiteX0" fmla="*/ 0 w 33832"/>
                <a:gd name="connsiteY0" fmla="*/ 22563 h 22562"/>
                <a:gd name="connsiteX1" fmla="*/ 33833 w 33832"/>
                <a:gd name="connsiteY1" fmla="*/ 0 h 22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832" h="22562">
                  <a:moveTo>
                    <a:pt x="0" y="22563"/>
                  </a:moveTo>
                  <a:lnTo>
                    <a:pt x="33833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31" name="Freeform: Shape 1353">
              <a:extLst>
                <a:ext uri="{FF2B5EF4-FFF2-40B4-BE49-F238E27FC236}">
                  <a16:creationId xmlns:a16="http://schemas.microsoft.com/office/drawing/2014/main" id="{6686A310-65C6-4C4B-AAB3-2ACE03D49342}"/>
                </a:ext>
              </a:extLst>
            </p:cNvPr>
            <p:cNvSpPr/>
            <p:nvPr/>
          </p:nvSpPr>
          <p:spPr>
            <a:xfrm>
              <a:off x="4216984" y="2055308"/>
              <a:ext cx="135399" cy="270799"/>
            </a:xfrm>
            <a:custGeom>
              <a:avLst/>
              <a:gdLst>
                <a:gd name="connsiteX0" fmla="*/ 135400 w 135399"/>
                <a:gd name="connsiteY0" fmla="*/ 22563 h 270799"/>
                <a:gd name="connsiteX1" fmla="*/ 101544 w 135399"/>
                <a:gd name="connsiteY1" fmla="*/ 0 h 270799"/>
                <a:gd name="connsiteX2" fmla="*/ 33856 w 135399"/>
                <a:gd name="connsiteY2" fmla="*/ 39479 h 270799"/>
                <a:gd name="connsiteX3" fmla="*/ 33856 w 135399"/>
                <a:gd name="connsiteY3" fmla="*/ 84331 h 270799"/>
                <a:gd name="connsiteX4" fmla="*/ 0 w 135399"/>
                <a:gd name="connsiteY4" fmla="*/ 101544 h 270799"/>
                <a:gd name="connsiteX5" fmla="*/ 0 w 135399"/>
                <a:gd name="connsiteY5" fmla="*/ 136863 h 270799"/>
                <a:gd name="connsiteX6" fmla="*/ 0 w 135399"/>
                <a:gd name="connsiteY6" fmla="*/ 169255 h 270799"/>
                <a:gd name="connsiteX7" fmla="*/ 33856 w 135399"/>
                <a:gd name="connsiteY7" fmla="*/ 191818 h 270799"/>
                <a:gd name="connsiteX8" fmla="*/ 33856 w 135399"/>
                <a:gd name="connsiteY8" fmla="*/ 231297 h 270799"/>
                <a:gd name="connsiteX9" fmla="*/ 101544 w 135399"/>
                <a:gd name="connsiteY9" fmla="*/ 270800 h 270799"/>
                <a:gd name="connsiteX10" fmla="*/ 135400 w 135399"/>
                <a:gd name="connsiteY10" fmla="*/ 252672 h 270799"/>
                <a:gd name="connsiteX11" fmla="*/ 135400 w 135399"/>
                <a:gd name="connsiteY11" fmla="*/ 135400 h 270799"/>
                <a:gd name="connsiteX12" fmla="*/ 101544 w 135399"/>
                <a:gd name="connsiteY12" fmla="*/ 118461 h 27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5399" h="270799">
                  <a:moveTo>
                    <a:pt x="135400" y="22563"/>
                  </a:moveTo>
                  <a:lnTo>
                    <a:pt x="101544" y="0"/>
                  </a:lnTo>
                  <a:lnTo>
                    <a:pt x="33856" y="39479"/>
                  </a:lnTo>
                  <a:lnTo>
                    <a:pt x="33856" y="84331"/>
                  </a:lnTo>
                  <a:lnTo>
                    <a:pt x="0" y="101544"/>
                  </a:lnTo>
                  <a:lnTo>
                    <a:pt x="0" y="136863"/>
                  </a:lnTo>
                  <a:lnTo>
                    <a:pt x="0" y="169255"/>
                  </a:lnTo>
                  <a:lnTo>
                    <a:pt x="33856" y="191818"/>
                  </a:lnTo>
                  <a:lnTo>
                    <a:pt x="33856" y="231297"/>
                  </a:lnTo>
                  <a:lnTo>
                    <a:pt x="101544" y="270800"/>
                  </a:lnTo>
                  <a:lnTo>
                    <a:pt x="135400" y="252672"/>
                  </a:lnTo>
                  <a:lnTo>
                    <a:pt x="135400" y="135400"/>
                  </a:lnTo>
                  <a:lnTo>
                    <a:pt x="101544" y="118461"/>
                  </a:lnTo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32" name="Freeform: Shape 1354">
              <a:extLst>
                <a:ext uri="{FF2B5EF4-FFF2-40B4-BE49-F238E27FC236}">
                  <a16:creationId xmlns:a16="http://schemas.microsoft.com/office/drawing/2014/main" id="{021DB53D-0BDC-6D4C-AF8B-10ADBE14C8FC}"/>
                </a:ext>
              </a:extLst>
            </p:cNvPr>
            <p:cNvSpPr/>
            <p:nvPr/>
          </p:nvSpPr>
          <p:spPr>
            <a:xfrm>
              <a:off x="4284695" y="2190708"/>
              <a:ext cx="33832" cy="50772"/>
            </a:xfrm>
            <a:custGeom>
              <a:avLst/>
              <a:gdLst>
                <a:gd name="connsiteX0" fmla="*/ 33833 w 33832"/>
                <a:gd name="connsiteY0" fmla="*/ 50772 h 50772"/>
                <a:gd name="connsiteX1" fmla="*/ 33833 w 33832"/>
                <a:gd name="connsiteY1" fmla="*/ 22563 h 50772"/>
                <a:gd name="connsiteX2" fmla="*/ 0 w 33832"/>
                <a:gd name="connsiteY2" fmla="*/ 0 h 5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832" h="50772">
                  <a:moveTo>
                    <a:pt x="33833" y="50772"/>
                  </a:moveTo>
                  <a:lnTo>
                    <a:pt x="33833" y="22563"/>
                  </a:lnTo>
                  <a:lnTo>
                    <a:pt x="0" y="0"/>
                  </a:lnTo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33" name="Freeform: Shape 1355">
              <a:extLst>
                <a:ext uri="{FF2B5EF4-FFF2-40B4-BE49-F238E27FC236}">
                  <a16:creationId xmlns:a16="http://schemas.microsoft.com/office/drawing/2014/main" id="{DD4F4AA0-36BA-D541-AF9A-8BFFED677C6D}"/>
                </a:ext>
              </a:extLst>
            </p:cNvPr>
            <p:cNvSpPr/>
            <p:nvPr/>
          </p:nvSpPr>
          <p:spPr>
            <a:xfrm>
              <a:off x="4352384" y="2076545"/>
              <a:ext cx="2286" cy="122621"/>
            </a:xfrm>
            <a:custGeom>
              <a:avLst/>
              <a:gdLst>
                <a:gd name="connsiteX0" fmla="*/ 0 w 2286"/>
                <a:gd name="connsiteY0" fmla="*/ 122621 h 122621"/>
                <a:gd name="connsiteX1" fmla="*/ 0 w 2286"/>
                <a:gd name="connsiteY1" fmla="*/ 0 h 122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86" h="122621">
                  <a:moveTo>
                    <a:pt x="0" y="122621"/>
                  </a:moveTo>
                  <a:lnTo>
                    <a:pt x="0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34" name="Freeform: Shape 1356">
              <a:extLst>
                <a:ext uri="{FF2B5EF4-FFF2-40B4-BE49-F238E27FC236}">
                  <a16:creationId xmlns:a16="http://schemas.microsoft.com/office/drawing/2014/main" id="{CAEC7F5B-D28E-3149-8606-8AED0B660DD8}"/>
                </a:ext>
              </a:extLst>
            </p:cNvPr>
            <p:cNvSpPr/>
            <p:nvPr/>
          </p:nvSpPr>
          <p:spPr>
            <a:xfrm>
              <a:off x="4352772" y="2310998"/>
              <a:ext cx="33855" cy="16939"/>
            </a:xfrm>
            <a:custGeom>
              <a:avLst/>
              <a:gdLst>
                <a:gd name="connsiteX0" fmla="*/ 33856 w 33855"/>
                <a:gd name="connsiteY0" fmla="*/ 16939 h 16939"/>
                <a:gd name="connsiteX1" fmla="*/ 0 w 33855"/>
                <a:gd name="connsiteY1" fmla="*/ 0 h 16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855" h="16939">
                  <a:moveTo>
                    <a:pt x="33856" y="16939"/>
                  </a:moveTo>
                  <a:lnTo>
                    <a:pt x="0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35" name="Freeform: Shape 1357">
              <a:extLst>
                <a:ext uri="{FF2B5EF4-FFF2-40B4-BE49-F238E27FC236}">
                  <a16:creationId xmlns:a16="http://schemas.microsoft.com/office/drawing/2014/main" id="{79E8DBB1-4490-D84A-BFA7-BBE41C49B779}"/>
                </a:ext>
              </a:extLst>
            </p:cNvPr>
            <p:cNvSpPr/>
            <p:nvPr/>
          </p:nvSpPr>
          <p:spPr>
            <a:xfrm>
              <a:off x="4454316" y="2226393"/>
              <a:ext cx="33855" cy="62042"/>
            </a:xfrm>
            <a:custGeom>
              <a:avLst/>
              <a:gdLst>
                <a:gd name="connsiteX0" fmla="*/ 33856 w 33855"/>
                <a:gd name="connsiteY0" fmla="*/ 0 h 62042"/>
                <a:gd name="connsiteX1" fmla="*/ 0 w 33855"/>
                <a:gd name="connsiteY1" fmla="*/ 22563 h 62042"/>
                <a:gd name="connsiteX2" fmla="*/ 0 w 33855"/>
                <a:gd name="connsiteY2" fmla="*/ 62042 h 62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855" h="62042">
                  <a:moveTo>
                    <a:pt x="33856" y="0"/>
                  </a:moveTo>
                  <a:lnTo>
                    <a:pt x="0" y="22563"/>
                  </a:lnTo>
                  <a:lnTo>
                    <a:pt x="0" y="62042"/>
                  </a:lnTo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36" name="Freeform: Shape 1358">
              <a:extLst>
                <a:ext uri="{FF2B5EF4-FFF2-40B4-BE49-F238E27FC236}">
                  <a16:creationId xmlns:a16="http://schemas.microsoft.com/office/drawing/2014/main" id="{F21AFF50-779E-0F45-BFE7-AE00B6511778}"/>
                </a:ext>
              </a:extLst>
            </p:cNvPr>
            <p:cNvSpPr/>
            <p:nvPr/>
          </p:nvSpPr>
          <p:spPr>
            <a:xfrm>
              <a:off x="4454316" y="2097577"/>
              <a:ext cx="33855" cy="63093"/>
            </a:xfrm>
            <a:custGeom>
              <a:avLst/>
              <a:gdLst>
                <a:gd name="connsiteX0" fmla="*/ 0 w 33855"/>
                <a:gd name="connsiteY0" fmla="*/ 0 h 63093"/>
                <a:gd name="connsiteX1" fmla="*/ 0 w 33855"/>
                <a:gd name="connsiteY1" fmla="*/ 43891 h 63093"/>
                <a:gd name="connsiteX2" fmla="*/ 33856 w 33855"/>
                <a:gd name="connsiteY2" fmla="*/ 63094 h 63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855" h="63093">
                  <a:moveTo>
                    <a:pt x="0" y="0"/>
                  </a:moveTo>
                  <a:lnTo>
                    <a:pt x="0" y="43891"/>
                  </a:lnTo>
                  <a:lnTo>
                    <a:pt x="33856" y="63094"/>
                  </a:lnTo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37" name="Freeform: Shape 1359">
              <a:extLst>
                <a:ext uri="{FF2B5EF4-FFF2-40B4-BE49-F238E27FC236}">
                  <a16:creationId xmlns:a16="http://schemas.microsoft.com/office/drawing/2014/main" id="{D7CF236C-2017-1E40-8ACB-01A39895EF8E}"/>
                </a:ext>
              </a:extLst>
            </p:cNvPr>
            <p:cNvSpPr/>
            <p:nvPr/>
          </p:nvSpPr>
          <p:spPr>
            <a:xfrm>
              <a:off x="4352772" y="2057114"/>
              <a:ext cx="33855" cy="22585"/>
            </a:xfrm>
            <a:custGeom>
              <a:avLst/>
              <a:gdLst>
                <a:gd name="connsiteX0" fmla="*/ 0 w 33855"/>
                <a:gd name="connsiteY0" fmla="*/ 22586 h 22585"/>
                <a:gd name="connsiteX1" fmla="*/ 33856 w 33855"/>
                <a:gd name="connsiteY1" fmla="*/ 0 h 22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855" h="22585">
                  <a:moveTo>
                    <a:pt x="0" y="22586"/>
                  </a:moveTo>
                  <a:lnTo>
                    <a:pt x="33856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38" name="Freeform: Shape 1360">
              <a:extLst>
                <a:ext uri="{FF2B5EF4-FFF2-40B4-BE49-F238E27FC236}">
                  <a16:creationId xmlns:a16="http://schemas.microsoft.com/office/drawing/2014/main" id="{09D9D932-3FF4-774D-A00C-97E534711315}"/>
                </a:ext>
              </a:extLst>
            </p:cNvPr>
            <p:cNvSpPr/>
            <p:nvPr/>
          </p:nvSpPr>
          <p:spPr>
            <a:xfrm>
              <a:off x="4362808" y="2167711"/>
              <a:ext cx="38610" cy="45994"/>
            </a:xfrm>
            <a:custGeom>
              <a:avLst/>
              <a:gdLst>
                <a:gd name="connsiteX0" fmla="*/ 0 w 38610"/>
                <a:gd name="connsiteY0" fmla="*/ 45994 h 45994"/>
                <a:gd name="connsiteX1" fmla="*/ 38611 w 38610"/>
                <a:gd name="connsiteY1" fmla="*/ 45994 h 45994"/>
                <a:gd name="connsiteX2" fmla="*/ 12070 w 38610"/>
                <a:gd name="connsiteY2" fmla="*/ 0 h 45994"/>
                <a:gd name="connsiteX3" fmla="*/ 960 w 38610"/>
                <a:gd name="connsiteY3" fmla="*/ 19248 h 4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610" h="45994">
                  <a:moveTo>
                    <a:pt x="0" y="45994"/>
                  </a:moveTo>
                  <a:lnTo>
                    <a:pt x="38611" y="45994"/>
                  </a:lnTo>
                  <a:lnTo>
                    <a:pt x="12070" y="0"/>
                  </a:lnTo>
                  <a:lnTo>
                    <a:pt x="960" y="19248"/>
                  </a:lnTo>
                </a:path>
              </a:pathLst>
            </a:custGeom>
            <a:noFill/>
            <a:ln w="12700" cap="flat">
              <a:solidFill>
                <a:srgbClr val="FF9900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39" name="Freeform: Shape 1361">
              <a:extLst>
                <a:ext uri="{FF2B5EF4-FFF2-40B4-BE49-F238E27FC236}">
                  <a16:creationId xmlns:a16="http://schemas.microsoft.com/office/drawing/2014/main" id="{E6A945BE-A8C4-424B-B18F-69FC2A1665F7}"/>
                </a:ext>
              </a:extLst>
            </p:cNvPr>
            <p:cNvSpPr/>
            <p:nvPr/>
          </p:nvSpPr>
          <p:spPr>
            <a:xfrm>
              <a:off x="4396961" y="2108389"/>
              <a:ext cx="23317" cy="75117"/>
            </a:xfrm>
            <a:custGeom>
              <a:avLst/>
              <a:gdLst>
                <a:gd name="connsiteX0" fmla="*/ 23317 w 23317"/>
                <a:gd name="connsiteY0" fmla="*/ 0 h 75117"/>
                <a:gd name="connsiteX1" fmla="*/ 23317 w 23317"/>
                <a:gd name="connsiteY1" fmla="*/ 57264 h 75117"/>
                <a:gd name="connsiteX2" fmla="*/ 0 w 23317"/>
                <a:gd name="connsiteY2" fmla="*/ 75118 h 75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317" h="75117">
                  <a:moveTo>
                    <a:pt x="23317" y="0"/>
                  </a:moveTo>
                  <a:lnTo>
                    <a:pt x="23317" y="57264"/>
                  </a:lnTo>
                  <a:lnTo>
                    <a:pt x="0" y="75118"/>
                  </a:lnTo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40" name="Freeform: Shape 1362">
              <a:extLst>
                <a:ext uri="{FF2B5EF4-FFF2-40B4-BE49-F238E27FC236}">
                  <a16:creationId xmlns:a16="http://schemas.microsoft.com/office/drawing/2014/main" id="{A590F27F-32AF-4940-A86C-E75581A2EF60}"/>
                </a:ext>
              </a:extLst>
            </p:cNvPr>
            <p:cNvSpPr/>
            <p:nvPr/>
          </p:nvSpPr>
          <p:spPr>
            <a:xfrm>
              <a:off x="4387817" y="2225021"/>
              <a:ext cx="32461" cy="43936"/>
            </a:xfrm>
            <a:custGeom>
              <a:avLst/>
              <a:gdLst>
                <a:gd name="connsiteX0" fmla="*/ 32461 w 32461"/>
                <a:gd name="connsiteY0" fmla="*/ 43937 h 43936"/>
                <a:gd name="connsiteX1" fmla="*/ 32461 w 32461"/>
                <a:gd name="connsiteY1" fmla="*/ 24712 h 43936"/>
                <a:gd name="connsiteX2" fmla="*/ 0 w 32461"/>
                <a:gd name="connsiteY2" fmla="*/ 0 h 43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461" h="43936">
                  <a:moveTo>
                    <a:pt x="32461" y="43937"/>
                  </a:moveTo>
                  <a:lnTo>
                    <a:pt x="32461" y="24712"/>
                  </a:lnTo>
                  <a:lnTo>
                    <a:pt x="0" y="0"/>
                  </a:lnTo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</p:grpSp>
      <p:sp>
        <p:nvSpPr>
          <p:cNvPr id="141" name="TextBox 140">
            <a:extLst>
              <a:ext uri="{FF2B5EF4-FFF2-40B4-BE49-F238E27FC236}">
                <a16:creationId xmlns:a16="http://schemas.microsoft.com/office/drawing/2014/main" id="{FD807C04-E561-1443-B799-A2E5B757EC49}"/>
              </a:ext>
            </a:extLst>
          </p:cNvPr>
          <p:cNvSpPr txBox="1"/>
          <p:nvPr/>
        </p:nvSpPr>
        <p:spPr>
          <a:xfrm>
            <a:off x="5316537" y="4849680"/>
            <a:ext cx="9541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Model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Amazon Ember"/>
              </a:rPr>
              <a:t>a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rtifact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Experiment</a:t>
            </a:r>
          </a:p>
        </p:txBody>
      </p:sp>
      <p:cxnSp>
        <p:nvCxnSpPr>
          <p:cNvPr id="142" name="Elbow Connector 141">
            <a:extLst>
              <a:ext uri="{FF2B5EF4-FFF2-40B4-BE49-F238E27FC236}">
                <a16:creationId xmlns:a16="http://schemas.microsoft.com/office/drawing/2014/main" id="{2A6549BB-4351-D44D-A01E-69D110BC0A15}"/>
              </a:ext>
            </a:extLst>
          </p:cNvPr>
          <p:cNvCxnSpPr>
            <a:cxnSpLocks/>
          </p:cNvCxnSpPr>
          <p:nvPr/>
        </p:nvCxnSpPr>
        <p:spPr>
          <a:xfrm rot="16200000" flipV="1">
            <a:off x="4832405" y="4639761"/>
            <a:ext cx="403723" cy="1"/>
          </a:xfrm>
          <a:prstGeom prst="bentConnector3">
            <a:avLst/>
          </a:prstGeom>
          <a:ln w="19050" cap="rnd">
            <a:solidFill>
              <a:schemeClr val="tx1">
                <a:lumMod val="50000"/>
              </a:schemeClr>
            </a:solidFill>
            <a:miter lim="800000"/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Rectangle 144">
            <a:extLst>
              <a:ext uri="{FF2B5EF4-FFF2-40B4-BE49-F238E27FC236}">
                <a16:creationId xmlns:a16="http://schemas.microsoft.com/office/drawing/2014/main" id="{F9CA1E99-5609-DF41-AAD0-0E83D3D20D01}"/>
              </a:ext>
            </a:extLst>
          </p:cNvPr>
          <p:cNvSpPr/>
          <p:nvPr/>
        </p:nvSpPr>
        <p:spPr>
          <a:xfrm>
            <a:off x="3220145" y="2334222"/>
            <a:ext cx="2657330" cy="2937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Sagemaker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Experiments</a:t>
            </a:r>
          </a:p>
        </p:txBody>
      </p:sp>
      <p:grpSp>
        <p:nvGrpSpPr>
          <p:cNvPr id="146" name="Graphic 301">
            <a:extLst>
              <a:ext uri="{FF2B5EF4-FFF2-40B4-BE49-F238E27FC236}">
                <a16:creationId xmlns:a16="http://schemas.microsoft.com/office/drawing/2014/main" id="{A31B22D3-8A0E-D643-B37C-2FE5C03AD53E}"/>
              </a:ext>
            </a:extLst>
          </p:cNvPr>
          <p:cNvGrpSpPr/>
          <p:nvPr/>
        </p:nvGrpSpPr>
        <p:grpSpPr>
          <a:xfrm>
            <a:off x="4201513" y="5575022"/>
            <a:ext cx="658541" cy="462021"/>
            <a:chOff x="5032223" y="2065687"/>
            <a:chExt cx="361247" cy="254614"/>
          </a:xfrm>
        </p:grpSpPr>
        <p:sp>
          <p:nvSpPr>
            <p:cNvPr id="147" name="Freeform: Shape 1364">
              <a:extLst>
                <a:ext uri="{FF2B5EF4-FFF2-40B4-BE49-F238E27FC236}">
                  <a16:creationId xmlns:a16="http://schemas.microsoft.com/office/drawing/2014/main" id="{830D347D-777D-A24F-8FC6-BE181AF30C8E}"/>
                </a:ext>
              </a:extLst>
            </p:cNvPr>
            <p:cNvSpPr/>
            <p:nvPr/>
          </p:nvSpPr>
          <p:spPr>
            <a:xfrm>
              <a:off x="5284996" y="2213347"/>
              <a:ext cx="108475" cy="105034"/>
            </a:xfrm>
            <a:custGeom>
              <a:avLst/>
              <a:gdLst>
                <a:gd name="connsiteX0" fmla="*/ 35264 w 108475"/>
                <a:gd name="connsiteY0" fmla="*/ 105035 h 105034"/>
                <a:gd name="connsiteX1" fmla="*/ 3443 w 108475"/>
                <a:gd name="connsiteY1" fmla="*/ 35266 h 105034"/>
                <a:gd name="connsiteX2" fmla="*/ 73212 w 108475"/>
                <a:gd name="connsiteY2" fmla="*/ 3443 h 105034"/>
                <a:gd name="connsiteX3" fmla="*/ 105033 w 108475"/>
                <a:gd name="connsiteY3" fmla="*/ 73214 h 105034"/>
                <a:gd name="connsiteX4" fmla="*/ 73212 w 108475"/>
                <a:gd name="connsiteY4" fmla="*/ 105035 h 10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475" h="105034">
                  <a:moveTo>
                    <a:pt x="35264" y="105035"/>
                  </a:moveTo>
                  <a:cubicBezTo>
                    <a:pt x="7210" y="94556"/>
                    <a:pt x="-7036" y="63320"/>
                    <a:pt x="3443" y="35266"/>
                  </a:cubicBezTo>
                  <a:cubicBezTo>
                    <a:pt x="13922" y="7212"/>
                    <a:pt x="45158" y="-7036"/>
                    <a:pt x="73212" y="3443"/>
                  </a:cubicBezTo>
                  <a:cubicBezTo>
                    <a:pt x="101265" y="13922"/>
                    <a:pt x="115512" y="45160"/>
                    <a:pt x="105033" y="73214"/>
                  </a:cubicBezTo>
                  <a:cubicBezTo>
                    <a:pt x="99537" y="87929"/>
                    <a:pt x="87929" y="99537"/>
                    <a:pt x="73212" y="105035"/>
                  </a:cubicBez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48" name="Freeform: Shape 1365">
              <a:extLst>
                <a:ext uri="{FF2B5EF4-FFF2-40B4-BE49-F238E27FC236}">
                  <a16:creationId xmlns:a16="http://schemas.microsoft.com/office/drawing/2014/main" id="{D8BC741E-F506-DA44-AA03-CCDF3F0A9512}"/>
                </a:ext>
              </a:extLst>
            </p:cNvPr>
            <p:cNvSpPr/>
            <p:nvPr/>
          </p:nvSpPr>
          <p:spPr>
            <a:xfrm>
              <a:off x="5318872" y="2247263"/>
              <a:ext cx="40562" cy="38291"/>
            </a:xfrm>
            <a:custGeom>
              <a:avLst/>
              <a:gdLst>
                <a:gd name="connsiteX0" fmla="*/ 10966 w 40562"/>
                <a:gd name="connsiteY0" fmla="*/ 38292 h 38291"/>
                <a:gd name="connsiteX1" fmla="*/ 2270 w 40562"/>
                <a:gd name="connsiteY1" fmla="*/ 10965 h 38291"/>
                <a:gd name="connsiteX2" fmla="*/ 29597 w 40562"/>
                <a:gd name="connsiteY2" fmla="*/ 2271 h 38291"/>
                <a:gd name="connsiteX3" fmla="*/ 38293 w 40562"/>
                <a:gd name="connsiteY3" fmla="*/ 29596 h 38291"/>
                <a:gd name="connsiteX4" fmla="*/ 29597 w 40562"/>
                <a:gd name="connsiteY4" fmla="*/ 38292 h 38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562" h="38291">
                  <a:moveTo>
                    <a:pt x="10966" y="38292"/>
                  </a:moveTo>
                  <a:cubicBezTo>
                    <a:pt x="1019" y="33146"/>
                    <a:pt x="-2874" y="20914"/>
                    <a:pt x="2270" y="10965"/>
                  </a:cubicBezTo>
                  <a:cubicBezTo>
                    <a:pt x="7416" y="1019"/>
                    <a:pt x="19650" y="-2874"/>
                    <a:pt x="29597" y="2271"/>
                  </a:cubicBezTo>
                  <a:cubicBezTo>
                    <a:pt x="39543" y="7415"/>
                    <a:pt x="43436" y="19650"/>
                    <a:pt x="38293" y="29596"/>
                  </a:cubicBezTo>
                  <a:cubicBezTo>
                    <a:pt x="36363" y="33324"/>
                    <a:pt x="33325" y="36362"/>
                    <a:pt x="29597" y="38292"/>
                  </a:cubicBez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49" name="Freeform: Shape 1366">
              <a:extLst>
                <a:ext uri="{FF2B5EF4-FFF2-40B4-BE49-F238E27FC236}">
                  <a16:creationId xmlns:a16="http://schemas.microsoft.com/office/drawing/2014/main" id="{F4F12F94-31CA-0040-A4D4-295DC5EF430A}"/>
                </a:ext>
              </a:extLst>
            </p:cNvPr>
            <p:cNvSpPr/>
            <p:nvPr/>
          </p:nvSpPr>
          <p:spPr>
            <a:xfrm>
              <a:off x="5318911" y="2283451"/>
              <a:ext cx="11635" cy="36781"/>
            </a:xfrm>
            <a:custGeom>
              <a:avLst/>
              <a:gdLst>
                <a:gd name="connsiteX0" fmla="*/ 11636 w 11635"/>
                <a:gd name="connsiteY0" fmla="*/ 0 h 36781"/>
                <a:gd name="connsiteX1" fmla="*/ 0 w 11635"/>
                <a:gd name="connsiteY1" fmla="*/ 36782 h 36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35" h="36781">
                  <a:moveTo>
                    <a:pt x="11636" y="0"/>
                  </a:moveTo>
                  <a:lnTo>
                    <a:pt x="0" y="36782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50" name="Freeform: Shape 1367">
              <a:extLst>
                <a:ext uri="{FF2B5EF4-FFF2-40B4-BE49-F238E27FC236}">
                  <a16:creationId xmlns:a16="http://schemas.microsoft.com/office/drawing/2014/main" id="{35369221-6C9A-6B46-8FE2-30B982524783}"/>
                </a:ext>
              </a:extLst>
            </p:cNvPr>
            <p:cNvSpPr/>
            <p:nvPr/>
          </p:nvSpPr>
          <p:spPr>
            <a:xfrm>
              <a:off x="5347852" y="2283383"/>
              <a:ext cx="11292" cy="36918"/>
            </a:xfrm>
            <a:custGeom>
              <a:avLst/>
              <a:gdLst>
                <a:gd name="connsiteX0" fmla="*/ 0 w 11292"/>
                <a:gd name="connsiteY0" fmla="*/ 0 h 36918"/>
                <a:gd name="connsiteX1" fmla="*/ 11293 w 11292"/>
                <a:gd name="connsiteY1" fmla="*/ 36919 h 36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92" h="36918">
                  <a:moveTo>
                    <a:pt x="0" y="0"/>
                  </a:moveTo>
                  <a:lnTo>
                    <a:pt x="11293" y="36919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51" name="Freeform: Shape 1368">
              <a:extLst>
                <a:ext uri="{FF2B5EF4-FFF2-40B4-BE49-F238E27FC236}">
                  <a16:creationId xmlns:a16="http://schemas.microsoft.com/office/drawing/2014/main" id="{5B34A535-6B9C-AF4E-B36E-0DC8C4324225}"/>
                </a:ext>
              </a:extLst>
            </p:cNvPr>
            <p:cNvSpPr/>
            <p:nvPr/>
          </p:nvSpPr>
          <p:spPr>
            <a:xfrm>
              <a:off x="5089854" y="2107063"/>
              <a:ext cx="685" cy="187223"/>
            </a:xfrm>
            <a:custGeom>
              <a:avLst/>
              <a:gdLst>
                <a:gd name="connsiteX0" fmla="*/ 686 w 685"/>
                <a:gd name="connsiteY0" fmla="*/ 187223 h 187223"/>
                <a:gd name="connsiteX1" fmla="*/ 0 w 685"/>
                <a:gd name="connsiteY1" fmla="*/ 0 h 187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85" h="187223">
                  <a:moveTo>
                    <a:pt x="686" y="187223"/>
                  </a:moveTo>
                  <a:lnTo>
                    <a:pt x="0" y="0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52" name="Freeform: Shape 1369">
              <a:extLst>
                <a:ext uri="{FF2B5EF4-FFF2-40B4-BE49-F238E27FC236}">
                  <a16:creationId xmlns:a16="http://schemas.microsoft.com/office/drawing/2014/main" id="{AE33056C-2D16-6F40-8F8A-731EE61496AB}"/>
                </a:ext>
              </a:extLst>
            </p:cNvPr>
            <p:cNvSpPr/>
            <p:nvPr/>
          </p:nvSpPr>
          <p:spPr>
            <a:xfrm>
              <a:off x="5046945" y="2078054"/>
              <a:ext cx="17144" cy="17145"/>
            </a:xfrm>
            <a:custGeom>
              <a:avLst/>
              <a:gdLst>
                <a:gd name="connsiteX0" fmla="*/ 17145 w 17144"/>
                <a:gd name="connsiteY0" fmla="*/ 8573 h 17145"/>
                <a:gd name="connsiteX1" fmla="*/ 8572 w 17144"/>
                <a:gd name="connsiteY1" fmla="*/ 17145 h 17145"/>
                <a:gd name="connsiteX2" fmla="*/ 0 w 17144"/>
                <a:gd name="connsiteY2" fmla="*/ 8573 h 17145"/>
                <a:gd name="connsiteX3" fmla="*/ 8572 w 17144"/>
                <a:gd name="connsiteY3" fmla="*/ 0 h 17145"/>
                <a:gd name="connsiteX4" fmla="*/ 17145 w 17144"/>
                <a:gd name="connsiteY4" fmla="*/ 8573 h 17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4" h="17145">
                  <a:moveTo>
                    <a:pt x="17145" y="8573"/>
                  </a:moveTo>
                  <a:cubicBezTo>
                    <a:pt x="17145" y="13307"/>
                    <a:pt x="13307" y="17145"/>
                    <a:pt x="8572" y="17145"/>
                  </a:cubicBezTo>
                  <a:cubicBezTo>
                    <a:pt x="3838" y="17145"/>
                    <a:pt x="0" y="13307"/>
                    <a:pt x="0" y="8573"/>
                  </a:cubicBezTo>
                  <a:cubicBezTo>
                    <a:pt x="0" y="3838"/>
                    <a:pt x="3838" y="0"/>
                    <a:pt x="8572" y="0"/>
                  </a:cubicBezTo>
                  <a:cubicBezTo>
                    <a:pt x="13307" y="0"/>
                    <a:pt x="17145" y="3838"/>
                    <a:pt x="17145" y="8573"/>
                  </a:cubicBezTo>
                  <a:close/>
                </a:path>
              </a:pathLst>
            </a:custGeom>
            <a:solidFill>
              <a:srgbClr val="EFF5ED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53" name="Freeform: Shape 1370">
              <a:extLst>
                <a:ext uri="{FF2B5EF4-FFF2-40B4-BE49-F238E27FC236}">
                  <a16:creationId xmlns:a16="http://schemas.microsoft.com/office/drawing/2014/main" id="{72938386-9350-7C4A-87CC-218363042361}"/>
                </a:ext>
              </a:extLst>
            </p:cNvPr>
            <p:cNvSpPr/>
            <p:nvPr/>
          </p:nvSpPr>
          <p:spPr>
            <a:xfrm>
              <a:off x="5072640" y="2077963"/>
              <a:ext cx="17145" cy="17145"/>
            </a:xfrm>
            <a:custGeom>
              <a:avLst/>
              <a:gdLst>
                <a:gd name="connsiteX0" fmla="*/ 17145 w 17145"/>
                <a:gd name="connsiteY0" fmla="*/ 8573 h 17145"/>
                <a:gd name="connsiteX1" fmla="*/ 8573 w 17145"/>
                <a:gd name="connsiteY1" fmla="*/ 17145 h 17145"/>
                <a:gd name="connsiteX2" fmla="*/ 0 w 17145"/>
                <a:gd name="connsiteY2" fmla="*/ 8573 h 17145"/>
                <a:gd name="connsiteX3" fmla="*/ 8573 w 17145"/>
                <a:gd name="connsiteY3" fmla="*/ 0 h 17145"/>
                <a:gd name="connsiteX4" fmla="*/ 17145 w 17145"/>
                <a:gd name="connsiteY4" fmla="*/ 8573 h 17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" h="17145">
                  <a:moveTo>
                    <a:pt x="17145" y="8573"/>
                  </a:moveTo>
                  <a:cubicBezTo>
                    <a:pt x="17145" y="13307"/>
                    <a:pt x="13307" y="17145"/>
                    <a:pt x="8573" y="17145"/>
                  </a:cubicBezTo>
                  <a:cubicBezTo>
                    <a:pt x="3838" y="17145"/>
                    <a:pt x="0" y="13307"/>
                    <a:pt x="0" y="8573"/>
                  </a:cubicBezTo>
                  <a:cubicBezTo>
                    <a:pt x="0" y="3838"/>
                    <a:pt x="3838" y="0"/>
                    <a:pt x="8573" y="0"/>
                  </a:cubicBezTo>
                  <a:cubicBezTo>
                    <a:pt x="13307" y="0"/>
                    <a:pt x="17145" y="3838"/>
                    <a:pt x="17145" y="8573"/>
                  </a:cubicBezTo>
                  <a:close/>
                </a:path>
              </a:pathLst>
            </a:custGeom>
            <a:solidFill>
              <a:srgbClr val="EFF5ED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54" name="Freeform: Shape 1371">
              <a:extLst>
                <a:ext uri="{FF2B5EF4-FFF2-40B4-BE49-F238E27FC236}">
                  <a16:creationId xmlns:a16="http://schemas.microsoft.com/office/drawing/2014/main" id="{AA8C77DF-BCA0-934B-839E-5A304DF8630B}"/>
                </a:ext>
              </a:extLst>
            </p:cNvPr>
            <p:cNvSpPr/>
            <p:nvPr/>
          </p:nvSpPr>
          <p:spPr>
            <a:xfrm>
              <a:off x="5098312" y="2077871"/>
              <a:ext cx="17145" cy="17145"/>
            </a:xfrm>
            <a:custGeom>
              <a:avLst/>
              <a:gdLst>
                <a:gd name="connsiteX0" fmla="*/ 17145 w 17145"/>
                <a:gd name="connsiteY0" fmla="*/ 8573 h 17145"/>
                <a:gd name="connsiteX1" fmla="*/ 8573 w 17145"/>
                <a:gd name="connsiteY1" fmla="*/ 17145 h 17145"/>
                <a:gd name="connsiteX2" fmla="*/ 0 w 17145"/>
                <a:gd name="connsiteY2" fmla="*/ 8573 h 17145"/>
                <a:gd name="connsiteX3" fmla="*/ 8573 w 17145"/>
                <a:gd name="connsiteY3" fmla="*/ 0 h 17145"/>
                <a:gd name="connsiteX4" fmla="*/ 17145 w 17145"/>
                <a:gd name="connsiteY4" fmla="*/ 8573 h 17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" h="17145">
                  <a:moveTo>
                    <a:pt x="17145" y="8573"/>
                  </a:moveTo>
                  <a:cubicBezTo>
                    <a:pt x="17145" y="13307"/>
                    <a:pt x="13307" y="17145"/>
                    <a:pt x="8573" y="17145"/>
                  </a:cubicBezTo>
                  <a:cubicBezTo>
                    <a:pt x="3838" y="17145"/>
                    <a:pt x="0" y="13307"/>
                    <a:pt x="0" y="8573"/>
                  </a:cubicBezTo>
                  <a:cubicBezTo>
                    <a:pt x="0" y="3838"/>
                    <a:pt x="3838" y="0"/>
                    <a:pt x="8573" y="0"/>
                  </a:cubicBezTo>
                  <a:cubicBezTo>
                    <a:pt x="13307" y="0"/>
                    <a:pt x="17145" y="3838"/>
                    <a:pt x="17145" y="8573"/>
                  </a:cubicBezTo>
                  <a:close/>
                </a:path>
              </a:pathLst>
            </a:custGeom>
            <a:solidFill>
              <a:srgbClr val="EFF5ED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55" name="Freeform: Shape 1372">
              <a:extLst>
                <a:ext uri="{FF2B5EF4-FFF2-40B4-BE49-F238E27FC236}">
                  <a16:creationId xmlns:a16="http://schemas.microsoft.com/office/drawing/2014/main" id="{68B2B914-7E5E-834C-8E9F-B39D7E11A4DF}"/>
                </a:ext>
              </a:extLst>
            </p:cNvPr>
            <p:cNvSpPr/>
            <p:nvPr/>
          </p:nvSpPr>
          <p:spPr>
            <a:xfrm>
              <a:off x="5032223" y="2065687"/>
              <a:ext cx="306758" cy="227662"/>
            </a:xfrm>
            <a:custGeom>
              <a:avLst/>
              <a:gdLst>
                <a:gd name="connsiteX0" fmla="*/ 196596 w 306758"/>
                <a:gd name="connsiteY0" fmla="*/ 227663 h 227662"/>
                <a:gd name="connsiteX1" fmla="*/ 6401 w 306758"/>
                <a:gd name="connsiteY1" fmla="*/ 227663 h 227662"/>
                <a:gd name="connsiteX2" fmla="*/ 0 w 306758"/>
                <a:gd name="connsiteY2" fmla="*/ 221308 h 227662"/>
                <a:gd name="connsiteX3" fmla="*/ 0 w 306758"/>
                <a:gd name="connsiteY3" fmla="*/ 221285 h 227662"/>
                <a:gd name="connsiteX4" fmla="*/ 0 w 306758"/>
                <a:gd name="connsiteY4" fmla="*/ 6401 h 227662"/>
                <a:gd name="connsiteX5" fmla="*/ 6355 w 306758"/>
                <a:gd name="connsiteY5" fmla="*/ 0 h 227662"/>
                <a:gd name="connsiteX6" fmla="*/ 6378 w 306758"/>
                <a:gd name="connsiteY6" fmla="*/ 0 h 227662"/>
                <a:gd name="connsiteX7" fmla="*/ 300358 w 306758"/>
                <a:gd name="connsiteY7" fmla="*/ 0 h 227662"/>
                <a:gd name="connsiteX8" fmla="*/ 306758 w 306758"/>
                <a:gd name="connsiteY8" fmla="*/ 6401 h 227662"/>
                <a:gd name="connsiteX9" fmla="*/ 306758 w 306758"/>
                <a:gd name="connsiteY9" fmla="*/ 135446 h 227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6758" h="227662">
                  <a:moveTo>
                    <a:pt x="196596" y="227663"/>
                  </a:moveTo>
                  <a:lnTo>
                    <a:pt x="6401" y="227663"/>
                  </a:lnTo>
                  <a:cubicBezTo>
                    <a:pt x="2878" y="227676"/>
                    <a:pt x="13" y="224830"/>
                    <a:pt x="0" y="221308"/>
                  </a:cubicBezTo>
                  <a:cubicBezTo>
                    <a:pt x="0" y="221301"/>
                    <a:pt x="0" y="221292"/>
                    <a:pt x="0" y="221285"/>
                  </a:cubicBezTo>
                  <a:lnTo>
                    <a:pt x="0" y="6401"/>
                  </a:lnTo>
                  <a:cubicBezTo>
                    <a:pt x="-13" y="2878"/>
                    <a:pt x="2833" y="13"/>
                    <a:pt x="6355" y="0"/>
                  </a:cubicBezTo>
                  <a:cubicBezTo>
                    <a:pt x="6363" y="0"/>
                    <a:pt x="6370" y="0"/>
                    <a:pt x="6378" y="0"/>
                  </a:cubicBezTo>
                  <a:lnTo>
                    <a:pt x="300358" y="0"/>
                  </a:lnTo>
                  <a:cubicBezTo>
                    <a:pt x="303892" y="0"/>
                    <a:pt x="306758" y="2866"/>
                    <a:pt x="306758" y="6401"/>
                  </a:cubicBezTo>
                  <a:lnTo>
                    <a:pt x="306758" y="135446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56" name="Freeform: Shape 1373">
              <a:extLst>
                <a:ext uri="{FF2B5EF4-FFF2-40B4-BE49-F238E27FC236}">
                  <a16:creationId xmlns:a16="http://schemas.microsoft.com/office/drawing/2014/main" id="{FF627C3D-6C19-A444-B678-8862E62FCFB9}"/>
                </a:ext>
              </a:extLst>
            </p:cNvPr>
            <p:cNvSpPr/>
            <p:nvPr/>
          </p:nvSpPr>
          <p:spPr>
            <a:xfrm>
              <a:off x="5248639" y="2293350"/>
              <a:ext cx="27546" cy="2286"/>
            </a:xfrm>
            <a:custGeom>
              <a:avLst/>
              <a:gdLst>
                <a:gd name="connsiteX0" fmla="*/ 27546 w 27546"/>
                <a:gd name="connsiteY0" fmla="*/ 0 h 2286"/>
                <a:gd name="connsiteX1" fmla="*/ 27546 w 27546"/>
                <a:gd name="connsiteY1" fmla="*/ 0 h 2286"/>
                <a:gd name="connsiteX2" fmla="*/ 0 w 27546"/>
                <a:gd name="connsiteY2" fmla="*/ 0 h 2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546" h="2286">
                  <a:moveTo>
                    <a:pt x="27546" y="0"/>
                  </a:moveTo>
                  <a:lnTo>
                    <a:pt x="27546" y="0"/>
                  </a:lnTo>
                  <a:lnTo>
                    <a:pt x="0" y="0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57" name="Freeform: Shape 1374">
              <a:extLst>
                <a:ext uri="{FF2B5EF4-FFF2-40B4-BE49-F238E27FC236}">
                  <a16:creationId xmlns:a16="http://schemas.microsoft.com/office/drawing/2014/main" id="{A3A37AB1-D0EE-BF41-AB3C-E77FBCFDD7B5}"/>
                </a:ext>
              </a:extLst>
            </p:cNvPr>
            <p:cNvSpPr/>
            <p:nvPr/>
          </p:nvSpPr>
          <p:spPr>
            <a:xfrm>
              <a:off x="5032429" y="2107063"/>
              <a:ext cx="306072" cy="2286"/>
            </a:xfrm>
            <a:custGeom>
              <a:avLst/>
              <a:gdLst>
                <a:gd name="connsiteX0" fmla="*/ 0 w 306072"/>
                <a:gd name="connsiteY0" fmla="*/ 0 h 2286"/>
                <a:gd name="connsiteX1" fmla="*/ 306073 w 306072"/>
                <a:gd name="connsiteY1" fmla="*/ 0 h 2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6072" h="2286">
                  <a:moveTo>
                    <a:pt x="0" y="0"/>
                  </a:moveTo>
                  <a:lnTo>
                    <a:pt x="306073" y="0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58" name="Freeform: Shape 1375">
              <a:extLst>
                <a:ext uri="{FF2B5EF4-FFF2-40B4-BE49-F238E27FC236}">
                  <a16:creationId xmlns:a16="http://schemas.microsoft.com/office/drawing/2014/main" id="{6649AAA6-0B21-694D-934A-1F46123AC2E8}"/>
                </a:ext>
              </a:extLst>
            </p:cNvPr>
            <p:cNvSpPr/>
            <p:nvPr/>
          </p:nvSpPr>
          <p:spPr>
            <a:xfrm>
              <a:off x="5197158" y="2148623"/>
              <a:ext cx="31798" cy="104081"/>
            </a:xfrm>
            <a:custGeom>
              <a:avLst/>
              <a:gdLst>
                <a:gd name="connsiteX0" fmla="*/ 31798 w 31798"/>
                <a:gd name="connsiteY0" fmla="*/ 0 h 104081"/>
                <a:gd name="connsiteX1" fmla="*/ 0 w 31798"/>
                <a:gd name="connsiteY1" fmla="*/ 104082 h 104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1798" h="104081">
                  <a:moveTo>
                    <a:pt x="31798" y="0"/>
                  </a:moveTo>
                  <a:lnTo>
                    <a:pt x="0" y="104082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59" name="Freeform: Shape 1376">
              <a:extLst>
                <a:ext uri="{FF2B5EF4-FFF2-40B4-BE49-F238E27FC236}">
                  <a16:creationId xmlns:a16="http://schemas.microsoft.com/office/drawing/2014/main" id="{5279CCBA-695C-4C4E-B1E4-687CBB17B529}"/>
                </a:ext>
              </a:extLst>
            </p:cNvPr>
            <p:cNvSpPr/>
            <p:nvPr/>
          </p:nvSpPr>
          <p:spPr>
            <a:xfrm>
              <a:off x="5149107" y="2172809"/>
              <a:ext cx="36827" cy="44416"/>
            </a:xfrm>
            <a:custGeom>
              <a:avLst/>
              <a:gdLst>
                <a:gd name="connsiteX0" fmla="*/ 36827 w 36827"/>
                <a:gd name="connsiteY0" fmla="*/ 0 h 44416"/>
                <a:gd name="connsiteX1" fmla="*/ 0 w 36827"/>
                <a:gd name="connsiteY1" fmla="*/ 20368 h 44416"/>
                <a:gd name="connsiteX2" fmla="*/ 0 w 36827"/>
                <a:gd name="connsiteY2" fmla="*/ 24963 h 44416"/>
                <a:gd name="connsiteX3" fmla="*/ 36827 w 36827"/>
                <a:gd name="connsiteY3" fmla="*/ 44417 h 4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27" h="44416">
                  <a:moveTo>
                    <a:pt x="36827" y="0"/>
                  </a:moveTo>
                  <a:lnTo>
                    <a:pt x="0" y="20368"/>
                  </a:lnTo>
                  <a:lnTo>
                    <a:pt x="0" y="24963"/>
                  </a:lnTo>
                  <a:lnTo>
                    <a:pt x="36827" y="44417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60" name="Freeform: Shape 1377">
              <a:extLst>
                <a:ext uri="{FF2B5EF4-FFF2-40B4-BE49-F238E27FC236}">
                  <a16:creationId xmlns:a16="http://schemas.microsoft.com/office/drawing/2014/main" id="{36BEE465-6E05-E94E-92ED-31B3E9B303F1}"/>
                </a:ext>
              </a:extLst>
            </p:cNvPr>
            <p:cNvSpPr/>
            <p:nvPr/>
          </p:nvSpPr>
          <p:spPr>
            <a:xfrm>
              <a:off x="5243107" y="2172809"/>
              <a:ext cx="36827" cy="44416"/>
            </a:xfrm>
            <a:custGeom>
              <a:avLst/>
              <a:gdLst>
                <a:gd name="connsiteX0" fmla="*/ 0 w 36827"/>
                <a:gd name="connsiteY0" fmla="*/ 0 h 44416"/>
                <a:gd name="connsiteX1" fmla="*/ 36827 w 36827"/>
                <a:gd name="connsiteY1" fmla="*/ 20368 h 44416"/>
                <a:gd name="connsiteX2" fmla="*/ 36827 w 36827"/>
                <a:gd name="connsiteY2" fmla="*/ 24963 h 44416"/>
                <a:gd name="connsiteX3" fmla="*/ 0 w 36827"/>
                <a:gd name="connsiteY3" fmla="*/ 44417 h 4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27" h="44416">
                  <a:moveTo>
                    <a:pt x="0" y="0"/>
                  </a:moveTo>
                  <a:lnTo>
                    <a:pt x="36827" y="20368"/>
                  </a:lnTo>
                  <a:lnTo>
                    <a:pt x="36827" y="24963"/>
                  </a:lnTo>
                  <a:lnTo>
                    <a:pt x="0" y="44417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</p:grpSp>
      <p:sp>
        <p:nvSpPr>
          <p:cNvPr id="161" name="TextBox 160">
            <a:extLst>
              <a:ext uri="{FF2B5EF4-FFF2-40B4-BE49-F238E27FC236}">
                <a16:creationId xmlns:a16="http://schemas.microsoft.com/office/drawing/2014/main" id="{BF17824C-1B20-0D47-B0E2-5A41A2EFD410}"/>
              </a:ext>
            </a:extLst>
          </p:cNvPr>
          <p:cNvSpPr txBox="1"/>
          <p:nvPr/>
        </p:nvSpPr>
        <p:spPr>
          <a:xfrm>
            <a:off x="4876597" y="5567806"/>
            <a:ext cx="7585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Training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Amazon Ember"/>
              </a:rPr>
              <a:t>c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ode </a:t>
            </a:r>
          </a:p>
        </p:txBody>
      </p:sp>
      <p:cxnSp>
        <p:nvCxnSpPr>
          <p:cNvPr id="162" name="Elbow Connector 161">
            <a:extLst>
              <a:ext uri="{FF2B5EF4-FFF2-40B4-BE49-F238E27FC236}">
                <a16:creationId xmlns:a16="http://schemas.microsoft.com/office/drawing/2014/main" id="{19BFC691-E87E-044B-AF29-A400C40E08F3}"/>
              </a:ext>
            </a:extLst>
          </p:cNvPr>
          <p:cNvCxnSpPr>
            <a:cxnSpLocks/>
          </p:cNvCxnSpPr>
          <p:nvPr/>
        </p:nvCxnSpPr>
        <p:spPr>
          <a:xfrm rot="16200000" flipV="1">
            <a:off x="4005096" y="4940309"/>
            <a:ext cx="968936" cy="1"/>
          </a:xfrm>
          <a:prstGeom prst="bentConnector3">
            <a:avLst/>
          </a:prstGeom>
          <a:ln w="19050" cap="rnd">
            <a:solidFill>
              <a:schemeClr val="tx1">
                <a:lumMod val="50000"/>
              </a:schemeClr>
            </a:solidFill>
            <a:miter lim="800000"/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8" name="Curved Up Arrow 217">
            <a:extLst>
              <a:ext uri="{FF2B5EF4-FFF2-40B4-BE49-F238E27FC236}">
                <a16:creationId xmlns:a16="http://schemas.microsoft.com/office/drawing/2014/main" id="{5ECEB066-139F-4346-86D9-18E289F3D2BA}"/>
              </a:ext>
            </a:extLst>
          </p:cNvPr>
          <p:cNvSpPr/>
          <p:nvPr/>
        </p:nvSpPr>
        <p:spPr>
          <a:xfrm rot="10800000">
            <a:off x="3694838" y="2698995"/>
            <a:ext cx="1330067" cy="258980"/>
          </a:xfrm>
          <a:prstGeom prst="curvedUpArrow">
            <a:avLst>
              <a:gd name="adj1" fmla="val 42232"/>
              <a:gd name="adj2" fmla="val 84032"/>
              <a:gd name="adj3" fmla="val 25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219" name="TextBox 218">
            <a:extLst>
              <a:ext uri="{FF2B5EF4-FFF2-40B4-BE49-F238E27FC236}">
                <a16:creationId xmlns:a16="http://schemas.microsoft.com/office/drawing/2014/main" id="{7BAF5FB3-DB21-0E4A-B7B6-8A44FFBF4E81}"/>
              </a:ext>
            </a:extLst>
          </p:cNvPr>
          <p:cNvSpPr txBox="1"/>
          <p:nvPr/>
        </p:nvSpPr>
        <p:spPr>
          <a:xfrm>
            <a:off x="4174115" y="2707405"/>
            <a:ext cx="5212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Tune</a:t>
            </a:r>
          </a:p>
        </p:txBody>
      </p:sp>
      <p:cxnSp>
        <p:nvCxnSpPr>
          <p:cNvPr id="90" name="Elbow Connector 216">
            <a:extLst>
              <a:ext uri="{FF2B5EF4-FFF2-40B4-BE49-F238E27FC236}">
                <a16:creationId xmlns:a16="http://schemas.microsoft.com/office/drawing/2014/main" id="{3193A1C1-3B61-428D-9FF9-9294D3A438E1}"/>
              </a:ext>
            </a:extLst>
          </p:cNvPr>
          <p:cNvCxnSpPr>
            <a:cxnSpLocks/>
            <a:endCxn id="91" idx="2"/>
          </p:cNvCxnSpPr>
          <p:nvPr/>
        </p:nvCxnSpPr>
        <p:spPr>
          <a:xfrm flipV="1">
            <a:off x="2604993" y="3752083"/>
            <a:ext cx="1148561" cy="224665"/>
          </a:xfrm>
          <a:prstGeom prst="bentConnector2">
            <a:avLst/>
          </a:prstGeom>
          <a:ln w="19050" cap="rnd">
            <a:solidFill>
              <a:schemeClr val="accent1"/>
            </a:solidFill>
            <a:miter lim="800000"/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Rectangle 90">
            <a:extLst>
              <a:ext uri="{FF2B5EF4-FFF2-40B4-BE49-F238E27FC236}">
                <a16:creationId xmlns:a16="http://schemas.microsoft.com/office/drawing/2014/main" id="{095A578C-59EF-442A-B8E1-50601F396E03}"/>
              </a:ext>
            </a:extLst>
          </p:cNvPr>
          <p:cNvSpPr/>
          <p:nvPr/>
        </p:nvSpPr>
        <p:spPr>
          <a:xfrm>
            <a:off x="3247503" y="3307987"/>
            <a:ext cx="1012101" cy="4440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Sagemaker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Training Job</a:t>
            </a: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86D0AC16-4F6B-4A14-BD9E-2D7CA6738DA2}"/>
              </a:ext>
            </a:extLst>
          </p:cNvPr>
          <p:cNvSpPr/>
          <p:nvPr/>
        </p:nvSpPr>
        <p:spPr>
          <a:xfrm>
            <a:off x="4620589" y="3273852"/>
            <a:ext cx="1136578" cy="4440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Sagemaker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Processing Job</a:t>
            </a:r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27DE2226-8274-6C80-7819-0D4353617C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err="1"/>
              <a:t>MLOps</a:t>
            </a:r>
            <a:r>
              <a:rPr lang="en-US" dirty="0"/>
              <a:t>- Design</a:t>
            </a:r>
          </a:p>
        </p:txBody>
      </p:sp>
    </p:spTree>
    <p:extLst>
      <p:ext uri="{BB962C8B-B14F-4D97-AF65-F5344CB8AC3E}">
        <p14:creationId xmlns:p14="http://schemas.microsoft.com/office/powerpoint/2010/main" val="732913756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Rounded Rectangle 57">
            <a:extLst>
              <a:ext uri="{FF2B5EF4-FFF2-40B4-BE49-F238E27FC236}">
                <a16:creationId xmlns:a16="http://schemas.microsoft.com/office/drawing/2014/main" id="{D070422E-9D9E-49DF-A3B1-E7325081C933}"/>
              </a:ext>
            </a:extLst>
          </p:cNvPr>
          <p:cNvSpPr/>
          <p:nvPr/>
        </p:nvSpPr>
        <p:spPr>
          <a:xfrm>
            <a:off x="1004981" y="1982670"/>
            <a:ext cx="1807185" cy="140605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 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Prepare data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144" name="Rounded Rectangle 143">
            <a:extLst>
              <a:ext uri="{FF2B5EF4-FFF2-40B4-BE49-F238E27FC236}">
                <a16:creationId xmlns:a16="http://schemas.microsoft.com/office/drawing/2014/main" id="{681B85C8-4C0B-E141-9A2F-3BABD8393641}"/>
              </a:ext>
            </a:extLst>
          </p:cNvPr>
          <p:cNvSpPr/>
          <p:nvPr/>
        </p:nvSpPr>
        <p:spPr>
          <a:xfrm>
            <a:off x="3065485" y="2027882"/>
            <a:ext cx="2939433" cy="2264289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Experiment tracking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5DC0ADAE-CC6E-0B49-8277-E3ABF9725044}"/>
              </a:ext>
            </a:extLst>
          </p:cNvPr>
          <p:cNvSpPr/>
          <p:nvPr/>
        </p:nvSpPr>
        <p:spPr>
          <a:xfrm>
            <a:off x="3120053" y="2960038"/>
            <a:ext cx="1272068" cy="947497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Train model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2E60B222-E660-E041-A98C-0361A3B2B29B}"/>
              </a:ext>
            </a:extLst>
          </p:cNvPr>
          <p:cNvSpPr/>
          <p:nvPr/>
        </p:nvSpPr>
        <p:spPr>
          <a:xfrm>
            <a:off x="1264612" y="2271716"/>
            <a:ext cx="1287923" cy="4440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Sagemaker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Data Wrangler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BEE697C-DF23-B54C-993B-178896462101}"/>
              </a:ext>
            </a:extLst>
          </p:cNvPr>
          <p:cNvSpPr/>
          <p:nvPr/>
        </p:nvSpPr>
        <p:spPr>
          <a:xfrm>
            <a:off x="895409" y="1849448"/>
            <a:ext cx="2044200" cy="2580659"/>
          </a:xfrm>
          <a:prstGeom prst="rect">
            <a:avLst/>
          </a:prstGeom>
          <a:noFill/>
          <a:ln w="1905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 anchorCtr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64A8C329-5C64-CD47-A355-A5C0E0F23147}"/>
              </a:ext>
            </a:extLst>
          </p:cNvPr>
          <p:cNvSpPr/>
          <p:nvPr/>
        </p:nvSpPr>
        <p:spPr>
          <a:xfrm>
            <a:off x="1001693" y="3508798"/>
            <a:ext cx="1807185" cy="818597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 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Curate features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D95AABD-A815-744F-BC90-4EAE1C027D36}"/>
              </a:ext>
            </a:extLst>
          </p:cNvPr>
          <p:cNvSpPr/>
          <p:nvPr/>
        </p:nvSpPr>
        <p:spPr>
          <a:xfrm>
            <a:off x="3005434" y="1657200"/>
            <a:ext cx="4572597" cy="2766821"/>
          </a:xfrm>
          <a:prstGeom prst="rect">
            <a:avLst/>
          </a:prstGeom>
          <a:noFill/>
          <a:ln w="1905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B8BBD4B4-A8BD-3C4A-9820-AB1D0B2715CC}"/>
              </a:ext>
            </a:extLst>
          </p:cNvPr>
          <p:cNvSpPr/>
          <p:nvPr/>
        </p:nvSpPr>
        <p:spPr>
          <a:xfrm>
            <a:off x="1256610" y="2827244"/>
            <a:ext cx="1303927" cy="444096"/>
          </a:xfrm>
          <a:prstGeom prst="rect">
            <a:avLst/>
          </a:prstGeom>
          <a:noFill/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Sagemaker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Processing Job</a:t>
            </a:r>
          </a:p>
        </p:txBody>
      </p:sp>
      <p:pic>
        <p:nvPicPr>
          <p:cNvPr id="43" name="Graphic 14">
            <a:extLst>
              <a:ext uri="{FF2B5EF4-FFF2-40B4-BE49-F238E27FC236}">
                <a16:creationId xmlns:a16="http://schemas.microsoft.com/office/drawing/2014/main" id="{6DEE3DC3-E12A-6741-B99D-BA261E9D09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7489" y="4801381"/>
            <a:ext cx="620696" cy="6206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2" name="Rectangle 51">
            <a:extLst>
              <a:ext uri="{FF2B5EF4-FFF2-40B4-BE49-F238E27FC236}">
                <a16:creationId xmlns:a16="http://schemas.microsoft.com/office/drawing/2014/main" id="{1B3D8264-5FE1-2847-AAB1-5EE584C5286E}"/>
              </a:ext>
            </a:extLst>
          </p:cNvPr>
          <p:cNvSpPr/>
          <p:nvPr/>
        </p:nvSpPr>
        <p:spPr>
          <a:xfrm>
            <a:off x="1253322" y="3735276"/>
            <a:ext cx="1303926" cy="4440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Sagemaker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Feature Store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0E1E6989-7F59-AD4A-A1C6-3C6A060FDCED}"/>
              </a:ext>
            </a:extLst>
          </p:cNvPr>
          <p:cNvSpPr/>
          <p:nvPr/>
        </p:nvSpPr>
        <p:spPr>
          <a:xfrm>
            <a:off x="895409" y="4597008"/>
            <a:ext cx="9871682" cy="1490631"/>
          </a:xfrm>
          <a:prstGeom prst="rect">
            <a:avLst/>
          </a:prstGeom>
          <a:noFill/>
          <a:ln w="19050">
            <a:solidFill>
              <a:schemeClr val="accent2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5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pic>
        <p:nvPicPr>
          <p:cNvPr id="44" name="Graphic 14">
            <a:extLst>
              <a:ext uri="{FF2B5EF4-FFF2-40B4-BE49-F238E27FC236}">
                <a16:creationId xmlns:a16="http://schemas.microsoft.com/office/drawing/2014/main" id="{3EA7D63D-77FB-0B43-BC0F-8D27FF1C41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3555" y="4860853"/>
            <a:ext cx="489513" cy="489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A4CEAFC8-6F7A-BD47-BA50-7D781042250C}"/>
              </a:ext>
            </a:extLst>
          </p:cNvPr>
          <p:cNvSpPr txBox="1"/>
          <p:nvPr/>
        </p:nvSpPr>
        <p:spPr>
          <a:xfrm>
            <a:off x="1445412" y="4893831"/>
            <a:ext cx="5196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Raw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Amazon Ember"/>
              </a:rPr>
              <a:t>d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ata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pic>
        <p:nvPicPr>
          <p:cNvPr id="69" name="Graphic 14">
            <a:extLst>
              <a:ext uri="{FF2B5EF4-FFF2-40B4-BE49-F238E27FC236}">
                <a16:creationId xmlns:a16="http://schemas.microsoft.com/office/drawing/2014/main" id="{7A992E39-3656-9B40-AD60-59569B8D58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4850" y="4860907"/>
            <a:ext cx="489513" cy="489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0" name="TextBox 69">
            <a:extLst>
              <a:ext uri="{FF2B5EF4-FFF2-40B4-BE49-F238E27FC236}">
                <a16:creationId xmlns:a16="http://schemas.microsoft.com/office/drawing/2014/main" id="{4EC36354-86DC-A341-92BC-DFA2E7481B0B}"/>
              </a:ext>
            </a:extLst>
          </p:cNvPr>
          <p:cNvSpPr txBox="1"/>
          <p:nvPr/>
        </p:nvSpPr>
        <p:spPr>
          <a:xfrm>
            <a:off x="2887569" y="4853726"/>
            <a:ext cx="9557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Training,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Amazon Ember"/>
              </a:rPr>
              <a:t>v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alidation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Amazon Ember"/>
              </a:rPr>
              <a:t>t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est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 </a:t>
            </a:r>
            <a:r>
              <a:rPr lang="en-US" sz="1200" dirty="0">
                <a:latin typeface="Amazon Ember"/>
              </a:rPr>
              <a:t>d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ata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10" name="Pentagon 9">
            <a:extLst>
              <a:ext uri="{FF2B5EF4-FFF2-40B4-BE49-F238E27FC236}">
                <a16:creationId xmlns:a16="http://schemas.microsoft.com/office/drawing/2014/main" id="{61F3ADE4-A070-2149-8B1C-836A57D07D8D}"/>
              </a:ext>
            </a:extLst>
          </p:cNvPr>
          <p:cNvSpPr/>
          <p:nvPr/>
        </p:nvSpPr>
        <p:spPr>
          <a:xfrm>
            <a:off x="872157" y="1495424"/>
            <a:ext cx="2347988" cy="370683"/>
          </a:xfrm>
          <a:prstGeom prst="homePlate">
            <a:avLst/>
          </a:prstGeom>
          <a:solidFill>
            <a:schemeClr val="accent3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Data preparation</a:t>
            </a:r>
          </a:p>
        </p:txBody>
      </p:sp>
      <p:cxnSp>
        <p:nvCxnSpPr>
          <p:cNvPr id="37" name="Elbow Connector 36">
            <a:extLst>
              <a:ext uri="{FF2B5EF4-FFF2-40B4-BE49-F238E27FC236}">
                <a16:creationId xmlns:a16="http://schemas.microsoft.com/office/drawing/2014/main" id="{77044001-9F04-1445-9643-16A47716EA82}"/>
              </a:ext>
            </a:extLst>
          </p:cNvPr>
          <p:cNvCxnSpPr>
            <a:cxnSpLocks/>
          </p:cNvCxnSpPr>
          <p:nvPr/>
        </p:nvCxnSpPr>
        <p:spPr>
          <a:xfrm rot="16200000" flipV="1">
            <a:off x="2467743" y="4658984"/>
            <a:ext cx="403723" cy="1"/>
          </a:xfrm>
          <a:prstGeom prst="bentConnector3">
            <a:avLst/>
          </a:prstGeom>
          <a:ln w="19050" cap="rnd">
            <a:solidFill>
              <a:schemeClr val="tx1">
                <a:lumMod val="50000"/>
              </a:schemeClr>
            </a:solidFill>
            <a:miter lim="800000"/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Elbow Connector 44">
            <a:extLst>
              <a:ext uri="{FF2B5EF4-FFF2-40B4-BE49-F238E27FC236}">
                <a16:creationId xmlns:a16="http://schemas.microsoft.com/office/drawing/2014/main" id="{340069C8-6EDE-3248-A2E1-66ACB5E935FB}"/>
              </a:ext>
            </a:extLst>
          </p:cNvPr>
          <p:cNvCxnSpPr>
            <a:cxnSpLocks/>
          </p:cNvCxnSpPr>
          <p:nvPr/>
        </p:nvCxnSpPr>
        <p:spPr>
          <a:xfrm rot="16200000" flipV="1">
            <a:off x="994407" y="4637263"/>
            <a:ext cx="403723" cy="1"/>
          </a:xfrm>
          <a:prstGeom prst="bentConnector3">
            <a:avLst/>
          </a:prstGeom>
          <a:ln w="19050" cap="rnd">
            <a:solidFill>
              <a:schemeClr val="tx1">
                <a:lumMod val="50000"/>
              </a:schemeClr>
            </a:solidFill>
            <a:miter lim="800000"/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49F7670D-8D61-124D-9708-434FB5684486}"/>
              </a:ext>
            </a:extLst>
          </p:cNvPr>
          <p:cNvCxnSpPr>
            <a:cxnSpLocks/>
            <a:stCxn id="70" idx="3"/>
          </p:cNvCxnSpPr>
          <p:nvPr/>
        </p:nvCxnSpPr>
        <p:spPr>
          <a:xfrm flipV="1">
            <a:off x="3843280" y="4491516"/>
            <a:ext cx="180615" cy="685376"/>
          </a:xfrm>
          <a:prstGeom prst="bentConnector2">
            <a:avLst/>
          </a:prstGeom>
          <a:ln w="19050" cap="rnd">
            <a:solidFill>
              <a:schemeClr val="tx1">
                <a:lumMod val="50000"/>
              </a:schemeClr>
            </a:solidFill>
            <a:miter lim="800000"/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5" name="Graphic 301">
            <a:extLst>
              <a:ext uri="{FF2B5EF4-FFF2-40B4-BE49-F238E27FC236}">
                <a16:creationId xmlns:a16="http://schemas.microsoft.com/office/drawing/2014/main" id="{B31DB05F-F602-894B-8E77-55574D8ECCD3}"/>
              </a:ext>
            </a:extLst>
          </p:cNvPr>
          <p:cNvGrpSpPr/>
          <p:nvPr/>
        </p:nvGrpSpPr>
        <p:grpSpPr>
          <a:xfrm>
            <a:off x="1804736" y="5555934"/>
            <a:ext cx="658541" cy="462021"/>
            <a:chOff x="5032223" y="2065687"/>
            <a:chExt cx="361247" cy="254614"/>
          </a:xfrm>
        </p:grpSpPr>
        <p:sp>
          <p:nvSpPr>
            <p:cNvPr id="96" name="Freeform: Shape 1364">
              <a:extLst>
                <a:ext uri="{FF2B5EF4-FFF2-40B4-BE49-F238E27FC236}">
                  <a16:creationId xmlns:a16="http://schemas.microsoft.com/office/drawing/2014/main" id="{D6436B9F-D404-4D48-996C-D07B98AFE338}"/>
                </a:ext>
              </a:extLst>
            </p:cNvPr>
            <p:cNvSpPr/>
            <p:nvPr/>
          </p:nvSpPr>
          <p:spPr>
            <a:xfrm>
              <a:off x="5284996" y="2213347"/>
              <a:ext cx="108475" cy="105034"/>
            </a:xfrm>
            <a:custGeom>
              <a:avLst/>
              <a:gdLst>
                <a:gd name="connsiteX0" fmla="*/ 35264 w 108475"/>
                <a:gd name="connsiteY0" fmla="*/ 105035 h 105034"/>
                <a:gd name="connsiteX1" fmla="*/ 3443 w 108475"/>
                <a:gd name="connsiteY1" fmla="*/ 35266 h 105034"/>
                <a:gd name="connsiteX2" fmla="*/ 73212 w 108475"/>
                <a:gd name="connsiteY2" fmla="*/ 3443 h 105034"/>
                <a:gd name="connsiteX3" fmla="*/ 105033 w 108475"/>
                <a:gd name="connsiteY3" fmla="*/ 73214 h 105034"/>
                <a:gd name="connsiteX4" fmla="*/ 73212 w 108475"/>
                <a:gd name="connsiteY4" fmla="*/ 105035 h 10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475" h="105034">
                  <a:moveTo>
                    <a:pt x="35264" y="105035"/>
                  </a:moveTo>
                  <a:cubicBezTo>
                    <a:pt x="7210" y="94556"/>
                    <a:pt x="-7036" y="63320"/>
                    <a:pt x="3443" y="35266"/>
                  </a:cubicBezTo>
                  <a:cubicBezTo>
                    <a:pt x="13922" y="7212"/>
                    <a:pt x="45158" y="-7036"/>
                    <a:pt x="73212" y="3443"/>
                  </a:cubicBezTo>
                  <a:cubicBezTo>
                    <a:pt x="101265" y="13922"/>
                    <a:pt x="115512" y="45160"/>
                    <a:pt x="105033" y="73214"/>
                  </a:cubicBezTo>
                  <a:cubicBezTo>
                    <a:pt x="99537" y="87929"/>
                    <a:pt x="87929" y="99537"/>
                    <a:pt x="73212" y="105035"/>
                  </a:cubicBez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97" name="Freeform: Shape 1365">
              <a:extLst>
                <a:ext uri="{FF2B5EF4-FFF2-40B4-BE49-F238E27FC236}">
                  <a16:creationId xmlns:a16="http://schemas.microsoft.com/office/drawing/2014/main" id="{078EAFE7-6F69-AB42-ACB2-572741AC715A}"/>
                </a:ext>
              </a:extLst>
            </p:cNvPr>
            <p:cNvSpPr/>
            <p:nvPr/>
          </p:nvSpPr>
          <p:spPr>
            <a:xfrm>
              <a:off x="5318872" y="2247263"/>
              <a:ext cx="40562" cy="38291"/>
            </a:xfrm>
            <a:custGeom>
              <a:avLst/>
              <a:gdLst>
                <a:gd name="connsiteX0" fmla="*/ 10966 w 40562"/>
                <a:gd name="connsiteY0" fmla="*/ 38292 h 38291"/>
                <a:gd name="connsiteX1" fmla="*/ 2270 w 40562"/>
                <a:gd name="connsiteY1" fmla="*/ 10965 h 38291"/>
                <a:gd name="connsiteX2" fmla="*/ 29597 w 40562"/>
                <a:gd name="connsiteY2" fmla="*/ 2271 h 38291"/>
                <a:gd name="connsiteX3" fmla="*/ 38293 w 40562"/>
                <a:gd name="connsiteY3" fmla="*/ 29596 h 38291"/>
                <a:gd name="connsiteX4" fmla="*/ 29597 w 40562"/>
                <a:gd name="connsiteY4" fmla="*/ 38292 h 38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562" h="38291">
                  <a:moveTo>
                    <a:pt x="10966" y="38292"/>
                  </a:moveTo>
                  <a:cubicBezTo>
                    <a:pt x="1019" y="33146"/>
                    <a:pt x="-2874" y="20914"/>
                    <a:pt x="2270" y="10965"/>
                  </a:cubicBezTo>
                  <a:cubicBezTo>
                    <a:pt x="7416" y="1019"/>
                    <a:pt x="19650" y="-2874"/>
                    <a:pt x="29597" y="2271"/>
                  </a:cubicBezTo>
                  <a:cubicBezTo>
                    <a:pt x="39543" y="7415"/>
                    <a:pt x="43436" y="19650"/>
                    <a:pt x="38293" y="29596"/>
                  </a:cubicBezTo>
                  <a:cubicBezTo>
                    <a:pt x="36363" y="33324"/>
                    <a:pt x="33325" y="36362"/>
                    <a:pt x="29597" y="38292"/>
                  </a:cubicBez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98" name="Freeform: Shape 1366">
              <a:extLst>
                <a:ext uri="{FF2B5EF4-FFF2-40B4-BE49-F238E27FC236}">
                  <a16:creationId xmlns:a16="http://schemas.microsoft.com/office/drawing/2014/main" id="{41D4C464-BA70-FA4C-8DDA-4C2B0F00BBEF}"/>
                </a:ext>
              </a:extLst>
            </p:cNvPr>
            <p:cNvSpPr/>
            <p:nvPr/>
          </p:nvSpPr>
          <p:spPr>
            <a:xfrm>
              <a:off x="5318911" y="2283451"/>
              <a:ext cx="11635" cy="36781"/>
            </a:xfrm>
            <a:custGeom>
              <a:avLst/>
              <a:gdLst>
                <a:gd name="connsiteX0" fmla="*/ 11636 w 11635"/>
                <a:gd name="connsiteY0" fmla="*/ 0 h 36781"/>
                <a:gd name="connsiteX1" fmla="*/ 0 w 11635"/>
                <a:gd name="connsiteY1" fmla="*/ 36782 h 36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35" h="36781">
                  <a:moveTo>
                    <a:pt x="11636" y="0"/>
                  </a:moveTo>
                  <a:lnTo>
                    <a:pt x="0" y="36782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99" name="Freeform: Shape 1367">
              <a:extLst>
                <a:ext uri="{FF2B5EF4-FFF2-40B4-BE49-F238E27FC236}">
                  <a16:creationId xmlns:a16="http://schemas.microsoft.com/office/drawing/2014/main" id="{5CC19919-C989-F34E-BB08-1473232E6203}"/>
                </a:ext>
              </a:extLst>
            </p:cNvPr>
            <p:cNvSpPr/>
            <p:nvPr/>
          </p:nvSpPr>
          <p:spPr>
            <a:xfrm>
              <a:off x="5347852" y="2283383"/>
              <a:ext cx="11292" cy="36918"/>
            </a:xfrm>
            <a:custGeom>
              <a:avLst/>
              <a:gdLst>
                <a:gd name="connsiteX0" fmla="*/ 0 w 11292"/>
                <a:gd name="connsiteY0" fmla="*/ 0 h 36918"/>
                <a:gd name="connsiteX1" fmla="*/ 11293 w 11292"/>
                <a:gd name="connsiteY1" fmla="*/ 36919 h 36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92" h="36918">
                  <a:moveTo>
                    <a:pt x="0" y="0"/>
                  </a:moveTo>
                  <a:lnTo>
                    <a:pt x="11293" y="36919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00" name="Freeform: Shape 1368">
              <a:extLst>
                <a:ext uri="{FF2B5EF4-FFF2-40B4-BE49-F238E27FC236}">
                  <a16:creationId xmlns:a16="http://schemas.microsoft.com/office/drawing/2014/main" id="{B957EF2A-D09A-A148-AF38-FBF53C2B0190}"/>
                </a:ext>
              </a:extLst>
            </p:cNvPr>
            <p:cNvSpPr/>
            <p:nvPr/>
          </p:nvSpPr>
          <p:spPr>
            <a:xfrm>
              <a:off x="5089854" y="2107063"/>
              <a:ext cx="685" cy="187223"/>
            </a:xfrm>
            <a:custGeom>
              <a:avLst/>
              <a:gdLst>
                <a:gd name="connsiteX0" fmla="*/ 686 w 685"/>
                <a:gd name="connsiteY0" fmla="*/ 187223 h 187223"/>
                <a:gd name="connsiteX1" fmla="*/ 0 w 685"/>
                <a:gd name="connsiteY1" fmla="*/ 0 h 187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85" h="187223">
                  <a:moveTo>
                    <a:pt x="686" y="187223"/>
                  </a:moveTo>
                  <a:lnTo>
                    <a:pt x="0" y="0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01" name="Freeform: Shape 1369">
              <a:extLst>
                <a:ext uri="{FF2B5EF4-FFF2-40B4-BE49-F238E27FC236}">
                  <a16:creationId xmlns:a16="http://schemas.microsoft.com/office/drawing/2014/main" id="{38B2C800-90CE-AC4C-868B-BC3EC553F573}"/>
                </a:ext>
              </a:extLst>
            </p:cNvPr>
            <p:cNvSpPr/>
            <p:nvPr/>
          </p:nvSpPr>
          <p:spPr>
            <a:xfrm>
              <a:off x="5046945" y="2078054"/>
              <a:ext cx="17144" cy="17145"/>
            </a:xfrm>
            <a:custGeom>
              <a:avLst/>
              <a:gdLst>
                <a:gd name="connsiteX0" fmla="*/ 17145 w 17144"/>
                <a:gd name="connsiteY0" fmla="*/ 8573 h 17145"/>
                <a:gd name="connsiteX1" fmla="*/ 8572 w 17144"/>
                <a:gd name="connsiteY1" fmla="*/ 17145 h 17145"/>
                <a:gd name="connsiteX2" fmla="*/ 0 w 17144"/>
                <a:gd name="connsiteY2" fmla="*/ 8573 h 17145"/>
                <a:gd name="connsiteX3" fmla="*/ 8572 w 17144"/>
                <a:gd name="connsiteY3" fmla="*/ 0 h 17145"/>
                <a:gd name="connsiteX4" fmla="*/ 17145 w 17144"/>
                <a:gd name="connsiteY4" fmla="*/ 8573 h 17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4" h="17145">
                  <a:moveTo>
                    <a:pt x="17145" y="8573"/>
                  </a:moveTo>
                  <a:cubicBezTo>
                    <a:pt x="17145" y="13307"/>
                    <a:pt x="13307" y="17145"/>
                    <a:pt x="8572" y="17145"/>
                  </a:cubicBezTo>
                  <a:cubicBezTo>
                    <a:pt x="3838" y="17145"/>
                    <a:pt x="0" y="13307"/>
                    <a:pt x="0" y="8573"/>
                  </a:cubicBezTo>
                  <a:cubicBezTo>
                    <a:pt x="0" y="3838"/>
                    <a:pt x="3838" y="0"/>
                    <a:pt x="8572" y="0"/>
                  </a:cubicBezTo>
                  <a:cubicBezTo>
                    <a:pt x="13307" y="0"/>
                    <a:pt x="17145" y="3838"/>
                    <a:pt x="17145" y="8573"/>
                  </a:cubicBezTo>
                  <a:close/>
                </a:path>
              </a:pathLst>
            </a:custGeom>
            <a:solidFill>
              <a:srgbClr val="EFF5ED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02" name="Freeform: Shape 1370">
              <a:extLst>
                <a:ext uri="{FF2B5EF4-FFF2-40B4-BE49-F238E27FC236}">
                  <a16:creationId xmlns:a16="http://schemas.microsoft.com/office/drawing/2014/main" id="{D2240820-041D-C449-A926-323733086144}"/>
                </a:ext>
              </a:extLst>
            </p:cNvPr>
            <p:cNvSpPr/>
            <p:nvPr/>
          </p:nvSpPr>
          <p:spPr>
            <a:xfrm>
              <a:off x="5072640" y="2077963"/>
              <a:ext cx="17145" cy="17145"/>
            </a:xfrm>
            <a:custGeom>
              <a:avLst/>
              <a:gdLst>
                <a:gd name="connsiteX0" fmla="*/ 17145 w 17145"/>
                <a:gd name="connsiteY0" fmla="*/ 8573 h 17145"/>
                <a:gd name="connsiteX1" fmla="*/ 8573 w 17145"/>
                <a:gd name="connsiteY1" fmla="*/ 17145 h 17145"/>
                <a:gd name="connsiteX2" fmla="*/ 0 w 17145"/>
                <a:gd name="connsiteY2" fmla="*/ 8573 h 17145"/>
                <a:gd name="connsiteX3" fmla="*/ 8573 w 17145"/>
                <a:gd name="connsiteY3" fmla="*/ 0 h 17145"/>
                <a:gd name="connsiteX4" fmla="*/ 17145 w 17145"/>
                <a:gd name="connsiteY4" fmla="*/ 8573 h 17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" h="17145">
                  <a:moveTo>
                    <a:pt x="17145" y="8573"/>
                  </a:moveTo>
                  <a:cubicBezTo>
                    <a:pt x="17145" y="13307"/>
                    <a:pt x="13307" y="17145"/>
                    <a:pt x="8573" y="17145"/>
                  </a:cubicBezTo>
                  <a:cubicBezTo>
                    <a:pt x="3838" y="17145"/>
                    <a:pt x="0" y="13307"/>
                    <a:pt x="0" y="8573"/>
                  </a:cubicBezTo>
                  <a:cubicBezTo>
                    <a:pt x="0" y="3838"/>
                    <a:pt x="3838" y="0"/>
                    <a:pt x="8573" y="0"/>
                  </a:cubicBezTo>
                  <a:cubicBezTo>
                    <a:pt x="13307" y="0"/>
                    <a:pt x="17145" y="3838"/>
                    <a:pt x="17145" y="8573"/>
                  </a:cubicBezTo>
                  <a:close/>
                </a:path>
              </a:pathLst>
            </a:custGeom>
            <a:solidFill>
              <a:srgbClr val="EFF5ED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03" name="Freeform: Shape 1371">
              <a:extLst>
                <a:ext uri="{FF2B5EF4-FFF2-40B4-BE49-F238E27FC236}">
                  <a16:creationId xmlns:a16="http://schemas.microsoft.com/office/drawing/2014/main" id="{9A4616E6-E33C-8E45-AE30-AEED784B1A15}"/>
                </a:ext>
              </a:extLst>
            </p:cNvPr>
            <p:cNvSpPr/>
            <p:nvPr/>
          </p:nvSpPr>
          <p:spPr>
            <a:xfrm>
              <a:off x="5098312" y="2077871"/>
              <a:ext cx="17145" cy="17145"/>
            </a:xfrm>
            <a:custGeom>
              <a:avLst/>
              <a:gdLst>
                <a:gd name="connsiteX0" fmla="*/ 17145 w 17145"/>
                <a:gd name="connsiteY0" fmla="*/ 8573 h 17145"/>
                <a:gd name="connsiteX1" fmla="*/ 8573 w 17145"/>
                <a:gd name="connsiteY1" fmla="*/ 17145 h 17145"/>
                <a:gd name="connsiteX2" fmla="*/ 0 w 17145"/>
                <a:gd name="connsiteY2" fmla="*/ 8573 h 17145"/>
                <a:gd name="connsiteX3" fmla="*/ 8573 w 17145"/>
                <a:gd name="connsiteY3" fmla="*/ 0 h 17145"/>
                <a:gd name="connsiteX4" fmla="*/ 17145 w 17145"/>
                <a:gd name="connsiteY4" fmla="*/ 8573 h 17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" h="17145">
                  <a:moveTo>
                    <a:pt x="17145" y="8573"/>
                  </a:moveTo>
                  <a:cubicBezTo>
                    <a:pt x="17145" y="13307"/>
                    <a:pt x="13307" y="17145"/>
                    <a:pt x="8573" y="17145"/>
                  </a:cubicBezTo>
                  <a:cubicBezTo>
                    <a:pt x="3838" y="17145"/>
                    <a:pt x="0" y="13307"/>
                    <a:pt x="0" y="8573"/>
                  </a:cubicBezTo>
                  <a:cubicBezTo>
                    <a:pt x="0" y="3838"/>
                    <a:pt x="3838" y="0"/>
                    <a:pt x="8573" y="0"/>
                  </a:cubicBezTo>
                  <a:cubicBezTo>
                    <a:pt x="13307" y="0"/>
                    <a:pt x="17145" y="3838"/>
                    <a:pt x="17145" y="8573"/>
                  </a:cubicBezTo>
                  <a:close/>
                </a:path>
              </a:pathLst>
            </a:custGeom>
            <a:solidFill>
              <a:srgbClr val="EFF5ED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04" name="Freeform: Shape 1372">
              <a:extLst>
                <a:ext uri="{FF2B5EF4-FFF2-40B4-BE49-F238E27FC236}">
                  <a16:creationId xmlns:a16="http://schemas.microsoft.com/office/drawing/2014/main" id="{AEC28300-A057-514E-8902-1B4BA9C257F4}"/>
                </a:ext>
              </a:extLst>
            </p:cNvPr>
            <p:cNvSpPr/>
            <p:nvPr/>
          </p:nvSpPr>
          <p:spPr>
            <a:xfrm>
              <a:off x="5032223" y="2065687"/>
              <a:ext cx="306758" cy="227662"/>
            </a:xfrm>
            <a:custGeom>
              <a:avLst/>
              <a:gdLst>
                <a:gd name="connsiteX0" fmla="*/ 196596 w 306758"/>
                <a:gd name="connsiteY0" fmla="*/ 227663 h 227662"/>
                <a:gd name="connsiteX1" fmla="*/ 6401 w 306758"/>
                <a:gd name="connsiteY1" fmla="*/ 227663 h 227662"/>
                <a:gd name="connsiteX2" fmla="*/ 0 w 306758"/>
                <a:gd name="connsiteY2" fmla="*/ 221308 h 227662"/>
                <a:gd name="connsiteX3" fmla="*/ 0 w 306758"/>
                <a:gd name="connsiteY3" fmla="*/ 221285 h 227662"/>
                <a:gd name="connsiteX4" fmla="*/ 0 w 306758"/>
                <a:gd name="connsiteY4" fmla="*/ 6401 h 227662"/>
                <a:gd name="connsiteX5" fmla="*/ 6355 w 306758"/>
                <a:gd name="connsiteY5" fmla="*/ 0 h 227662"/>
                <a:gd name="connsiteX6" fmla="*/ 6378 w 306758"/>
                <a:gd name="connsiteY6" fmla="*/ 0 h 227662"/>
                <a:gd name="connsiteX7" fmla="*/ 300358 w 306758"/>
                <a:gd name="connsiteY7" fmla="*/ 0 h 227662"/>
                <a:gd name="connsiteX8" fmla="*/ 306758 w 306758"/>
                <a:gd name="connsiteY8" fmla="*/ 6401 h 227662"/>
                <a:gd name="connsiteX9" fmla="*/ 306758 w 306758"/>
                <a:gd name="connsiteY9" fmla="*/ 135446 h 227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6758" h="227662">
                  <a:moveTo>
                    <a:pt x="196596" y="227663"/>
                  </a:moveTo>
                  <a:lnTo>
                    <a:pt x="6401" y="227663"/>
                  </a:lnTo>
                  <a:cubicBezTo>
                    <a:pt x="2878" y="227676"/>
                    <a:pt x="13" y="224830"/>
                    <a:pt x="0" y="221308"/>
                  </a:cubicBezTo>
                  <a:cubicBezTo>
                    <a:pt x="0" y="221301"/>
                    <a:pt x="0" y="221292"/>
                    <a:pt x="0" y="221285"/>
                  </a:cubicBezTo>
                  <a:lnTo>
                    <a:pt x="0" y="6401"/>
                  </a:lnTo>
                  <a:cubicBezTo>
                    <a:pt x="-13" y="2878"/>
                    <a:pt x="2833" y="13"/>
                    <a:pt x="6355" y="0"/>
                  </a:cubicBezTo>
                  <a:cubicBezTo>
                    <a:pt x="6363" y="0"/>
                    <a:pt x="6370" y="0"/>
                    <a:pt x="6378" y="0"/>
                  </a:cubicBezTo>
                  <a:lnTo>
                    <a:pt x="300358" y="0"/>
                  </a:lnTo>
                  <a:cubicBezTo>
                    <a:pt x="303892" y="0"/>
                    <a:pt x="306758" y="2866"/>
                    <a:pt x="306758" y="6401"/>
                  </a:cubicBezTo>
                  <a:lnTo>
                    <a:pt x="306758" y="135446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05" name="Freeform: Shape 1373">
              <a:extLst>
                <a:ext uri="{FF2B5EF4-FFF2-40B4-BE49-F238E27FC236}">
                  <a16:creationId xmlns:a16="http://schemas.microsoft.com/office/drawing/2014/main" id="{7F97F4AE-218E-0C49-985C-30F6FDE9C3E6}"/>
                </a:ext>
              </a:extLst>
            </p:cNvPr>
            <p:cNvSpPr/>
            <p:nvPr/>
          </p:nvSpPr>
          <p:spPr>
            <a:xfrm>
              <a:off x="5248639" y="2293350"/>
              <a:ext cx="27546" cy="2286"/>
            </a:xfrm>
            <a:custGeom>
              <a:avLst/>
              <a:gdLst>
                <a:gd name="connsiteX0" fmla="*/ 27546 w 27546"/>
                <a:gd name="connsiteY0" fmla="*/ 0 h 2286"/>
                <a:gd name="connsiteX1" fmla="*/ 27546 w 27546"/>
                <a:gd name="connsiteY1" fmla="*/ 0 h 2286"/>
                <a:gd name="connsiteX2" fmla="*/ 0 w 27546"/>
                <a:gd name="connsiteY2" fmla="*/ 0 h 2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546" h="2286">
                  <a:moveTo>
                    <a:pt x="27546" y="0"/>
                  </a:moveTo>
                  <a:lnTo>
                    <a:pt x="27546" y="0"/>
                  </a:lnTo>
                  <a:lnTo>
                    <a:pt x="0" y="0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06" name="Freeform: Shape 1374">
              <a:extLst>
                <a:ext uri="{FF2B5EF4-FFF2-40B4-BE49-F238E27FC236}">
                  <a16:creationId xmlns:a16="http://schemas.microsoft.com/office/drawing/2014/main" id="{C963C785-2C4A-8041-8E0D-6F59969B2AF9}"/>
                </a:ext>
              </a:extLst>
            </p:cNvPr>
            <p:cNvSpPr/>
            <p:nvPr/>
          </p:nvSpPr>
          <p:spPr>
            <a:xfrm>
              <a:off x="5032429" y="2107063"/>
              <a:ext cx="306072" cy="2286"/>
            </a:xfrm>
            <a:custGeom>
              <a:avLst/>
              <a:gdLst>
                <a:gd name="connsiteX0" fmla="*/ 0 w 306072"/>
                <a:gd name="connsiteY0" fmla="*/ 0 h 2286"/>
                <a:gd name="connsiteX1" fmla="*/ 306073 w 306072"/>
                <a:gd name="connsiteY1" fmla="*/ 0 h 2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6072" h="2286">
                  <a:moveTo>
                    <a:pt x="0" y="0"/>
                  </a:moveTo>
                  <a:lnTo>
                    <a:pt x="306073" y="0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07" name="Freeform: Shape 1375">
              <a:extLst>
                <a:ext uri="{FF2B5EF4-FFF2-40B4-BE49-F238E27FC236}">
                  <a16:creationId xmlns:a16="http://schemas.microsoft.com/office/drawing/2014/main" id="{D6208B8A-4CDF-F14D-A6FC-DE43BD571893}"/>
                </a:ext>
              </a:extLst>
            </p:cNvPr>
            <p:cNvSpPr/>
            <p:nvPr/>
          </p:nvSpPr>
          <p:spPr>
            <a:xfrm>
              <a:off x="5197158" y="2148623"/>
              <a:ext cx="31798" cy="104081"/>
            </a:xfrm>
            <a:custGeom>
              <a:avLst/>
              <a:gdLst>
                <a:gd name="connsiteX0" fmla="*/ 31798 w 31798"/>
                <a:gd name="connsiteY0" fmla="*/ 0 h 104081"/>
                <a:gd name="connsiteX1" fmla="*/ 0 w 31798"/>
                <a:gd name="connsiteY1" fmla="*/ 104082 h 104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1798" h="104081">
                  <a:moveTo>
                    <a:pt x="31798" y="0"/>
                  </a:moveTo>
                  <a:lnTo>
                    <a:pt x="0" y="104082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08" name="Freeform: Shape 1376">
              <a:extLst>
                <a:ext uri="{FF2B5EF4-FFF2-40B4-BE49-F238E27FC236}">
                  <a16:creationId xmlns:a16="http://schemas.microsoft.com/office/drawing/2014/main" id="{F8D9BA7D-5D79-3547-A4BD-75F42C1E5BC8}"/>
                </a:ext>
              </a:extLst>
            </p:cNvPr>
            <p:cNvSpPr/>
            <p:nvPr/>
          </p:nvSpPr>
          <p:spPr>
            <a:xfrm>
              <a:off x="5149107" y="2172809"/>
              <a:ext cx="36827" cy="44416"/>
            </a:xfrm>
            <a:custGeom>
              <a:avLst/>
              <a:gdLst>
                <a:gd name="connsiteX0" fmla="*/ 36827 w 36827"/>
                <a:gd name="connsiteY0" fmla="*/ 0 h 44416"/>
                <a:gd name="connsiteX1" fmla="*/ 0 w 36827"/>
                <a:gd name="connsiteY1" fmla="*/ 20368 h 44416"/>
                <a:gd name="connsiteX2" fmla="*/ 0 w 36827"/>
                <a:gd name="connsiteY2" fmla="*/ 24963 h 44416"/>
                <a:gd name="connsiteX3" fmla="*/ 36827 w 36827"/>
                <a:gd name="connsiteY3" fmla="*/ 44417 h 4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27" h="44416">
                  <a:moveTo>
                    <a:pt x="36827" y="0"/>
                  </a:moveTo>
                  <a:lnTo>
                    <a:pt x="0" y="20368"/>
                  </a:lnTo>
                  <a:lnTo>
                    <a:pt x="0" y="24963"/>
                  </a:lnTo>
                  <a:lnTo>
                    <a:pt x="36827" y="44417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09" name="Freeform: Shape 1377">
              <a:extLst>
                <a:ext uri="{FF2B5EF4-FFF2-40B4-BE49-F238E27FC236}">
                  <a16:creationId xmlns:a16="http://schemas.microsoft.com/office/drawing/2014/main" id="{3CC3F52A-56CC-A64D-AA31-7CE7EB039236}"/>
                </a:ext>
              </a:extLst>
            </p:cNvPr>
            <p:cNvSpPr/>
            <p:nvPr/>
          </p:nvSpPr>
          <p:spPr>
            <a:xfrm>
              <a:off x="5243107" y="2172809"/>
              <a:ext cx="36827" cy="44416"/>
            </a:xfrm>
            <a:custGeom>
              <a:avLst/>
              <a:gdLst>
                <a:gd name="connsiteX0" fmla="*/ 0 w 36827"/>
                <a:gd name="connsiteY0" fmla="*/ 0 h 44416"/>
                <a:gd name="connsiteX1" fmla="*/ 36827 w 36827"/>
                <a:gd name="connsiteY1" fmla="*/ 20368 h 44416"/>
                <a:gd name="connsiteX2" fmla="*/ 36827 w 36827"/>
                <a:gd name="connsiteY2" fmla="*/ 24963 h 44416"/>
                <a:gd name="connsiteX3" fmla="*/ 0 w 36827"/>
                <a:gd name="connsiteY3" fmla="*/ 44417 h 4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27" h="44416">
                  <a:moveTo>
                    <a:pt x="0" y="0"/>
                  </a:moveTo>
                  <a:lnTo>
                    <a:pt x="36827" y="20368"/>
                  </a:lnTo>
                  <a:lnTo>
                    <a:pt x="36827" y="24963"/>
                  </a:lnTo>
                  <a:lnTo>
                    <a:pt x="0" y="44417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</p:grpSp>
      <p:cxnSp>
        <p:nvCxnSpPr>
          <p:cNvPr id="111" name="Elbow Connector 110">
            <a:extLst>
              <a:ext uri="{FF2B5EF4-FFF2-40B4-BE49-F238E27FC236}">
                <a16:creationId xmlns:a16="http://schemas.microsoft.com/office/drawing/2014/main" id="{835320D8-986B-9F41-B071-1CEF47B19F37}"/>
              </a:ext>
            </a:extLst>
          </p:cNvPr>
          <p:cNvCxnSpPr>
            <a:cxnSpLocks/>
          </p:cNvCxnSpPr>
          <p:nvPr/>
        </p:nvCxnSpPr>
        <p:spPr>
          <a:xfrm rot="16200000" flipV="1">
            <a:off x="1614798" y="4985166"/>
            <a:ext cx="968936" cy="1"/>
          </a:xfrm>
          <a:prstGeom prst="bentConnector3">
            <a:avLst/>
          </a:prstGeom>
          <a:ln w="19050" cap="rnd">
            <a:solidFill>
              <a:schemeClr val="tx1">
                <a:lumMod val="50000"/>
              </a:schemeClr>
            </a:solidFill>
            <a:miter lim="800000"/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C8C4A24F-E854-4249-B18A-DF01C4D4647B}"/>
              </a:ext>
            </a:extLst>
          </p:cNvPr>
          <p:cNvSpPr txBox="1"/>
          <p:nvPr/>
        </p:nvSpPr>
        <p:spPr>
          <a:xfrm>
            <a:off x="2479820" y="5548718"/>
            <a:ext cx="12939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Data processing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Amazon Ember"/>
              </a:rPr>
              <a:t>c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ode </a:t>
            </a:r>
          </a:p>
        </p:txBody>
      </p:sp>
      <p:sp>
        <p:nvSpPr>
          <p:cNvPr id="113" name="Rounded Rectangle 112">
            <a:extLst>
              <a:ext uri="{FF2B5EF4-FFF2-40B4-BE49-F238E27FC236}">
                <a16:creationId xmlns:a16="http://schemas.microsoft.com/office/drawing/2014/main" id="{4B68ACE6-662F-EC4D-8A53-0EC3BB5F117A}"/>
              </a:ext>
            </a:extLst>
          </p:cNvPr>
          <p:cNvSpPr/>
          <p:nvPr/>
        </p:nvSpPr>
        <p:spPr>
          <a:xfrm>
            <a:off x="4493139" y="2964352"/>
            <a:ext cx="1407650" cy="947497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Evaluate model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115" name="Rounded Rectangle 114">
            <a:extLst>
              <a:ext uri="{FF2B5EF4-FFF2-40B4-BE49-F238E27FC236}">
                <a16:creationId xmlns:a16="http://schemas.microsoft.com/office/drawing/2014/main" id="{93539A6B-22E5-694E-AC1F-CDD46F3DAE39}"/>
              </a:ext>
            </a:extLst>
          </p:cNvPr>
          <p:cNvSpPr/>
          <p:nvPr/>
        </p:nvSpPr>
        <p:spPr>
          <a:xfrm>
            <a:off x="6135682" y="2827215"/>
            <a:ext cx="1371377" cy="947497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Register model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4F62AB87-3F81-2C47-ABF7-6B8CD53EBF9B}"/>
              </a:ext>
            </a:extLst>
          </p:cNvPr>
          <p:cNvSpPr/>
          <p:nvPr/>
        </p:nvSpPr>
        <p:spPr>
          <a:xfrm>
            <a:off x="6225694" y="3186602"/>
            <a:ext cx="1213585" cy="4440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Sagemaker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Model Registry</a:t>
            </a:r>
          </a:p>
        </p:txBody>
      </p:sp>
      <p:sp>
        <p:nvSpPr>
          <p:cNvPr id="24" name="Chevron 23">
            <a:extLst>
              <a:ext uri="{FF2B5EF4-FFF2-40B4-BE49-F238E27FC236}">
                <a16:creationId xmlns:a16="http://schemas.microsoft.com/office/drawing/2014/main" id="{3484AA49-8B3F-9B43-A822-42F11EC57BA0}"/>
              </a:ext>
            </a:extLst>
          </p:cNvPr>
          <p:cNvSpPr/>
          <p:nvPr/>
        </p:nvSpPr>
        <p:spPr>
          <a:xfrm>
            <a:off x="3010519" y="1495424"/>
            <a:ext cx="4834091" cy="370683"/>
          </a:xfrm>
          <a:prstGeom prst="chevron">
            <a:avLst/>
          </a:prstGeom>
          <a:solidFill>
            <a:schemeClr val="accent3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Train </a:t>
            </a:r>
            <a:r>
              <a:rPr lang="en-US" sz="1400" dirty="0">
                <a:solidFill>
                  <a:schemeClr val="bg1"/>
                </a:solidFill>
                <a:latin typeface="Amazon Ember"/>
              </a:rPr>
              <a:t>and t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une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grpSp>
        <p:nvGrpSpPr>
          <p:cNvPr id="118" name="Graphic 299">
            <a:extLst>
              <a:ext uri="{FF2B5EF4-FFF2-40B4-BE49-F238E27FC236}">
                <a16:creationId xmlns:a16="http://schemas.microsoft.com/office/drawing/2014/main" id="{80A35CAB-AE38-AF42-A9C4-AECEF8768691}"/>
              </a:ext>
            </a:extLst>
          </p:cNvPr>
          <p:cNvGrpSpPr/>
          <p:nvPr/>
        </p:nvGrpSpPr>
        <p:grpSpPr>
          <a:xfrm>
            <a:off x="4882224" y="5098267"/>
            <a:ext cx="258221" cy="243082"/>
            <a:chOff x="4216984" y="2055308"/>
            <a:chExt cx="292425" cy="275280"/>
          </a:xfrm>
          <a:noFill/>
        </p:grpSpPr>
        <p:sp>
          <p:nvSpPr>
            <p:cNvPr id="119" name="Freeform: Shape 1341">
              <a:extLst>
                <a:ext uri="{FF2B5EF4-FFF2-40B4-BE49-F238E27FC236}">
                  <a16:creationId xmlns:a16="http://schemas.microsoft.com/office/drawing/2014/main" id="{265A4D96-F444-5943-93BE-04748E51485E}"/>
                </a:ext>
              </a:extLst>
            </p:cNvPr>
            <p:cNvSpPr/>
            <p:nvPr/>
          </p:nvSpPr>
          <p:spPr>
            <a:xfrm>
              <a:off x="4465061" y="2171094"/>
              <a:ext cx="44348" cy="44348"/>
            </a:xfrm>
            <a:custGeom>
              <a:avLst/>
              <a:gdLst>
                <a:gd name="connsiteX0" fmla="*/ 44348 w 44348"/>
                <a:gd name="connsiteY0" fmla="*/ 22174 h 44348"/>
                <a:gd name="connsiteX1" fmla="*/ 22174 w 44348"/>
                <a:gd name="connsiteY1" fmla="*/ 44348 h 44348"/>
                <a:gd name="connsiteX2" fmla="*/ 0 w 44348"/>
                <a:gd name="connsiteY2" fmla="*/ 22174 h 44348"/>
                <a:gd name="connsiteX3" fmla="*/ 22174 w 44348"/>
                <a:gd name="connsiteY3" fmla="*/ 0 h 44348"/>
                <a:gd name="connsiteX4" fmla="*/ 44348 w 44348"/>
                <a:gd name="connsiteY4" fmla="*/ 22174 h 44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348" h="44348">
                  <a:moveTo>
                    <a:pt x="44348" y="22174"/>
                  </a:moveTo>
                  <a:cubicBezTo>
                    <a:pt x="44348" y="34421"/>
                    <a:pt x="34421" y="44348"/>
                    <a:pt x="22174" y="44348"/>
                  </a:cubicBezTo>
                  <a:cubicBezTo>
                    <a:pt x="9928" y="44348"/>
                    <a:pt x="0" y="34421"/>
                    <a:pt x="0" y="22174"/>
                  </a:cubicBezTo>
                  <a:cubicBezTo>
                    <a:pt x="0" y="9928"/>
                    <a:pt x="9928" y="0"/>
                    <a:pt x="22174" y="0"/>
                  </a:cubicBezTo>
                  <a:cubicBezTo>
                    <a:pt x="34421" y="0"/>
                    <a:pt x="44348" y="9928"/>
                    <a:pt x="44348" y="22174"/>
                  </a:cubicBezTo>
                  <a:close/>
                </a:path>
              </a:pathLst>
            </a:custGeom>
            <a:noFill/>
            <a:ln w="12700" cap="flat">
              <a:solidFill>
                <a:srgbClr val="FF9900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20" name="Freeform: Shape 1342">
              <a:extLst>
                <a:ext uri="{FF2B5EF4-FFF2-40B4-BE49-F238E27FC236}">
                  <a16:creationId xmlns:a16="http://schemas.microsoft.com/office/drawing/2014/main" id="{17AA0C40-482F-924C-8A5D-45A9C9E16B25}"/>
                </a:ext>
              </a:extLst>
            </p:cNvPr>
            <p:cNvSpPr/>
            <p:nvPr/>
          </p:nvSpPr>
          <p:spPr>
            <a:xfrm rot="-5400000">
              <a:off x="4399247" y="2056337"/>
              <a:ext cx="42451" cy="42451"/>
            </a:xfrm>
            <a:custGeom>
              <a:avLst/>
              <a:gdLst>
                <a:gd name="connsiteX0" fmla="*/ 0 w 42451"/>
                <a:gd name="connsiteY0" fmla="*/ 0 h 42451"/>
                <a:gd name="connsiteX1" fmla="*/ 42451 w 42451"/>
                <a:gd name="connsiteY1" fmla="*/ 0 h 42451"/>
                <a:gd name="connsiteX2" fmla="*/ 42451 w 42451"/>
                <a:gd name="connsiteY2" fmla="*/ 42451 h 42451"/>
                <a:gd name="connsiteX3" fmla="*/ 0 w 42451"/>
                <a:gd name="connsiteY3" fmla="*/ 42451 h 42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451" h="42451">
                  <a:moveTo>
                    <a:pt x="0" y="0"/>
                  </a:moveTo>
                  <a:lnTo>
                    <a:pt x="42451" y="0"/>
                  </a:lnTo>
                  <a:lnTo>
                    <a:pt x="42451" y="42451"/>
                  </a:lnTo>
                  <a:lnTo>
                    <a:pt x="0" y="42451"/>
                  </a:lnTo>
                  <a:close/>
                </a:path>
              </a:pathLst>
            </a:custGeom>
            <a:noFill/>
            <a:ln w="12700" cap="flat">
              <a:solidFill>
                <a:srgbClr val="FF9900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21" name="Freeform: Shape 1343">
              <a:extLst>
                <a:ext uri="{FF2B5EF4-FFF2-40B4-BE49-F238E27FC236}">
                  <a16:creationId xmlns:a16="http://schemas.microsoft.com/office/drawing/2014/main" id="{3DCD898F-3456-1546-9C63-0550238925BF}"/>
                </a:ext>
              </a:extLst>
            </p:cNvPr>
            <p:cNvSpPr/>
            <p:nvPr/>
          </p:nvSpPr>
          <p:spPr>
            <a:xfrm>
              <a:off x="4397921" y="2278559"/>
              <a:ext cx="45079" cy="52029"/>
            </a:xfrm>
            <a:custGeom>
              <a:avLst/>
              <a:gdLst>
                <a:gd name="connsiteX0" fmla="*/ 0 w 45079"/>
                <a:gd name="connsiteY0" fmla="*/ 39022 h 52029"/>
                <a:gd name="connsiteX1" fmla="*/ 0 w 45079"/>
                <a:gd name="connsiteY1" fmla="*/ 13007 h 52029"/>
                <a:gd name="connsiteX2" fmla="*/ 22540 w 45079"/>
                <a:gd name="connsiteY2" fmla="*/ 0 h 52029"/>
                <a:gd name="connsiteX3" fmla="*/ 45080 w 45079"/>
                <a:gd name="connsiteY3" fmla="*/ 13007 h 52029"/>
                <a:gd name="connsiteX4" fmla="*/ 45080 w 45079"/>
                <a:gd name="connsiteY4" fmla="*/ 39022 h 52029"/>
                <a:gd name="connsiteX5" fmla="*/ 22540 w 45079"/>
                <a:gd name="connsiteY5" fmla="*/ 52029 h 52029"/>
                <a:gd name="connsiteX6" fmla="*/ 0 w 45079"/>
                <a:gd name="connsiteY6" fmla="*/ 39022 h 52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079" h="52029">
                  <a:moveTo>
                    <a:pt x="0" y="39022"/>
                  </a:moveTo>
                  <a:lnTo>
                    <a:pt x="0" y="13007"/>
                  </a:lnTo>
                  <a:lnTo>
                    <a:pt x="22540" y="0"/>
                  </a:lnTo>
                  <a:lnTo>
                    <a:pt x="45080" y="13007"/>
                  </a:lnTo>
                  <a:lnTo>
                    <a:pt x="45080" y="39022"/>
                  </a:lnTo>
                  <a:lnTo>
                    <a:pt x="22540" y="52029"/>
                  </a:lnTo>
                  <a:lnTo>
                    <a:pt x="0" y="39022"/>
                  </a:lnTo>
                  <a:close/>
                </a:path>
              </a:pathLst>
            </a:custGeom>
            <a:noFill/>
            <a:ln w="12700" cap="flat">
              <a:solidFill>
                <a:srgbClr val="FF9900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22" name="Freeform: Shape 1344">
              <a:extLst>
                <a:ext uri="{FF2B5EF4-FFF2-40B4-BE49-F238E27FC236}">
                  <a16:creationId xmlns:a16="http://schemas.microsoft.com/office/drawing/2014/main" id="{9F8689A5-23A0-524B-99A3-E6E903589E7C}"/>
                </a:ext>
              </a:extLst>
            </p:cNvPr>
            <p:cNvSpPr/>
            <p:nvPr/>
          </p:nvSpPr>
          <p:spPr>
            <a:xfrm>
              <a:off x="4216984" y="2162156"/>
              <a:ext cx="2286" cy="60030"/>
            </a:xfrm>
            <a:custGeom>
              <a:avLst/>
              <a:gdLst>
                <a:gd name="connsiteX0" fmla="*/ 0 w 2286"/>
                <a:gd name="connsiteY0" fmla="*/ 60030 h 60030"/>
                <a:gd name="connsiteX1" fmla="*/ 0 w 2286"/>
                <a:gd name="connsiteY1" fmla="*/ 30015 h 60030"/>
                <a:gd name="connsiteX2" fmla="*/ 0 w 2286"/>
                <a:gd name="connsiteY2" fmla="*/ 0 h 60030"/>
                <a:gd name="connsiteX3" fmla="*/ 0 w 2286"/>
                <a:gd name="connsiteY3" fmla="*/ 60030 h 60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" h="60030">
                  <a:moveTo>
                    <a:pt x="0" y="60030"/>
                  </a:moveTo>
                  <a:lnTo>
                    <a:pt x="0" y="30015"/>
                  </a:lnTo>
                  <a:lnTo>
                    <a:pt x="0" y="0"/>
                  </a:lnTo>
                  <a:lnTo>
                    <a:pt x="0" y="60030"/>
                  </a:lnTo>
                  <a:close/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23" name="Freeform: Shape 1345">
              <a:extLst>
                <a:ext uri="{FF2B5EF4-FFF2-40B4-BE49-F238E27FC236}">
                  <a16:creationId xmlns:a16="http://schemas.microsoft.com/office/drawing/2014/main" id="{23E2931D-7F49-0A41-9038-B6DDEE06EB52}"/>
                </a:ext>
              </a:extLst>
            </p:cNvPr>
            <p:cNvSpPr/>
            <p:nvPr/>
          </p:nvSpPr>
          <p:spPr>
            <a:xfrm>
              <a:off x="4284695" y="2106081"/>
              <a:ext cx="33832" cy="86090"/>
            </a:xfrm>
            <a:custGeom>
              <a:avLst/>
              <a:gdLst>
                <a:gd name="connsiteX0" fmla="*/ 0 w 33832"/>
                <a:gd name="connsiteY0" fmla="*/ 86091 h 86090"/>
                <a:gd name="connsiteX1" fmla="*/ 0 w 33832"/>
                <a:gd name="connsiteY1" fmla="*/ 50772 h 86090"/>
                <a:gd name="connsiteX2" fmla="*/ 33833 w 33832"/>
                <a:gd name="connsiteY2" fmla="*/ 33856 h 86090"/>
                <a:gd name="connsiteX3" fmla="*/ 33833 w 33832"/>
                <a:gd name="connsiteY3" fmla="*/ 0 h 86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32" h="86090">
                  <a:moveTo>
                    <a:pt x="0" y="86091"/>
                  </a:moveTo>
                  <a:lnTo>
                    <a:pt x="0" y="50772"/>
                  </a:lnTo>
                  <a:lnTo>
                    <a:pt x="33833" y="33856"/>
                  </a:lnTo>
                  <a:lnTo>
                    <a:pt x="33833" y="0"/>
                  </a:lnTo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24" name="Freeform: Shape 1346">
              <a:extLst>
                <a:ext uri="{FF2B5EF4-FFF2-40B4-BE49-F238E27FC236}">
                  <a16:creationId xmlns:a16="http://schemas.microsoft.com/office/drawing/2014/main" id="{EDE78FBD-2AFE-6B4E-A01D-FAB577A6BCBA}"/>
                </a:ext>
              </a:extLst>
            </p:cNvPr>
            <p:cNvSpPr/>
            <p:nvPr/>
          </p:nvSpPr>
          <p:spPr>
            <a:xfrm>
              <a:off x="4250840" y="2139936"/>
              <a:ext cx="33832" cy="16916"/>
            </a:xfrm>
            <a:custGeom>
              <a:avLst/>
              <a:gdLst>
                <a:gd name="connsiteX0" fmla="*/ 33833 w 33832"/>
                <a:gd name="connsiteY0" fmla="*/ 16916 h 16916"/>
                <a:gd name="connsiteX1" fmla="*/ 0 w 33832"/>
                <a:gd name="connsiteY1" fmla="*/ 0 h 16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832" h="16916">
                  <a:moveTo>
                    <a:pt x="33833" y="16916"/>
                  </a:moveTo>
                  <a:lnTo>
                    <a:pt x="0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25" name="Freeform: Shape 1347">
              <a:extLst>
                <a:ext uri="{FF2B5EF4-FFF2-40B4-BE49-F238E27FC236}">
                  <a16:creationId xmlns:a16="http://schemas.microsoft.com/office/drawing/2014/main" id="{598CA6BA-FDF9-5448-BF67-76DCEFA17B5A}"/>
                </a:ext>
              </a:extLst>
            </p:cNvPr>
            <p:cNvSpPr/>
            <p:nvPr/>
          </p:nvSpPr>
          <p:spPr>
            <a:xfrm>
              <a:off x="4284672" y="2075791"/>
              <a:ext cx="2286" cy="41559"/>
            </a:xfrm>
            <a:custGeom>
              <a:avLst/>
              <a:gdLst>
                <a:gd name="connsiteX0" fmla="*/ 0 w 2286"/>
                <a:gd name="connsiteY0" fmla="*/ 41559 h 41559"/>
                <a:gd name="connsiteX1" fmla="*/ 0 w 2286"/>
                <a:gd name="connsiteY1" fmla="*/ 0 h 41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86" h="41559">
                  <a:moveTo>
                    <a:pt x="0" y="41559"/>
                  </a:moveTo>
                  <a:lnTo>
                    <a:pt x="0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26" name="Freeform: Shape 1348">
              <a:extLst>
                <a:ext uri="{FF2B5EF4-FFF2-40B4-BE49-F238E27FC236}">
                  <a16:creationId xmlns:a16="http://schemas.microsoft.com/office/drawing/2014/main" id="{8577626D-E8E7-D04C-953D-3504ECA44A7A}"/>
                </a:ext>
              </a:extLst>
            </p:cNvPr>
            <p:cNvSpPr/>
            <p:nvPr/>
          </p:nvSpPr>
          <p:spPr>
            <a:xfrm>
              <a:off x="4216984" y="2173335"/>
              <a:ext cx="32598" cy="19202"/>
            </a:xfrm>
            <a:custGeom>
              <a:avLst/>
              <a:gdLst>
                <a:gd name="connsiteX0" fmla="*/ 0 w 32598"/>
                <a:gd name="connsiteY0" fmla="*/ 19202 h 19202"/>
                <a:gd name="connsiteX1" fmla="*/ 32598 w 32598"/>
                <a:gd name="connsiteY1" fmla="*/ 0 h 19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2598" h="19202">
                  <a:moveTo>
                    <a:pt x="0" y="19202"/>
                  </a:moveTo>
                  <a:lnTo>
                    <a:pt x="32598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27" name="Freeform: Shape 1349">
              <a:extLst>
                <a:ext uri="{FF2B5EF4-FFF2-40B4-BE49-F238E27FC236}">
                  <a16:creationId xmlns:a16="http://schemas.microsoft.com/office/drawing/2014/main" id="{784B2BAA-3845-0140-AE9F-24D90860EA0D}"/>
                </a:ext>
              </a:extLst>
            </p:cNvPr>
            <p:cNvSpPr/>
            <p:nvPr/>
          </p:nvSpPr>
          <p:spPr>
            <a:xfrm>
              <a:off x="4250840" y="2224564"/>
              <a:ext cx="33832" cy="22562"/>
            </a:xfrm>
            <a:custGeom>
              <a:avLst/>
              <a:gdLst>
                <a:gd name="connsiteX0" fmla="*/ 0 w 33832"/>
                <a:gd name="connsiteY0" fmla="*/ 22563 h 22562"/>
                <a:gd name="connsiteX1" fmla="*/ 33833 w 33832"/>
                <a:gd name="connsiteY1" fmla="*/ 0 h 22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832" h="22562">
                  <a:moveTo>
                    <a:pt x="0" y="22563"/>
                  </a:moveTo>
                  <a:lnTo>
                    <a:pt x="33833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28" name="Freeform: Shape 1350">
              <a:extLst>
                <a:ext uri="{FF2B5EF4-FFF2-40B4-BE49-F238E27FC236}">
                  <a16:creationId xmlns:a16="http://schemas.microsoft.com/office/drawing/2014/main" id="{BB6EB346-B3B5-0C4A-9B83-33981B910A14}"/>
                </a:ext>
              </a:extLst>
            </p:cNvPr>
            <p:cNvSpPr/>
            <p:nvPr/>
          </p:nvSpPr>
          <p:spPr>
            <a:xfrm>
              <a:off x="4281769" y="2288549"/>
              <a:ext cx="32598" cy="19179"/>
            </a:xfrm>
            <a:custGeom>
              <a:avLst/>
              <a:gdLst>
                <a:gd name="connsiteX0" fmla="*/ 0 w 32598"/>
                <a:gd name="connsiteY0" fmla="*/ 19180 h 19179"/>
                <a:gd name="connsiteX1" fmla="*/ 32598 w 32598"/>
                <a:gd name="connsiteY1" fmla="*/ 0 h 19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2598" h="19179">
                  <a:moveTo>
                    <a:pt x="0" y="19180"/>
                  </a:moveTo>
                  <a:lnTo>
                    <a:pt x="32598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29" name="Freeform: Shape 1351">
              <a:extLst>
                <a:ext uri="{FF2B5EF4-FFF2-40B4-BE49-F238E27FC236}">
                  <a16:creationId xmlns:a16="http://schemas.microsoft.com/office/drawing/2014/main" id="{4120AE14-B0E3-DC4E-B1FC-CD7AEE8DADCA}"/>
                </a:ext>
              </a:extLst>
            </p:cNvPr>
            <p:cNvSpPr/>
            <p:nvPr/>
          </p:nvSpPr>
          <p:spPr>
            <a:xfrm>
              <a:off x="4279049" y="2224564"/>
              <a:ext cx="73334" cy="39479"/>
            </a:xfrm>
            <a:custGeom>
              <a:avLst/>
              <a:gdLst>
                <a:gd name="connsiteX0" fmla="*/ 0 w 73334"/>
                <a:gd name="connsiteY0" fmla="*/ 39479 h 39479"/>
                <a:gd name="connsiteX1" fmla="*/ 73335 w 73334"/>
                <a:gd name="connsiteY1" fmla="*/ 0 h 39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3334" h="39479">
                  <a:moveTo>
                    <a:pt x="0" y="39479"/>
                  </a:moveTo>
                  <a:lnTo>
                    <a:pt x="73335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30" name="Freeform: Shape 1352">
              <a:extLst>
                <a:ext uri="{FF2B5EF4-FFF2-40B4-BE49-F238E27FC236}">
                  <a16:creationId xmlns:a16="http://schemas.microsoft.com/office/drawing/2014/main" id="{0421A037-9F57-2744-9AF7-0F8FF57876F0}"/>
                </a:ext>
              </a:extLst>
            </p:cNvPr>
            <p:cNvSpPr/>
            <p:nvPr/>
          </p:nvSpPr>
          <p:spPr>
            <a:xfrm>
              <a:off x="4250840" y="2190708"/>
              <a:ext cx="33832" cy="22562"/>
            </a:xfrm>
            <a:custGeom>
              <a:avLst/>
              <a:gdLst>
                <a:gd name="connsiteX0" fmla="*/ 0 w 33832"/>
                <a:gd name="connsiteY0" fmla="*/ 22563 h 22562"/>
                <a:gd name="connsiteX1" fmla="*/ 33833 w 33832"/>
                <a:gd name="connsiteY1" fmla="*/ 0 h 22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832" h="22562">
                  <a:moveTo>
                    <a:pt x="0" y="22563"/>
                  </a:moveTo>
                  <a:lnTo>
                    <a:pt x="33833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31" name="Freeform: Shape 1353">
              <a:extLst>
                <a:ext uri="{FF2B5EF4-FFF2-40B4-BE49-F238E27FC236}">
                  <a16:creationId xmlns:a16="http://schemas.microsoft.com/office/drawing/2014/main" id="{6686A310-65C6-4C4B-AAB3-2ACE03D49342}"/>
                </a:ext>
              </a:extLst>
            </p:cNvPr>
            <p:cNvSpPr/>
            <p:nvPr/>
          </p:nvSpPr>
          <p:spPr>
            <a:xfrm>
              <a:off x="4216984" y="2055308"/>
              <a:ext cx="135399" cy="270799"/>
            </a:xfrm>
            <a:custGeom>
              <a:avLst/>
              <a:gdLst>
                <a:gd name="connsiteX0" fmla="*/ 135400 w 135399"/>
                <a:gd name="connsiteY0" fmla="*/ 22563 h 270799"/>
                <a:gd name="connsiteX1" fmla="*/ 101544 w 135399"/>
                <a:gd name="connsiteY1" fmla="*/ 0 h 270799"/>
                <a:gd name="connsiteX2" fmla="*/ 33856 w 135399"/>
                <a:gd name="connsiteY2" fmla="*/ 39479 h 270799"/>
                <a:gd name="connsiteX3" fmla="*/ 33856 w 135399"/>
                <a:gd name="connsiteY3" fmla="*/ 84331 h 270799"/>
                <a:gd name="connsiteX4" fmla="*/ 0 w 135399"/>
                <a:gd name="connsiteY4" fmla="*/ 101544 h 270799"/>
                <a:gd name="connsiteX5" fmla="*/ 0 w 135399"/>
                <a:gd name="connsiteY5" fmla="*/ 136863 h 270799"/>
                <a:gd name="connsiteX6" fmla="*/ 0 w 135399"/>
                <a:gd name="connsiteY6" fmla="*/ 169255 h 270799"/>
                <a:gd name="connsiteX7" fmla="*/ 33856 w 135399"/>
                <a:gd name="connsiteY7" fmla="*/ 191818 h 270799"/>
                <a:gd name="connsiteX8" fmla="*/ 33856 w 135399"/>
                <a:gd name="connsiteY8" fmla="*/ 231297 h 270799"/>
                <a:gd name="connsiteX9" fmla="*/ 101544 w 135399"/>
                <a:gd name="connsiteY9" fmla="*/ 270800 h 270799"/>
                <a:gd name="connsiteX10" fmla="*/ 135400 w 135399"/>
                <a:gd name="connsiteY10" fmla="*/ 252672 h 270799"/>
                <a:gd name="connsiteX11" fmla="*/ 135400 w 135399"/>
                <a:gd name="connsiteY11" fmla="*/ 135400 h 270799"/>
                <a:gd name="connsiteX12" fmla="*/ 101544 w 135399"/>
                <a:gd name="connsiteY12" fmla="*/ 118461 h 27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5399" h="270799">
                  <a:moveTo>
                    <a:pt x="135400" y="22563"/>
                  </a:moveTo>
                  <a:lnTo>
                    <a:pt x="101544" y="0"/>
                  </a:lnTo>
                  <a:lnTo>
                    <a:pt x="33856" y="39479"/>
                  </a:lnTo>
                  <a:lnTo>
                    <a:pt x="33856" y="84331"/>
                  </a:lnTo>
                  <a:lnTo>
                    <a:pt x="0" y="101544"/>
                  </a:lnTo>
                  <a:lnTo>
                    <a:pt x="0" y="136863"/>
                  </a:lnTo>
                  <a:lnTo>
                    <a:pt x="0" y="169255"/>
                  </a:lnTo>
                  <a:lnTo>
                    <a:pt x="33856" y="191818"/>
                  </a:lnTo>
                  <a:lnTo>
                    <a:pt x="33856" y="231297"/>
                  </a:lnTo>
                  <a:lnTo>
                    <a:pt x="101544" y="270800"/>
                  </a:lnTo>
                  <a:lnTo>
                    <a:pt x="135400" y="252672"/>
                  </a:lnTo>
                  <a:lnTo>
                    <a:pt x="135400" y="135400"/>
                  </a:lnTo>
                  <a:lnTo>
                    <a:pt x="101544" y="118461"/>
                  </a:lnTo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32" name="Freeform: Shape 1354">
              <a:extLst>
                <a:ext uri="{FF2B5EF4-FFF2-40B4-BE49-F238E27FC236}">
                  <a16:creationId xmlns:a16="http://schemas.microsoft.com/office/drawing/2014/main" id="{021DB53D-0BDC-6D4C-AF8B-10ADBE14C8FC}"/>
                </a:ext>
              </a:extLst>
            </p:cNvPr>
            <p:cNvSpPr/>
            <p:nvPr/>
          </p:nvSpPr>
          <p:spPr>
            <a:xfrm>
              <a:off x="4284695" y="2190708"/>
              <a:ext cx="33832" cy="50772"/>
            </a:xfrm>
            <a:custGeom>
              <a:avLst/>
              <a:gdLst>
                <a:gd name="connsiteX0" fmla="*/ 33833 w 33832"/>
                <a:gd name="connsiteY0" fmla="*/ 50772 h 50772"/>
                <a:gd name="connsiteX1" fmla="*/ 33833 w 33832"/>
                <a:gd name="connsiteY1" fmla="*/ 22563 h 50772"/>
                <a:gd name="connsiteX2" fmla="*/ 0 w 33832"/>
                <a:gd name="connsiteY2" fmla="*/ 0 h 5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832" h="50772">
                  <a:moveTo>
                    <a:pt x="33833" y="50772"/>
                  </a:moveTo>
                  <a:lnTo>
                    <a:pt x="33833" y="22563"/>
                  </a:lnTo>
                  <a:lnTo>
                    <a:pt x="0" y="0"/>
                  </a:lnTo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33" name="Freeform: Shape 1355">
              <a:extLst>
                <a:ext uri="{FF2B5EF4-FFF2-40B4-BE49-F238E27FC236}">
                  <a16:creationId xmlns:a16="http://schemas.microsoft.com/office/drawing/2014/main" id="{DD4F4AA0-36BA-D541-AF9A-8BFFED677C6D}"/>
                </a:ext>
              </a:extLst>
            </p:cNvPr>
            <p:cNvSpPr/>
            <p:nvPr/>
          </p:nvSpPr>
          <p:spPr>
            <a:xfrm>
              <a:off x="4352384" y="2076545"/>
              <a:ext cx="2286" cy="122621"/>
            </a:xfrm>
            <a:custGeom>
              <a:avLst/>
              <a:gdLst>
                <a:gd name="connsiteX0" fmla="*/ 0 w 2286"/>
                <a:gd name="connsiteY0" fmla="*/ 122621 h 122621"/>
                <a:gd name="connsiteX1" fmla="*/ 0 w 2286"/>
                <a:gd name="connsiteY1" fmla="*/ 0 h 122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86" h="122621">
                  <a:moveTo>
                    <a:pt x="0" y="122621"/>
                  </a:moveTo>
                  <a:lnTo>
                    <a:pt x="0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34" name="Freeform: Shape 1356">
              <a:extLst>
                <a:ext uri="{FF2B5EF4-FFF2-40B4-BE49-F238E27FC236}">
                  <a16:creationId xmlns:a16="http://schemas.microsoft.com/office/drawing/2014/main" id="{CAEC7F5B-D28E-3149-8606-8AED0B660DD8}"/>
                </a:ext>
              </a:extLst>
            </p:cNvPr>
            <p:cNvSpPr/>
            <p:nvPr/>
          </p:nvSpPr>
          <p:spPr>
            <a:xfrm>
              <a:off x="4352772" y="2310998"/>
              <a:ext cx="33855" cy="16939"/>
            </a:xfrm>
            <a:custGeom>
              <a:avLst/>
              <a:gdLst>
                <a:gd name="connsiteX0" fmla="*/ 33856 w 33855"/>
                <a:gd name="connsiteY0" fmla="*/ 16939 h 16939"/>
                <a:gd name="connsiteX1" fmla="*/ 0 w 33855"/>
                <a:gd name="connsiteY1" fmla="*/ 0 h 16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855" h="16939">
                  <a:moveTo>
                    <a:pt x="33856" y="16939"/>
                  </a:moveTo>
                  <a:lnTo>
                    <a:pt x="0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35" name="Freeform: Shape 1357">
              <a:extLst>
                <a:ext uri="{FF2B5EF4-FFF2-40B4-BE49-F238E27FC236}">
                  <a16:creationId xmlns:a16="http://schemas.microsoft.com/office/drawing/2014/main" id="{79E8DBB1-4490-D84A-BFA7-BBE41C49B779}"/>
                </a:ext>
              </a:extLst>
            </p:cNvPr>
            <p:cNvSpPr/>
            <p:nvPr/>
          </p:nvSpPr>
          <p:spPr>
            <a:xfrm>
              <a:off x="4454316" y="2226393"/>
              <a:ext cx="33855" cy="62042"/>
            </a:xfrm>
            <a:custGeom>
              <a:avLst/>
              <a:gdLst>
                <a:gd name="connsiteX0" fmla="*/ 33856 w 33855"/>
                <a:gd name="connsiteY0" fmla="*/ 0 h 62042"/>
                <a:gd name="connsiteX1" fmla="*/ 0 w 33855"/>
                <a:gd name="connsiteY1" fmla="*/ 22563 h 62042"/>
                <a:gd name="connsiteX2" fmla="*/ 0 w 33855"/>
                <a:gd name="connsiteY2" fmla="*/ 62042 h 62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855" h="62042">
                  <a:moveTo>
                    <a:pt x="33856" y="0"/>
                  </a:moveTo>
                  <a:lnTo>
                    <a:pt x="0" y="22563"/>
                  </a:lnTo>
                  <a:lnTo>
                    <a:pt x="0" y="62042"/>
                  </a:lnTo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36" name="Freeform: Shape 1358">
              <a:extLst>
                <a:ext uri="{FF2B5EF4-FFF2-40B4-BE49-F238E27FC236}">
                  <a16:creationId xmlns:a16="http://schemas.microsoft.com/office/drawing/2014/main" id="{F21AFF50-779E-0F45-BFE7-AE00B6511778}"/>
                </a:ext>
              </a:extLst>
            </p:cNvPr>
            <p:cNvSpPr/>
            <p:nvPr/>
          </p:nvSpPr>
          <p:spPr>
            <a:xfrm>
              <a:off x="4454316" y="2097577"/>
              <a:ext cx="33855" cy="63093"/>
            </a:xfrm>
            <a:custGeom>
              <a:avLst/>
              <a:gdLst>
                <a:gd name="connsiteX0" fmla="*/ 0 w 33855"/>
                <a:gd name="connsiteY0" fmla="*/ 0 h 63093"/>
                <a:gd name="connsiteX1" fmla="*/ 0 w 33855"/>
                <a:gd name="connsiteY1" fmla="*/ 43891 h 63093"/>
                <a:gd name="connsiteX2" fmla="*/ 33856 w 33855"/>
                <a:gd name="connsiteY2" fmla="*/ 63094 h 63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855" h="63093">
                  <a:moveTo>
                    <a:pt x="0" y="0"/>
                  </a:moveTo>
                  <a:lnTo>
                    <a:pt x="0" y="43891"/>
                  </a:lnTo>
                  <a:lnTo>
                    <a:pt x="33856" y="63094"/>
                  </a:lnTo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37" name="Freeform: Shape 1359">
              <a:extLst>
                <a:ext uri="{FF2B5EF4-FFF2-40B4-BE49-F238E27FC236}">
                  <a16:creationId xmlns:a16="http://schemas.microsoft.com/office/drawing/2014/main" id="{D7CF236C-2017-1E40-8ACB-01A39895EF8E}"/>
                </a:ext>
              </a:extLst>
            </p:cNvPr>
            <p:cNvSpPr/>
            <p:nvPr/>
          </p:nvSpPr>
          <p:spPr>
            <a:xfrm>
              <a:off x="4352772" y="2057114"/>
              <a:ext cx="33855" cy="22585"/>
            </a:xfrm>
            <a:custGeom>
              <a:avLst/>
              <a:gdLst>
                <a:gd name="connsiteX0" fmla="*/ 0 w 33855"/>
                <a:gd name="connsiteY0" fmla="*/ 22586 h 22585"/>
                <a:gd name="connsiteX1" fmla="*/ 33856 w 33855"/>
                <a:gd name="connsiteY1" fmla="*/ 0 h 22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855" h="22585">
                  <a:moveTo>
                    <a:pt x="0" y="22586"/>
                  </a:moveTo>
                  <a:lnTo>
                    <a:pt x="33856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38" name="Freeform: Shape 1360">
              <a:extLst>
                <a:ext uri="{FF2B5EF4-FFF2-40B4-BE49-F238E27FC236}">
                  <a16:creationId xmlns:a16="http://schemas.microsoft.com/office/drawing/2014/main" id="{09D9D932-3FF4-774D-A00C-97E534711315}"/>
                </a:ext>
              </a:extLst>
            </p:cNvPr>
            <p:cNvSpPr/>
            <p:nvPr/>
          </p:nvSpPr>
          <p:spPr>
            <a:xfrm>
              <a:off x="4362808" y="2167711"/>
              <a:ext cx="38610" cy="45994"/>
            </a:xfrm>
            <a:custGeom>
              <a:avLst/>
              <a:gdLst>
                <a:gd name="connsiteX0" fmla="*/ 0 w 38610"/>
                <a:gd name="connsiteY0" fmla="*/ 45994 h 45994"/>
                <a:gd name="connsiteX1" fmla="*/ 38611 w 38610"/>
                <a:gd name="connsiteY1" fmla="*/ 45994 h 45994"/>
                <a:gd name="connsiteX2" fmla="*/ 12070 w 38610"/>
                <a:gd name="connsiteY2" fmla="*/ 0 h 45994"/>
                <a:gd name="connsiteX3" fmla="*/ 960 w 38610"/>
                <a:gd name="connsiteY3" fmla="*/ 19248 h 4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610" h="45994">
                  <a:moveTo>
                    <a:pt x="0" y="45994"/>
                  </a:moveTo>
                  <a:lnTo>
                    <a:pt x="38611" y="45994"/>
                  </a:lnTo>
                  <a:lnTo>
                    <a:pt x="12070" y="0"/>
                  </a:lnTo>
                  <a:lnTo>
                    <a:pt x="960" y="19248"/>
                  </a:lnTo>
                </a:path>
              </a:pathLst>
            </a:custGeom>
            <a:noFill/>
            <a:ln w="12700" cap="flat">
              <a:solidFill>
                <a:srgbClr val="FF9900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39" name="Freeform: Shape 1361">
              <a:extLst>
                <a:ext uri="{FF2B5EF4-FFF2-40B4-BE49-F238E27FC236}">
                  <a16:creationId xmlns:a16="http://schemas.microsoft.com/office/drawing/2014/main" id="{E6A945BE-A8C4-424B-B18F-69FC2A1665F7}"/>
                </a:ext>
              </a:extLst>
            </p:cNvPr>
            <p:cNvSpPr/>
            <p:nvPr/>
          </p:nvSpPr>
          <p:spPr>
            <a:xfrm>
              <a:off x="4396961" y="2108389"/>
              <a:ext cx="23317" cy="75117"/>
            </a:xfrm>
            <a:custGeom>
              <a:avLst/>
              <a:gdLst>
                <a:gd name="connsiteX0" fmla="*/ 23317 w 23317"/>
                <a:gd name="connsiteY0" fmla="*/ 0 h 75117"/>
                <a:gd name="connsiteX1" fmla="*/ 23317 w 23317"/>
                <a:gd name="connsiteY1" fmla="*/ 57264 h 75117"/>
                <a:gd name="connsiteX2" fmla="*/ 0 w 23317"/>
                <a:gd name="connsiteY2" fmla="*/ 75118 h 75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317" h="75117">
                  <a:moveTo>
                    <a:pt x="23317" y="0"/>
                  </a:moveTo>
                  <a:lnTo>
                    <a:pt x="23317" y="57264"/>
                  </a:lnTo>
                  <a:lnTo>
                    <a:pt x="0" y="75118"/>
                  </a:lnTo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40" name="Freeform: Shape 1362">
              <a:extLst>
                <a:ext uri="{FF2B5EF4-FFF2-40B4-BE49-F238E27FC236}">
                  <a16:creationId xmlns:a16="http://schemas.microsoft.com/office/drawing/2014/main" id="{A590F27F-32AF-4940-A86C-E75581A2EF60}"/>
                </a:ext>
              </a:extLst>
            </p:cNvPr>
            <p:cNvSpPr/>
            <p:nvPr/>
          </p:nvSpPr>
          <p:spPr>
            <a:xfrm>
              <a:off x="4387817" y="2225021"/>
              <a:ext cx="32461" cy="43936"/>
            </a:xfrm>
            <a:custGeom>
              <a:avLst/>
              <a:gdLst>
                <a:gd name="connsiteX0" fmla="*/ 32461 w 32461"/>
                <a:gd name="connsiteY0" fmla="*/ 43937 h 43936"/>
                <a:gd name="connsiteX1" fmla="*/ 32461 w 32461"/>
                <a:gd name="connsiteY1" fmla="*/ 24712 h 43936"/>
                <a:gd name="connsiteX2" fmla="*/ 0 w 32461"/>
                <a:gd name="connsiteY2" fmla="*/ 0 h 43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461" h="43936">
                  <a:moveTo>
                    <a:pt x="32461" y="43937"/>
                  </a:moveTo>
                  <a:lnTo>
                    <a:pt x="32461" y="24712"/>
                  </a:lnTo>
                  <a:lnTo>
                    <a:pt x="0" y="0"/>
                  </a:lnTo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</p:grpSp>
      <p:sp>
        <p:nvSpPr>
          <p:cNvPr id="141" name="TextBox 140">
            <a:extLst>
              <a:ext uri="{FF2B5EF4-FFF2-40B4-BE49-F238E27FC236}">
                <a16:creationId xmlns:a16="http://schemas.microsoft.com/office/drawing/2014/main" id="{FD807C04-E561-1443-B799-A2E5B757EC49}"/>
              </a:ext>
            </a:extLst>
          </p:cNvPr>
          <p:cNvSpPr txBox="1"/>
          <p:nvPr/>
        </p:nvSpPr>
        <p:spPr>
          <a:xfrm>
            <a:off x="5316537" y="4849680"/>
            <a:ext cx="9541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Model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Amazon Ember"/>
              </a:rPr>
              <a:t>a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rtifact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Experiment</a:t>
            </a:r>
          </a:p>
        </p:txBody>
      </p:sp>
      <p:cxnSp>
        <p:nvCxnSpPr>
          <p:cNvPr id="142" name="Elbow Connector 141">
            <a:extLst>
              <a:ext uri="{FF2B5EF4-FFF2-40B4-BE49-F238E27FC236}">
                <a16:creationId xmlns:a16="http://schemas.microsoft.com/office/drawing/2014/main" id="{2A6549BB-4351-D44D-A01E-69D110BC0A15}"/>
              </a:ext>
            </a:extLst>
          </p:cNvPr>
          <p:cNvCxnSpPr>
            <a:cxnSpLocks/>
          </p:cNvCxnSpPr>
          <p:nvPr/>
        </p:nvCxnSpPr>
        <p:spPr>
          <a:xfrm rot="16200000" flipV="1">
            <a:off x="4832405" y="4639761"/>
            <a:ext cx="403723" cy="1"/>
          </a:xfrm>
          <a:prstGeom prst="bentConnector3">
            <a:avLst/>
          </a:prstGeom>
          <a:ln w="19050" cap="rnd">
            <a:solidFill>
              <a:schemeClr val="tx1">
                <a:lumMod val="50000"/>
              </a:schemeClr>
            </a:solidFill>
            <a:miter lim="800000"/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Rectangle 144">
            <a:extLst>
              <a:ext uri="{FF2B5EF4-FFF2-40B4-BE49-F238E27FC236}">
                <a16:creationId xmlns:a16="http://schemas.microsoft.com/office/drawing/2014/main" id="{F9CA1E99-5609-DF41-AAD0-0E83D3D20D01}"/>
              </a:ext>
            </a:extLst>
          </p:cNvPr>
          <p:cNvSpPr/>
          <p:nvPr/>
        </p:nvSpPr>
        <p:spPr>
          <a:xfrm>
            <a:off x="3220145" y="2334222"/>
            <a:ext cx="2657330" cy="2937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Sagemaker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Experiments</a:t>
            </a:r>
          </a:p>
        </p:txBody>
      </p:sp>
      <p:grpSp>
        <p:nvGrpSpPr>
          <p:cNvPr id="146" name="Graphic 301">
            <a:extLst>
              <a:ext uri="{FF2B5EF4-FFF2-40B4-BE49-F238E27FC236}">
                <a16:creationId xmlns:a16="http://schemas.microsoft.com/office/drawing/2014/main" id="{A31B22D3-8A0E-D643-B37C-2FE5C03AD53E}"/>
              </a:ext>
            </a:extLst>
          </p:cNvPr>
          <p:cNvGrpSpPr/>
          <p:nvPr/>
        </p:nvGrpSpPr>
        <p:grpSpPr>
          <a:xfrm>
            <a:off x="4201513" y="5575022"/>
            <a:ext cx="658541" cy="462021"/>
            <a:chOff x="5032223" y="2065687"/>
            <a:chExt cx="361247" cy="254614"/>
          </a:xfrm>
        </p:grpSpPr>
        <p:sp>
          <p:nvSpPr>
            <p:cNvPr id="147" name="Freeform: Shape 1364">
              <a:extLst>
                <a:ext uri="{FF2B5EF4-FFF2-40B4-BE49-F238E27FC236}">
                  <a16:creationId xmlns:a16="http://schemas.microsoft.com/office/drawing/2014/main" id="{830D347D-777D-A24F-8FC6-BE181AF30C8E}"/>
                </a:ext>
              </a:extLst>
            </p:cNvPr>
            <p:cNvSpPr/>
            <p:nvPr/>
          </p:nvSpPr>
          <p:spPr>
            <a:xfrm>
              <a:off x="5284996" y="2213347"/>
              <a:ext cx="108475" cy="105034"/>
            </a:xfrm>
            <a:custGeom>
              <a:avLst/>
              <a:gdLst>
                <a:gd name="connsiteX0" fmla="*/ 35264 w 108475"/>
                <a:gd name="connsiteY0" fmla="*/ 105035 h 105034"/>
                <a:gd name="connsiteX1" fmla="*/ 3443 w 108475"/>
                <a:gd name="connsiteY1" fmla="*/ 35266 h 105034"/>
                <a:gd name="connsiteX2" fmla="*/ 73212 w 108475"/>
                <a:gd name="connsiteY2" fmla="*/ 3443 h 105034"/>
                <a:gd name="connsiteX3" fmla="*/ 105033 w 108475"/>
                <a:gd name="connsiteY3" fmla="*/ 73214 h 105034"/>
                <a:gd name="connsiteX4" fmla="*/ 73212 w 108475"/>
                <a:gd name="connsiteY4" fmla="*/ 105035 h 10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475" h="105034">
                  <a:moveTo>
                    <a:pt x="35264" y="105035"/>
                  </a:moveTo>
                  <a:cubicBezTo>
                    <a:pt x="7210" y="94556"/>
                    <a:pt x="-7036" y="63320"/>
                    <a:pt x="3443" y="35266"/>
                  </a:cubicBezTo>
                  <a:cubicBezTo>
                    <a:pt x="13922" y="7212"/>
                    <a:pt x="45158" y="-7036"/>
                    <a:pt x="73212" y="3443"/>
                  </a:cubicBezTo>
                  <a:cubicBezTo>
                    <a:pt x="101265" y="13922"/>
                    <a:pt x="115512" y="45160"/>
                    <a:pt x="105033" y="73214"/>
                  </a:cubicBezTo>
                  <a:cubicBezTo>
                    <a:pt x="99537" y="87929"/>
                    <a:pt x="87929" y="99537"/>
                    <a:pt x="73212" y="105035"/>
                  </a:cubicBez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48" name="Freeform: Shape 1365">
              <a:extLst>
                <a:ext uri="{FF2B5EF4-FFF2-40B4-BE49-F238E27FC236}">
                  <a16:creationId xmlns:a16="http://schemas.microsoft.com/office/drawing/2014/main" id="{D8BC741E-F506-DA44-AA03-CCDF3F0A9512}"/>
                </a:ext>
              </a:extLst>
            </p:cNvPr>
            <p:cNvSpPr/>
            <p:nvPr/>
          </p:nvSpPr>
          <p:spPr>
            <a:xfrm>
              <a:off x="5318872" y="2247263"/>
              <a:ext cx="40562" cy="38291"/>
            </a:xfrm>
            <a:custGeom>
              <a:avLst/>
              <a:gdLst>
                <a:gd name="connsiteX0" fmla="*/ 10966 w 40562"/>
                <a:gd name="connsiteY0" fmla="*/ 38292 h 38291"/>
                <a:gd name="connsiteX1" fmla="*/ 2270 w 40562"/>
                <a:gd name="connsiteY1" fmla="*/ 10965 h 38291"/>
                <a:gd name="connsiteX2" fmla="*/ 29597 w 40562"/>
                <a:gd name="connsiteY2" fmla="*/ 2271 h 38291"/>
                <a:gd name="connsiteX3" fmla="*/ 38293 w 40562"/>
                <a:gd name="connsiteY3" fmla="*/ 29596 h 38291"/>
                <a:gd name="connsiteX4" fmla="*/ 29597 w 40562"/>
                <a:gd name="connsiteY4" fmla="*/ 38292 h 38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562" h="38291">
                  <a:moveTo>
                    <a:pt x="10966" y="38292"/>
                  </a:moveTo>
                  <a:cubicBezTo>
                    <a:pt x="1019" y="33146"/>
                    <a:pt x="-2874" y="20914"/>
                    <a:pt x="2270" y="10965"/>
                  </a:cubicBezTo>
                  <a:cubicBezTo>
                    <a:pt x="7416" y="1019"/>
                    <a:pt x="19650" y="-2874"/>
                    <a:pt x="29597" y="2271"/>
                  </a:cubicBezTo>
                  <a:cubicBezTo>
                    <a:pt x="39543" y="7415"/>
                    <a:pt x="43436" y="19650"/>
                    <a:pt x="38293" y="29596"/>
                  </a:cubicBezTo>
                  <a:cubicBezTo>
                    <a:pt x="36363" y="33324"/>
                    <a:pt x="33325" y="36362"/>
                    <a:pt x="29597" y="38292"/>
                  </a:cubicBez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49" name="Freeform: Shape 1366">
              <a:extLst>
                <a:ext uri="{FF2B5EF4-FFF2-40B4-BE49-F238E27FC236}">
                  <a16:creationId xmlns:a16="http://schemas.microsoft.com/office/drawing/2014/main" id="{F4F12F94-31CA-0040-A4D4-295DC5EF430A}"/>
                </a:ext>
              </a:extLst>
            </p:cNvPr>
            <p:cNvSpPr/>
            <p:nvPr/>
          </p:nvSpPr>
          <p:spPr>
            <a:xfrm>
              <a:off x="5318911" y="2283451"/>
              <a:ext cx="11635" cy="36781"/>
            </a:xfrm>
            <a:custGeom>
              <a:avLst/>
              <a:gdLst>
                <a:gd name="connsiteX0" fmla="*/ 11636 w 11635"/>
                <a:gd name="connsiteY0" fmla="*/ 0 h 36781"/>
                <a:gd name="connsiteX1" fmla="*/ 0 w 11635"/>
                <a:gd name="connsiteY1" fmla="*/ 36782 h 36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35" h="36781">
                  <a:moveTo>
                    <a:pt x="11636" y="0"/>
                  </a:moveTo>
                  <a:lnTo>
                    <a:pt x="0" y="36782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50" name="Freeform: Shape 1367">
              <a:extLst>
                <a:ext uri="{FF2B5EF4-FFF2-40B4-BE49-F238E27FC236}">
                  <a16:creationId xmlns:a16="http://schemas.microsoft.com/office/drawing/2014/main" id="{35369221-6C9A-6B46-8FE2-30B982524783}"/>
                </a:ext>
              </a:extLst>
            </p:cNvPr>
            <p:cNvSpPr/>
            <p:nvPr/>
          </p:nvSpPr>
          <p:spPr>
            <a:xfrm>
              <a:off x="5347852" y="2283383"/>
              <a:ext cx="11292" cy="36918"/>
            </a:xfrm>
            <a:custGeom>
              <a:avLst/>
              <a:gdLst>
                <a:gd name="connsiteX0" fmla="*/ 0 w 11292"/>
                <a:gd name="connsiteY0" fmla="*/ 0 h 36918"/>
                <a:gd name="connsiteX1" fmla="*/ 11293 w 11292"/>
                <a:gd name="connsiteY1" fmla="*/ 36919 h 36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92" h="36918">
                  <a:moveTo>
                    <a:pt x="0" y="0"/>
                  </a:moveTo>
                  <a:lnTo>
                    <a:pt x="11293" y="36919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51" name="Freeform: Shape 1368">
              <a:extLst>
                <a:ext uri="{FF2B5EF4-FFF2-40B4-BE49-F238E27FC236}">
                  <a16:creationId xmlns:a16="http://schemas.microsoft.com/office/drawing/2014/main" id="{5B34A535-6B9C-AF4E-B36E-0DC8C4324225}"/>
                </a:ext>
              </a:extLst>
            </p:cNvPr>
            <p:cNvSpPr/>
            <p:nvPr/>
          </p:nvSpPr>
          <p:spPr>
            <a:xfrm>
              <a:off x="5089854" y="2107063"/>
              <a:ext cx="685" cy="187223"/>
            </a:xfrm>
            <a:custGeom>
              <a:avLst/>
              <a:gdLst>
                <a:gd name="connsiteX0" fmla="*/ 686 w 685"/>
                <a:gd name="connsiteY0" fmla="*/ 187223 h 187223"/>
                <a:gd name="connsiteX1" fmla="*/ 0 w 685"/>
                <a:gd name="connsiteY1" fmla="*/ 0 h 187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85" h="187223">
                  <a:moveTo>
                    <a:pt x="686" y="187223"/>
                  </a:moveTo>
                  <a:lnTo>
                    <a:pt x="0" y="0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52" name="Freeform: Shape 1369">
              <a:extLst>
                <a:ext uri="{FF2B5EF4-FFF2-40B4-BE49-F238E27FC236}">
                  <a16:creationId xmlns:a16="http://schemas.microsoft.com/office/drawing/2014/main" id="{AE33056C-2D16-6F40-8F8A-731EE61496AB}"/>
                </a:ext>
              </a:extLst>
            </p:cNvPr>
            <p:cNvSpPr/>
            <p:nvPr/>
          </p:nvSpPr>
          <p:spPr>
            <a:xfrm>
              <a:off x="5046945" y="2078054"/>
              <a:ext cx="17144" cy="17145"/>
            </a:xfrm>
            <a:custGeom>
              <a:avLst/>
              <a:gdLst>
                <a:gd name="connsiteX0" fmla="*/ 17145 w 17144"/>
                <a:gd name="connsiteY0" fmla="*/ 8573 h 17145"/>
                <a:gd name="connsiteX1" fmla="*/ 8572 w 17144"/>
                <a:gd name="connsiteY1" fmla="*/ 17145 h 17145"/>
                <a:gd name="connsiteX2" fmla="*/ 0 w 17144"/>
                <a:gd name="connsiteY2" fmla="*/ 8573 h 17145"/>
                <a:gd name="connsiteX3" fmla="*/ 8572 w 17144"/>
                <a:gd name="connsiteY3" fmla="*/ 0 h 17145"/>
                <a:gd name="connsiteX4" fmla="*/ 17145 w 17144"/>
                <a:gd name="connsiteY4" fmla="*/ 8573 h 17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4" h="17145">
                  <a:moveTo>
                    <a:pt x="17145" y="8573"/>
                  </a:moveTo>
                  <a:cubicBezTo>
                    <a:pt x="17145" y="13307"/>
                    <a:pt x="13307" y="17145"/>
                    <a:pt x="8572" y="17145"/>
                  </a:cubicBezTo>
                  <a:cubicBezTo>
                    <a:pt x="3838" y="17145"/>
                    <a:pt x="0" y="13307"/>
                    <a:pt x="0" y="8573"/>
                  </a:cubicBezTo>
                  <a:cubicBezTo>
                    <a:pt x="0" y="3838"/>
                    <a:pt x="3838" y="0"/>
                    <a:pt x="8572" y="0"/>
                  </a:cubicBezTo>
                  <a:cubicBezTo>
                    <a:pt x="13307" y="0"/>
                    <a:pt x="17145" y="3838"/>
                    <a:pt x="17145" y="8573"/>
                  </a:cubicBezTo>
                  <a:close/>
                </a:path>
              </a:pathLst>
            </a:custGeom>
            <a:solidFill>
              <a:srgbClr val="EFF5ED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53" name="Freeform: Shape 1370">
              <a:extLst>
                <a:ext uri="{FF2B5EF4-FFF2-40B4-BE49-F238E27FC236}">
                  <a16:creationId xmlns:a16="http://schemas.microsoft.com/office/drawing/2014/main" id="{72938386-9350-7C4A-87CC-218363042361}"/>
                </a:ext>
              </a:extLst>
            </p:cNvPr>
            <p:cNvSpPr/>
            <p:nvPr/>
          </p:nvSpPr>
          <p:spPr>
            <a:xfrm>
              <a:off x="5072640" y="2077963"/>
              <a:ext cx="17145" cy="17145"/>
            </a:xfrm>
            <a:custGeom>
              <a:avLst/>
              <a:gdLst>
                <a:gd name="connsiteX0" fmla="*/ 17145 w 17145"/>
                <a:gd name="connsiteY0" fmla="*/ 8573 h 17145"/>
                <a:gd name="connsiteX1" fmla="*/ 8573 w 17145"/>
                <a:gd name="connsiteY1" fmla="*/ 17145 h 17145"/>
                <a:gd name="connsiteX2" fmla="*/ 0 w 17145"/>
                <a:gd name="connsiteY2" fmla="*/ 8573 h 17145"/>
                <a:gd name="connsiteX3" fmla="*/ 8573 w 17145"/>
                <a:gd name="connsiteY3" fmla="*/ 0 h 17145"/>
                <a:gd name="connsiteX4" fmla="*/ 17145 w 17145"/>
                <a:gd name="connsiteY4" fmla="*/ 8573 h 17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" h="17145">
                  <a:moveTo>
                    <a:pt x="17145" y="8573"/>
                  </a:moveTo>
                  <a:cubicBezTo>
                    <a:pt x="17145" y="13307"/>
                    <a:pt x="13307" y="17145"/>
                    <a:pt x="8573" y="17145"/>
                  </a:cubicBezTo>
                  <a:cubicBezTo>
                    <a:pt x="3838" y="17145"/>
                    <a:pt x="0" y="13307"/>
                    <a:pt x="0" y="8573"/>
                  </a:cubicBezTo>
                  <a:cubicBezTo>
                    <a:pt x="0" y="3838"/>
                    <a:pt x="3838" y="0"/>
                    <a:pt x="8573" y="0"/>
                  </a:cubicBezTo>
                  <a:cubicBezTo>
                    <a:pt x="13307" y="0"/>
                    <a:pt x="17145" y="3838"/>
                    <a:pt x="17145" y="8573"/>
                  </a:cubicBezTo>
                  <a:close/>
                </a:path>
              </a:pathLst>
            </a:custGeom>
            <a:solidFill>
              <a:srgbClr val="EFF5ED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54" name="Freeform: Shape 1371">
              <a:extLst>
                <a:ext uri="{FF2B5EF4-FFF2-40B4-BE49-F238E27FC236}">
                  <a16:creationId xmlns:a16="http://schemas.microsoft.com/office/drawing/2014/main" id="{AA8C77DF-BCA0-934B-839E-5A304DF8630B}"/>
                </a:ext>
              </a:extLst>
            </p:cNvPr>
            <p:cNvSpPr/>
            <p:nvPr/>
          </p:nvSpPr>
          <p:spPr>
            <a:xfrm>
              <a:off x="5098312" y="2077871"/>
              <a:ext cx="17145" cy="17145"/>
            </a:xfrm>
            <a:custGeom>
              <a:avLst/>
              <a:gdLst>
                <a:gd name="connsiteX0" fmla="*/ 17145 w 17145"/>
                <a:gd name="connsiteY0" fmla="*/ 8573 h 17145"/>
                <a:gd name="connsiteX1" fmla="*/ 8573 w 17145"/>
                <a:gd name="connsiteY1" fmla="*/ 17145 h 17145"/>
                <a:gd name="connsiteX2" fmla="*/ 0 w 17145"/>
                <a:gd name="connsiteY2" fmla="*/ 8573 h 17145"/>
                <a:gd name="connsiteX3" fmla="*/ 8573 w 17145"/>
                <a:gd name="connsiteY3" fmla="*/ 0 h 17145"/>
                <a:gd name="connsiteX4" fmla="*/ 17145 w 17145"/>
                <a:gd name="connsiteY4" fmla="*/ 8573 h 17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" h="17145">
                  <a:moveTo>
                    <a:pt x="17145" y="8573"/>
                  </a:moveTo>
                  <a:cubicBezTo>
                    <a:pt x="17145" y="13307"/>
                    <a:pt x="13307" y="17145"/>
                    <a:pt x="8573" y="17145"/>
                  </a:cubicBezTo>
                  <a:cubicBezTo>
                    <a:pt x="3838" y="17145"/>
                    <a:pt x="0" y="13307"/>
                    <a:pt x="0" y="8573"/>
                  </a:cubicBezTo>
                  <a:cubicBezTo>
                    <a:pt x="0" y="3838"/>
                    <a:pt x="3838" y="0"/>
                    <a:pt x="8573" y="0"/>
                  </a:cubicBezTo>
                  <a:cubicBezTo>
                    <a:pt x="13307" y="0"/>
                    <a:pt x="17145" y="3838"/>
                    <a:pt x="17145" y="8573"/>
                  </a:cubicBezTo>
                  <a:close/>
                </a:path>
              </a:pathLst>
            </a:custGeom>
            <a:solidFill>
              <a:srgbClr val="EFF5ED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55" name="Freeform: Shape 1372">
              <a:extLst>
                <a:ext uri="{FF2B5EF4-FFF2-40B4-BE49-F238E27FC236}">
                  <a16:creationId xmlns:a16="http://schemas.microsoft.com/office/drawing/2014/main" id="{68B2B914-7E5E-834C-8E9F-B39D7E11A4DF}"/>
                </a:ext>
              </a:extLst>
            </p:cNvPr>
            <p:cNvSpPr/>
            <p:nvPr/>
          </p:nvSpPr>
          <p:spPr>
            <a:xfrm>
              <a:off x="5032223" y="2065687"/>
              <a:ext cx="306758" cy="227662"/>
            </a:xfrm>
            <a:custGeom>
              <a:avLst/>
              <a:gdLst>
                <a:gd name="connsiteX0" fmla="*/ 196596 w 306758"/>
                <a:gd name="connsiteY0" fmla="*/ 227663 h 227662"/>
                <a:gd name="connsiteX1" fmla="*/ 6401 w 306758"/>
                <a:gd name="connsiteY1" fmla="*/ 227663 h 227662"/>
                <a:gd name="connsiteX2" fmla="*/ 0 w 306758"/>
                <a:gd name="connsiteY2" fmla="*/ 221308 h 227662"/>
                <a:gd name="connsiteX3" fmla="*/ 0 w 306758"/>
                <a:gd name="connsiteY3" fmla="*/ 221285 h 227662"/>
                <a:gd name="connsiteX4" fmla="*/ 0 w 306758"/>
                <a:gd name="connsiteY4" fmla="*/ 6401 h 227662"/>
                <a:gd name="connsiteX5" fmla="*/ 6355 w 306758"/>
                <a:gd name="connsiteY5" fmla="*/ 0 h 227662"/>
                <a:gd name="connsiteX6" fmla="*/ 6378 w 306758"/>
                <a:gd name="connsiteY6" fmla="*/ 0 h 227662"/>
                <a:gd name="connsiteX7" fmla="*/ 300358 w 306758"/>
                <a:gd name="connsiteY7" fmla="*/ 0 h 227662"/>
                <a:gd name="connsiteX8" fmla="*/ 306758 w 306758"/>
                <a:gd name="connsiteY8" fmla="*/ 6401 h 227662"/>
                <a:gd name="connsiteX9" fmla="*/ 306758 w 306758"/>
                <a:gd name="connsiteY9" fmla="*/ 135446 h 227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6758" h="227662">
                  <a:moveTo>
                    <a:pt x="196596" y="227663"/>
                  </a:moveTo>
                  <a:lnTo>
                    <a:pt x="6401" y="227663"/>
                  </a:lnTo>
                  <a:cubicBezTo>
                    <a:pt x="2878" y="227676"/>
                    <a:pt x="13" y="224830"/>
                    <a:pt x="0" y="221308"/>
                  </a:cubicBezTo>
                  <a:cubicBezTo>
                    <a:pt x="0" y="221301"/>
                    <a:pt x="0" y="221292"/>
                    <a:pt x="0" y="221285"/>
                  </a:cubicBezTo>
                  <a:lnTo>
                    <a:pt x="0" y="6401"/>
                  </a:lnTo>
                  <a:cubicBezTo>
                    <a:pt x="-13" y="2878"/>
                    <a:pt x="2833" y="13"/>
                    <a:pt x="6355" y="0"/>
                  </a:cubicBezTo>
                  <a:cubicBezTo>
                    <a:pt x="6363" y="0"/>
                    <a:pt x="6370" y="0"/>
                    <a:pt x="6378" y="0"/>
                  </a:cubicBezTo>
                  <a:lnTo>
                    <a:pt x="300358" y="0"/>
                  </a:lnTo>
                  <a:cubicBezTo>
                    <a:pt x="303892" y="0"/>
                    <a:pt x="306758" y="2866"/>
                    <a:pt x="306758" y="6401"/>
                  </a:cubicBezTo>
                  <a:lnTo>
                    <a:pt x="306758" y="135446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56" name="Freeform: Shape 1373">
              <a:extLst>
                <a:ext uri="{FF2B5EF4-FFF2-40B4-BE49-F238E27FC236}">
                  <a16:creationId xmlns:a16="http://schemas.microsoft.com/office/drawing/2014/main" id="{FF627C3D-6C19-A444-B678-8862E62FCFB9}"/>
                </a:ext>
              </a:extLst>
            </p:cNvPr>
            <p:cNvSpPr/>
            <p:nvPr/>
          </p:nvSpPr>
          <p:spPr>
            <a:xfrm>
              <a:off x="5248639" y="2293350"/>
              <a:ext cx="27546" cy="2286"/>
            </a:xfrm>
            <a:custGeom>
              <a:avLst/>
              <a:gdLst>
                <a:gd name="connsiteX0" fmla="*/ 27546 w 27546"/>
                <a:gd name="connsiteY0" fmla="*/ 0 h 2286"/>
                <a:gd name="connsiteX1" fmla="*/ 27546 w 27546"/>
                <a:gd name="connsiteY1" fmla="*/ 0 h 2286"/>
                <a:gd name="connsiteX2" fmla="*/ 0 w 27546"/>
                <a:gd name="connsiteY2" fmla="*/ 0 h 2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546" h="2286">
                  <a:moveTo>
                    <a:pt x="27546" y="0"/>
                  </a:moveTo>
                  <a:lnTo>
                    <a:pt x="27546" y="0"/>
                  </a:lnTo>
                  <a:lnTo>
                    <a:pt x="0" y="0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57" name="Freeform: Shape 1374">
              <a:extLst>
                <a:ext uri="{FF2B5EF4-FFF2-40B4-BE49-F238E27FC236}">
                  <a16:creationId xmlns:a16="http://schemas.microsoft.com/office/drawing/2014/main" id="{A3A37AB1-D0EE-BF41-AB3C-E77FBCFDD7B5}"/>
                </a:ext>
              </a:extLst>
            </p:cNvPr>
            <p:cNvSpPr/>
            <p:nvPr/>
          </p:nvSpPr>
          <p:spPr>
            <a:xfrm>
              <a:off x="5032429" y="2107063"/>
              <a:ext cx="306072" cy="2286"/>
            </a:xfrm>
            <a:custGeom>
              <a:avLst/>
              <a:gdLst>
                <a:gd name="connsiteX0" fmla="*/ 0 w 306072"/>
                <a:gd name="connsiteY0" fmla="*/ 0 h 2286"/>
                <a:gd name="connsiteX1" fmla="*/ 306073 w 306072"/>
                <a:gd name="connsiteY1" fmla="*/ 0 h 2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6072" h="2286">
                  <a:moveTo>
                    <a:pt x="0" y="0"/>
                  </a:moveTo>
                  <a:lnTo>
                    <a:pt x="306073" y="0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58" name="Freeform: Shape 1375">
              <a:extLst>
                <a:ext uri="{FF2B5EF4-FFF2-40B4-BE49-F238E27FC236}">
                  <a16:creationId xmlns:a16="http://schemas.microsoft.com/office/drawing/2014/main" id="{6649AAA6-0B21-694D-934A-1F46123AC2E8}"/>
                </a:ext>
              </a:extLst>
            </p:cNvPr>
            <p:cNvSpPr/>
            <p:nvPr/>
          </p:nvSpPr>
          <p:spPr>
            <a:xfrm>
              <a:off x="5197158" y="2148623"/>
              <a:ext cx="31798" cy="104081"/>
            </a:xfrm>
            <a:custGeom>
              <a:avLst/>
              <a:gdLst>
                <a:gd name="connsiteX0" fmla="*/ 31798 w 31798"/>
                <a:gd name="connsiteY0" fmla="*/ 0 h 104081"/>
                <a:gd name="connsiteX1" fmla="*/ 0 w 31798"/>
                <a:gd name="connsiteY1" fmla="*/ 104082 h 104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1798" h="104081">
                  <a:moveTo>
                    <a:pt x="31798" y="0"/>
                  </a:moveTo>
                  <a:lnTo>
                    <a:pt x="0" y="104082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59" name="Freeform: Shape 1376">
              <a:extLst>
                <a:ext uri="{FF2B5EF4-FFF2-40B4-BE49-F238E27FC236}">
                  <a16:creationId xmlns:a16="http://schemas.microsoft.com/office/drawing/2014/main" id="{5279CCBA-695C-4C4E-B1E4-687CBB17B529}"/>
                </a:ext>
              </a:extLst>
            </p:cNvPr>
            <p:cNvSpPr/>
            <p:nvPr/>
          </p:nvSpPr>
          <p:spPr>
            <a:xfrm>
              <a:off x="5149107" y="2172809"/>
              <a:ext cx="36827" cy="44416"/>
            </a:xfrm>
            <a:custGeom>
              <a:avLst/>
              <a:gdLst>
                <a:gd name="connsiteX0" fmla="*/ 36827 w 36827"/>
                <a:gd name="connsiteY0" fmla="*/ 0 h 44416"/>
                <a:gd name="connsiteX1" fmla="*/ 0 w 36827"/>
                <a:gd name="connsiteY1" fmla="*/ 20368 h 44416"/>
                <a:gd name="connsiteX2" fmla="*/ 0 w 36827"/>
                <a:gd name="connsiteY2" fmla="*/ 24963 h 44416"/>
                <a:gd name="connsiteX3" fmla="*/ 36827 w 36827"/>
                <a:gd name="connsiteY3" fmla="*/ 44417 h 4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27" h="44416">
                  <a:moveTo>
                    <a:pt x="36827" y="0"/>
                  </a:moveTo>
                  <a:lnTo>
                    <a:pt x="0" y="20368"/>
                  </a:lnTo>
                  <a:lnTo>
                    <a:pt x="0" y="24963"/>
                  </a:lnTo>
                  <a:lnTo>
                    <a:pt x="36827" y="44417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60" name="Freeform: Shape 1377">
              <a:extLst>
                <a:ext uri="{FF2B5EF4-FFF2-40B4-BE49-F238E27FC236}">
                  <a16:creationId xmlns:a16="http://schemas.microsoft.com/office/drawing/2014/main" id="{36BEE465-6E05-E94E-92ED-31B3E9B303F1}"/>
                </a:ext>
              </a:extLst>
            </p:cNvPr>
            <p:cNvSpPr/>
            <p:nvPr/>
          </p:nvSpPr>
          <p:spPr>
            <a:xfrm>
              <a:off x="5243107" y="2172809"/>
              <a:ext cx="36827" cy="44416"/>
            </a:xfrm>
            <a:custGeom>
              <a:avLst/>
              <a:gdLst>
                <a:gd name="connsiteX0" fmla="*/ 0 w 36827"/>
                <a:gd name="connsiteY0" fmla="*/ 0 h 44416"/>
                <a:gd name="connsiteX1" fmla="*/ 36827 w 36827"/>
                <a:gd name="connsiteY1" fmla="*/ 20368 h 44416"/>
                <a:gd name="connsiteX2" fmla="*/ 36827 w 36827"/>
                <a:gd name="connsiteY2" fmla="*/ 24963 h 44416"/>
                <a:gd name="connsiteX3" fmla="*/ 0 w 36827"/>
                <a:gd name="connsiteY3" fmla="*/ 44417 h 4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27" h="44416">
                  <a:moveTo>
                    <a:pt x="0" y="0"/>
                  </a:moveTo>
                  <a:lnTo>
                    <a:pt x="36827" y="20368"/>
                  </a:lnTo>
                  <a:lnTo>
                    <a:pt x="36827" y="24963"/>
                  </a:lnTo>
                  <a:lnTo>
                    <a:pt x="0" y="44417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</p:grpSp>
      <p:sp>
        <p:nvSpPr>
          <p:cNvPr id="161" name="TextBox 160">
            <a:extLst>
              <a:ext uri="{FF2B5EF4-FFF2-40B4-BE49-F238E27FC236}">
                <a16:creationId xmlns:a16="http://schemas.microsoft.com/office/drawing/2014/main" id="{BF17824C-1B20-0D47-B0E2-5A41A2EFD410}"/>
              </a:ext>
            </a:extLst>
          </p:cNvPr>
          <p:cNvSpPr txBox="1"/>
          <p:nvPr/>
        </p:nvSpPr>
        <p:spPr>
          <a:xfrm>
            <a:off x="4876597" y="5567806"/>
            <a:ext cx="7585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Training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Amazon Ember"/>
              </a:rPr>
              <a:t>c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ode </a:t>
            </a:r>
          </a:p>
        </p:txBody>
      </p:sp>
      <p:cxnSp>
        <p:nvCxnSpPr>
          <p:cNvPr id="162" name="Elbow Connector 161">
            <a:extLst>
              <a:ext uri="{FF2B5EF4-FFF2-40B4-BE49-F238E27FC236}">
                <a16:creationId xmlns:a16="http://schemas.microsoft.com/office/drawing/2014/main" id="{19BFC691-E87E-044B-AF29-A400C40E08F3}"/>
              </a:ext>
            </a:extLst>
          </p:cNvPr>
          <p:cNvCxnSpPr>
            <a:cxnSpLocks/>
          </p:cNvCxnSpPr>
          <p:nvPr/>
        </p:nvCxnSpPr>
        <p:spPr>
          <a:xfrm rot="16200000" flipV="1">
            <a:off x="4005096" y="4940309"/>
            <a:ext cx="968936" cy="1"/>
          </a:xfrm>
          <a:prstGeom prst="bentConnector3">
            <a:avLst/>
          </a:prstGeom>
          <a:ln w="19050" cap="rnd">
            <a:solidFill>
              <a:schemeClr val="tx1">
                <a:lumMod val="50000"/>
              </a:schemeClr>
            </a:solidFill>
            <a:miter lim="800000"/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urved Up Arrow 28">
            <a:extLst>
              <a:ext uri="{FF2B5EF4-FFF2-40B4-BE49-F238E27FC236}">
                <a16:creationId xmlns:a16="http://schemas.microsoft.com/office/drawing/2014/main" id="{BD5F0BB4-D144-0E42-AD84-CBE38756276A}"/>
              </a:ext>
            </a:extLst>
          </p:cNvPr>
          <p:cNvSpPr/>
          <p:nvPr/>
        </p:nvSpPr>
        <p:spPr>
          <a:xfrm>
            <a:off x="5170448" y="3651884"/>
            <a:ext cx="1901573" cy="349041"/>
          </a:xfrm>
          <a:prstGeom prst="curvedUpArrow">
            <a:avLst>
              <a:gd name="adj1" fmla="val 42232"/>
              <a:gd name="adj2" fmla="val 84032"/>
              <a:gd name="adj3" fmla="val 25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70237D8C-D262-784C-8F9C-F9ECC9E0DCC7}"/>
              </a:ext>
            </a:extLst>
          </p:cNvPr>
          <p:cNvSpPr txBox="1"/>
          <p:nvPr/>
        </p:nvSpPr>
        <p:spPr>
          <a:xfrm>
            <a:off x="4182128" y="3884689"/>
            <a:ext cx="12987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Best-performing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i="1" dirty="0">
                <a:latin typeface="Amazon Ember"/>
              </a:rPr>
              <a:t>m</a:t>
            </a:r>
            <a:r>
              <a:rPr kumimoji="0" lang="en-US" sz="1200" b="0" i="1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odel</a:t>
            </a:r>
            <a:endParaRPr kumimoji="0" lang="en-US" sz="1200" b="0" i="1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pic>
        <p:nvPicPr>
          <p:cNvPr id="172" name="Graphic 14">
            <a:extLst>
              <a:ext uri="{FF2B5EF4-FFF2-40B4-BE49-F238E27FC236}">
                <a16:creationId xmlns:a16="http://schemas.microsoft.com/office/drawing/2014/main" id="{B4A1D173-131C-2B41-B85D-DF7A43862A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8660" y="4807232"/>
            <a:ext cx="620696" cy="6206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73" name="Graphic 299">
            <a:extLst>
              <a:ext uri="{FF2B5EF4-FFF2-40B4-BE49-F238E27FC236}">
                <a16:creationId xmlns:a16="http://schemas.microsoft.com/office/drawing/2014/main" id="{37B4B78C-F7BC-AF44-B505-12C1BEB9C915}"/>
              </a:ext>
            </a:extLst>
          </p:cNvPr>
          <p:cNvGrpSpPr/>
          <p:nvPr/>
        </p:nvGrpSpPr>
        <p:grpSpPr>
          <a:xfrm>
            <a:off x="6643395" y="5104118"/>
            <a:ext cx="258221" cy="243082"/>
            <a:chOff x="4216984" y="2055308"/>
            <a:chExt cx="292425" cy="275280"/>
          </a:xfrm>
          <a:noFill/>
        </p:grpSpPr>
        <p:sp>
          <p:nvSpPr>
            <p:cNvPr id="174" name="Freeform: Shape 1341">
              <a:extLst>
                <a:ext uri="{FF2B5EF4-FFF2-40B4-BE49-F238E27FC236}">
                  <a16:creationId xmlns:a16="http://schemas.microsoft.com/office/drawing/2014/main" id="{16563976-B0D1-AA44-816D-2BC36C20A802}"/>
                </a:ext>
              </a:extLst>
            </p:cNvPr>
            <p:cNvSpPr/>
            <p:nvPr/>
          </p:nvSpPr>
          <p:spPr>
            <a:xfrm>
              <a:off x="4465061" y="2171094"/>
              <a:ext cx="44348" cy="44348"/>
            </a:xfrm>
            <a:custGeom>
              <a:avLst/>
              <a:gdLst>
                <a:gd name="connsiteX0" fmla="*/ 44348 w 44348"/>
                <a:gd name="connsiteY0" fmla="*/ 22174 h 44348"/>
                <a:gd name="connsiteX1" fmla="*/ 22174 w 44348"/>
                <a:gd name="connsiteY1" fmla="*/ 44348 h 44348"/>
                <a:gd name="connsiteX2" fmla="*/ 0 w 44348"/>
                <a:gd name="connsiteY2" fmla="*/ 22174 h 44348"/>
                <a:gd name="connsiteX3" fmla="*/ 22174 w 44348"/>
                <a:gd name="connsiteY3" fmla="*/ 0 h 44348"/>
                <a:gd name="connsiteX4" fmla="*/ 44348 w 44348"/>
                <a:gd name="connsiteY4" fmla="*/ 22174 h 44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348" h="44348">
                  <a:moveTo>
                    <a:pt x="44348" y="22174"/>
                  </a:moveTo>
                  <a:cubicBezTo>
                    <a:pt x="44348" y="34421"/>
                    <a:pt x="34421" y="44348"/>
                    <a:pt x="22174" y="44348"/>
                  </a:cubicBezTo>
                  <a:cubicBezTo>
                    <a:pt x="9928" y="44348"/>
                    <a:pt x="0" y="34421"/>
                    <a:pt x="0" y="22174"/>
                  </a:cubicBezTo>
                  <a:cubicBezTo>
                    <a:pt x="0" y="9928"/>
                    <a:pt x="9928" y="0"/>
                    <a:pt x="22174" y="0"/>
                  </a:cubicBezTo>
                  <a:cubicBezTo>
                    <a:pt x="34421" y="0"/>
                    <a:pt x="44348" y="9928"/>
                    <a:pt x="44348" y="22174"/>
                  </a:cubicBezTo>
                  <a:close/>
                </a:path>
              </a:pathLst>
            </a:custGeom>
            <a:noFill/>
            <a:ln w="12700" cap="flat">
              <a:solidFill>
                <a:srgbClr val="FF9900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75" name="Freeform: Shape 1342">
              <a:extLst>
                <a:ext uri="{FF2B5EF4-FFF2-40B4-BE49-F238E27FC236}">
                  <a16:creationId xmlns:a16="http://schemas.microsoft.com/office/drawing/2014/main" id="{7D7A6739-D8A3-2B4F-9649-3385416237B3}"/>
                </a:ext>
              </a:extLst>
            </p:cNvPr>
            <p:cNvSpPr/>
            <p:nvPr/>
          </p:nvSpPr>
          <p:spPr>
            <a:xfrm rot="-5400000">
              <a:off x="4399247" y="2056337"/>
              <a:ext cx="42451" cy="42451"/>
            </a:xfrm>
            <a:custGeom>
              <a:avLst/>
              <a:gdLst>
                <a:gd name="connsiteX0" fmla="*/ 0 w 42451"/>
                <a:gd name="connsiteY0" fmla="*/ 0 h 42451"/>
                <a:gd name="connsiteX1" fmla="*/ 42451 w 42451"/>
                <a:gd name="connsiteY1" fmla="*/ 0 h 42451"/>
                <a:gd name="connsiteX2" fmla="*/ 42451 w 42451"/>
                <a:gd name="connsiteY2" fmla="*/ 42451 h 42451"/>
                <a:gd name="connsiteX3" fmla="*/ 0 w 42451"/>
                <a:gd name="connsiteY3" fmla="*/ 42451 h 42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451" h="42451">
                  <a:moveTo>
                    <a:pt x="0" y="0"/>
                  </a:moveTo>
                  <a:lnTo>
                    <a:pt x="42451" y="0"/>
                  </a:lnTo>
                  <a:lnTo>
                    <a:pt x="42451" y="42451"/>
                  </a:lnTo>
                  <a:lnTo>
                    <a:pt x="0" y="42451"/>
                  </a:lnTo>
                  <a:close/>
                </a:path>
              </a:pathLst>
            </a:custGeom>
            <a:noFill/>
            <a:ln w="12700" cap="flat">
              <a:solidFill>
                <a:srgbClr val="FF9900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76" name="Freeform: Shape 1343">
              <a:extLst>
                <a:ext uri="{FF2B5EF4-FFF2-40B4-BE49-F238E27FC236}">
                  <a16:creationId xmlns:a16="http://schemas.microsoft.com/office/drawing/2014/main" id="{81AD7BC6-2DD5-2E4E-93C5-9A4F7D9390D9}"/>
                </a:ext>
              </a:extLst>
            </p:cNvPr>
            <p:cNvSpPr/>
            <p:nvPr/>
          </p:nvSpPr>
          <p:spPr>
            <a:xfrm>
              <a:off x="4397921" y="2278559"/>
              <a:ext cx="45079" cy="52029"/>
            </a:xfrm>
            <a:custGeom>
              <a:avLst/>
              <a:gdLst>
                <a:gd name="connsiteX0" fmla="*/ 0 w 45079"/>
                <a:gd name="connsiteY0" fmla="*/ 39022 h 52029"/>
                <a:gd name="connsiteX1" fmla="*/ 0 w 45079"/>
                <a:gd name="connsiteY1" fmla="*/ 13007 h 52029"/>
                <a:gd name="connsiteX2" fmla="*/ 22540 w 45079"/>
                <a:gd name="connsiteY2" fmla="*/ 0 h 52029"/>
                <a:gd name="connsiteX3" fmla="*/ 45080 w 45079"/>
                <a:gd name="connsiteY3" fmla="*/ 13007 h 52029"/>
                <a:gd name="connsiteX4" fmla="*/ 45080 w 45079"/>
                <a:gd name="connsiteY4" fmla="*/ 39022 h 52029"/>
                <a:gd name="connsiteX5" fmla="*/ 22540 w 45079"/>
                <a:gd name="connsiteY5" fmla="*/ 52029 h 52029"/>
                <a:gd name="connsiteX6" fmla="*/ 0 w 45079"/>
                <a:gd name="connsiteY6" fmla="*/ 39022 h 52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079" h="52029">
                  <a:moveTo>
                    <a:pt x="0" y="39022"/>
                  </a:moveTo>
                  <a:lnTo>
                    <a:pt x="0" y="13007"/>
                  </a:lnTo>
                  <a:lnTo>
                    <a:pt x="22540" y="0"/>
                  </a:lnTo>
                  <a:lnTo>
                    <a:pt x="45080" y="13007"/>
                  </a:lnTo>
                  <a:lnTo>
                    <a:pt x="45080" y="39022"/>
                  </a:lnTo>
                  <a:lnTo>
                    <a:pt x="22540" y="52029"/>
                  </a:lnTo>
                  <a:lnTo>
                    <a:pt x="0" y="39022"/>
                  </a:lnTo>
                  <a:close/>
                </a:path>
              </a:pathLst>
            </a:custGeom>
            <a:noFill/>
            <a:ln w="12700" cap="flat">
              <a:solidFill>
                <a:srgbClr val="FF9900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77" name="Freeform: Shape 1344">
              <a:extLst>
                <a:ext uri="{FF2B5EF4-FFF2-40B4-BE49-F238E27FC236}">
                  <a16:creationId xmlns:a16="http://schemas.microsoft.com/office/drawing/2014/main" id="{E4577501-9736-0941-9682-E1AF2184B447}"/>
                </a:ext>
              </a:extLst>
            </p:cNvPr>
            <p:cNvSpPr/>
            <p:nvPr/>
          </p:nvSpPr>
          <p:spPr>
            <a:xfrm>
              <a:off x="4216984" y="2162156"/>
              <a:ext cx="2286" cy="60030"/>
            </a:xfrm>
            <a:custGeom>
              <a:avLst/>
              <a:gdLst>
                <a:gd name="connsiteX0" fmla="*/ 0 w 2286"/>
                <a:gd name="connsiteY0" fmla="*/ 60030 h 60030"/>
                <a:gd name="connsiteX1" fmla="*/ 0 w 2286"/>
                <a:gd name="connsiteY1" fmla="*/ 30015 h 60030"/>
                <a:gd name="connsiteX2" fmla="*/ 0 w 2286"/>
                <a:gd name="connsiteY2" fmla="*/ 0 h 60030"/>
                <a:gd name="connsiteX3" fmla="*/ 0 w 2286"/>
                <a:gd name="connsiteY3" fmla="*/ 60030 h 60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" h="60030">
                  <a:moveTo>
                    <a:pt x="0" y="60030"/>
                  </a:moveTo>
                  <a:lnTo>
                    <a:pt x="0" y="30015"/>
                  </a:lnTo>
                  <a:lnTo>
                    <a:pt x="0" y="0"/>
                  </a:lnTo>
                  <a:lnTo>
                    <a:pt x="0" y="60030"/>
                  </a:lnTo>
                  <a:close/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78" name="Freeform: Shape 1345">
              <a:extLst>
                <a:ext uri="{FF2B5EF4-FFF2-40B4-BE49-F238E27FC236}">
                  <a16:creationId xmlns:a16="http://schemas.microsoft.com/office/drawing/2014/main" id="{EB0C32C9-A1D5-5443-9838-DDCE5F734EEA}"/>
                </a:ext>
              </a:extLst>
            </p:cNvPr>
            <p:cNvSpPr/>
            <p:nvPr/>
          </p:nvSpPr>
          <p:spPr>
            <a:xfrm>
              <a:off x="4284695" y="2106081"/>
              <a:ext cx="33832" cy="86090"/>
            </a:xfrm>
            <a:custGeom>
              <a:avLst/>
              <a:gdLst>
                <a:gd name="connsiteX0" fmla="*/ 0 w 33832"/>
                <a:gd name="connsiteY0" fmla="*/ 86091 h 86090"/>
                <a:gd name="connsiteX1" fmla="*/ 0 w 33832"/>
                <a:gd name="connsiteY1" fmla="*/ 50772 h 86090"/>
                <a:gd name="connsiteX2" fmla="*/ 33833 w 33832"/>
                <a:gd name="connsiteY2" fmla="*/ 33856 h 86090"/>
                <a:gd name="connsiteX3" fmla="*/ 33833 w 33832"/>
                <a:gd name="connsiteY3" fmla="*/ 0 h 86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32" h="86090">
                  <a:moveTo>
                    <a:pt x="0" y="86091"/>
                  </a:moveTo>
                  <a:lnTo>
                    <a:pt x="0" y="50772"/>
                  </a:lnTo>
                  <a:lnTo>
                    <a:pt x="33833" y="33856"/>
                  </a:lnTo>
                  <a:lnTo>
                    <a:pt x="33833" y="0"/>
                  </a:lnTo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79" name="Freeform: Shape 1346">
              <a:extLst>
                <a:ext uri="{FF2B5EF4-FFF2-40B4-BE49-F238E27FC236}">
                  <a16:creationId xmlns:a16="http://schemas.microsoft.com/office/drawing/2014/main" id="{E149F551-1905-344A-B64E-E23BCAFD9A60}"/>
                </a:ext>
              </a:extLst>
            </p:cNvPr>
            <p:cNvSpPr/>
            <p:nvPr/>
          </p:nvSpPr>
          <p:spPr>
            <a:xfrm>
              <a:off x="4250840" y="2139936"/>
              <a:ext cx="33832" cy="16916"/>
            </a:xfrm>
            <a:custGeom>
              <a:avLst/>
              <a:gdLst>
                <a:gd name="connsiteX0" fmla="*/ 33833 w 33832"/>
                <a:gd name="connsiteY0" fmla="*/ 16916 h 16916"/>
                <a:gd name="connsiteX1" fmla="*/ 0 w 33832"/>
                <a:gd name="connsiteY1" fmla="*/ 0 h 16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832" h="16916">
                  <a:moveTo>
                    <a:pt x="33833" y="16916"/>
                  </a:moveTo>
                  <a:lnTo>
                    <a:pt x="0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80" name="Freeform: Shape 1347">
              <a:extLst>
                <a:ext uri="{FF2B5EF4-FFF2-40B4-BE49-F238E27FC236}">
                  <a16:creationId xmlns:a16="http://schemas.microsoft.com/office/drawing/2014/main" id="{6C72EC16-2CDE-FD44-B538-47435C0BC7CA}"/>
                </a:ext>
              </a:extLst>
            </p:cNvPr>
            <p:cNvSpPr/>
            <p:nvPr/>
          </p:nvSpPr>
          <p:spPr>
            <a:xfrm>
              <a:off x="4284672" y="2075791"/>
              <a:ext cx="2286" cy="41559"/>
            </a:xfrm>
            <a:custGeom>
              <a:avLst/>
              <a:gdLst>
                <a:gd name="connsiteX0" fmla="*/ 0 w 2286"/>
                <a:gd name="connsiteY0" fmla="*/ 41559 h 41559"/>
                <a:gd name="connsiteX1" fmla="*/ 0 w 2286"/>
                <a:gd name="connsiteY1" fmla="*/ 0 h 41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86" h="41559">
                  <a:moveTo>
                    <a:pt x="0" y="41559"/>
                  </a:moveTo>
                  <a:lnTo>
                    <a:pt x="0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81" name="Freeform: Shape 1348">
              <a:extLst>
                <a:ext uri="{FF2B5EF4-FFF2-40B4-BE49-F238E27FC236}">
                  <a16:creationId xmlns:a16="http://schemas.microsoft.com/office/drawing/2014/main" id="{6D097818-E820-114D-9085-13AFE9944C54}"/>
                </a:ext>
              </a:extLst>
            </p:cNvPr>
            <p:cNvSpPr/>
            <p:nvPr/>
          </p:nvSpPr>
          <p:spPr>
            <a:xfrm>
              <a:off x="4216984" y="2173335"/>
              <a:ext cx="32598" cy="19202"/>
            </a:xfrm>
            <a:custGeom>
              <a:avLst/>
              <a:gdLst>
                <a:gd name="connsiteX0" fmla="*/ 0 w 32598"/>
                <a:gd name="connsiteY0" fmla="*/ 19202 h 19202"/>
                <a:gd name="connsiteX1" fmla="*/ 32598 w 32598"/>
                <a:gd name="connsiteY1" fmla="*/ 0 h 19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2598" h="19202">
                  <a:moveTo>
                    <a:pt x="0" y="19202"/>
                  </a:moveTo>
                  <a:lnTo>
                    <a:pt x="32598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82" name="Freeform: Shape 1349">
              <a:extLst>
                <a:ext uri="{FF2B5EF4-FFF2-40B4-BE49-F238E27FC236}">
                  <a16:creationId xmlns:a16="http://schemas.microsoft.com/office/drawing/2014/main" id="{8A2F49F4-5D6F-2A44-B4CD-591D3290D841}"/>
                </a:ext>
              </a:extLst>
            </p:cNvPr>
            <p:cNvSpPr/>
            <p:nvPr/>
          </p:nvSpPr>
          <p:spPr>
            <a:xfrm>
              <a:off x="4250840" y="2224564"/>
              <a:ext cx="33832" cy="22562"/>
            </a:xfrm>
            <a:custGeom>
              <a:avLst/>
              <a:gdLst>
                <a:gd name="connsiteX0" fmla="*/ 0 w 33832"/>
                <a:gd name="connsiteY0" fmla="*/ 22563 h 22562"/>
                <a:gd name="connsiteX1" fmla="*/ 33833 w 33832"/>
                <a:gd name="connsiteY1" fmla="*/ 0 h 22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832" h="22562">
                  <a:moveTo>
                    <a:pt x="0" y="22563"/>
                  </a:moveTo>
                  <a:lnTo>
                    <a:pt x="33833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83" name="Freeform: Shape 1350">
              <a:extLst>
                <a:ext uri="{FF2B5EF4-FFF2-40B4-BE49-F238E27FC236}">
                  <a16:creationId xmlns:a16="http://schemas.microsoft.com/office/drawing/2014/main" id="{73AA32B9-12EB-9B45-9E8F-9EAD54D4F213}"/>
                </a:ext>
              </a:extLst>
            </p:cNvPr>
            <p:cNvSpPr/>
            <p:nvPr/>
          </p:nvSpPr>
          <p:spPr>
            <a:xfrm>
              <a:off x="4281769" y="2288549"/>
              <a:ext cx="32598" cy="19179"/>
            </a:xfrm>
            <a:custGeom>
              <a:avLst/>
              <a:gdLst>
                <a:gd name="connsiteX0" fmla="*/ 0 w 32598"/>
                <a:gd name="connsiteY0" fmla="*/ 19180 h 19179"/>
                <a:gd name="connsiteX1" fmla="*/ 32598 w 32598"/>
                <a:gd name="connsiteY1" fmla="*/ 0 h 19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2598" h="19179">
                  <a:moveTo>
                    <a:pt x="0" y="19180"/>
                  </a:moveTo>
                  <a:lnTo>
                    <a:pt x="32598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84" name="Freeform: Shape 1351">
              <a:extLst>
                <a:ext uri="{FF2B5EF4-FFF2-40B4-BE49-F238E27FC236}">
                  <a16:creationId xmlns:a16="http://schemas.microsoft.com/office/drawing/2014/main" id="{653CB2DC-DF86-C84F-9263-A0ECA8013477}"/>
                </a:ext>
              </a:extLst>
            </p:cNvPr>
            <p:cNvSpPr/>
            <p:nvPr/>
          </p:nvSpPr>
          <p:spPr>
            <a:xfrm>
              <a:off x="4279049" y="2224564"/>
              <a:ext cx="73334" cy="39479"/>
            </a:xfrm>
            <a:custGeom>
              <a:avLst/>
              <a:gdLst>
                <a:gd name="connsiteX0" fmla="*/ 0 w 73334"/>
                <a:gd name="connsiteY0" fmla="*/ 39479 h 39479"/>
                <a:gd name="connsiteX1" fmla="*/ 73335 w 73334"/>
                <a:gd name="connsiteY1" fmla="*/ 0 h 39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3334" h="39479">
                  <a:moveTo>
                    <a:pt x="0" y="39479"/>
                  </a:moveTo>
                  <a:lnTo>
                    <a:pt x="73335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85" name="Freeform: Shape 1352">
              <a:extLst>
                <a:ext uri="{FF2B5EF4-FFF2-40B4-BE49-F238E27FC236}">
                  <a16:creationId xmlns:a16="http://schemas.microsoft.com/office/drawing/2014/main" id="{8D0A4796-DCCE-6A41-A718-572AFC25C316}"/>
                </a:ext>
              </a:extLst>
            </p:cNvPr>
            <p:cNvSpPr/>
            <p:nvPr/>
          </p:nvSpPr>
          <p:spPr>
            <a:xfrm>
              <a:off x="4250840" y="2190708"/>
              <a:ext cx="33832" cy="22562"/>
            </a:xfrm>
            <a:custGeom>
              <a:avLst/>
              <a:gdLst>
                <a:gd name="connsiteX0" fmla="*/ 0 w 33832"/>
                <a:gd name="connsiteY0" fmla="*/ 22563 h 22562"/>
                <a:gd name="connsiteX1" fmla="*/ 33833 w 33832"/>
                <a:gd name="connsiteY1" fmla="*/ 0 h 22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832" h="22562">
                  <a:moveTo>
                    <a:pt x="0" y="22563"/>
                  </a:moveTo>
                  <a:lnTo>
                    <a:pt x="33833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86" name="Freeform: Shape 1353">
              <a:extLst>
                <a:ext uri="{FF2B5EF4-FFF2-40B4-BE49-F238E27FC236}">
                  <a16:creationId xmlns:a16="http://schemas.microsoft.com/office/drawing/2014/main" id="{EFE359F8-F897-1D4E-B29F-3A13094EAA13}"/>
                </a:ext>
              </a:extLst>
            </p:cNvPr>
            <p:cNvSpPr/>
            <p:nvPr/>
          </p:nvSpPr>
          <p:spPr>
            <a:xfrm>
              <a:off x="4216984" y="2055308"/>
              <a:ext cx="135399" cy="270799"/>
            </a:xfrm>
            <a:custGeom>
              <a:avLst/>
              <a:gdLst>
                <a:gd name="connsiteX0" fmla="*/ 135400 w 135399"/>
                <a:gd name="connsiteY0" fmla="*/ 22563 h 270799"/>
                <a:gd name="connsiteX1" fmla="*/ 101544 w 135399"/>
                <a:gd name="connsiteY1" fmla="*/ 0 h 270799"/>
                <a:gd name="connsiteX2" fmla="*/ 33856 w 135399"/>
                <a:gd name="connsiteY2" fmla="*/ 39479 h 270799"/>
                <a:gd name="connsiteX3" fmla="*/ 33856 w 135399"/>
                <a:gd name="connsiteY3" fmla="*/ 84331 h 270799"/>
                <a:gd name="connsiteX4" fmla="*/ 0 w 135399"/>
                <a:gd name="connsiteY4" fmla="*/ 101544 h 270799"/>
                <a:gd name="connsiteX5" fmla="*/ 0 w 135399"/>
                <a:gd name="connsiteY5" fmla="*/ 136863 h 270799"/>
                <a:gd name="connsiteX6" fmla="*/ 0 w 135399"/>
                <a:gd name="connsiteY6" fmla="*/ 169255 h 270799"/>
                <a:gd name="connsiteX7" fmla="*/ 33856 w 135399"/>
                <a:gd name="connsiteY7" fmla="*/ 191818 h 270799"/>
                <a:gd name="connsiteX8" fmla="*/ 33856 w 135399"/>
                <a:gd name="connsiteY8" fmla="*/ 231297 h 270799"/>
                <a:gd name="connsiteX9" fmla="*/ 101544 w 135399"/>
                <a:gd name="connsiteY9" fmla="*/ 270800 h 270799"/>
                <a:gd name="connsiteX10" fmla="*/ 135400 w 135399"/>
                <a:gd name="connsiteY10" fmla="*/ 252672 h 270799"/>
                <a:gd name="connsiteX11" fmla="*/ 135400 w 135399"/>
                <a:gd name="connsiteY11" fmla="*/ 135400 h 270799"/>
                <a:gd name="connsiteX12" fmla="*/ 101544 w 135399"/>
                <a:gd name="connsiteY12" fmla="*/ 118461 h 27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5399" h="270799">
                  <a:moveTo>
                    <a:pt x="135400" y="22563"/>
                  </a:moveTo>
                  <a:lnTo>
                    <a:pt x="101544" y="0"/>
                  </a:lnTo>
                  <a:lnTo>
                    <a:pt x="33856" y="39479"/>
                  </a:lnTo>
                  <a:lnTo>
                    <a:pt x="33856" y="84331"/>
                  </a:lnTo>
                  <a:lnTo>
                    <a:pt x="0" y="101544"/>
                  </a:lnTo>
                  <a:lnTo>
                    <a:pt x="0" y="136863"/>
                  </a:lnTo>
                  <a:lnTo>
                    <a:pt x="0" y="169255"/>
                  </a:lnTo>
                  <a:lnTo>
                    <a:pt x="33856" y="191818"/>
                  </a:lnTo>
                  <a:lnTo>
                    <a:pt x="33856" y="231297"/>
                  </a:lnTo>
                  <a:lnTo>
                    <a:pt x="101544" y="270800"/>
                  </a:lnTo>
                  <a:lnTo>
                    <a:pt x="135400" y="252672"/>
                  </a:lnTo>
                  <a:lnTo>
                    <a:pt x="135400" y="135400"/>
                  </a:lnTo>
                  <a:lnTo>
                    <a:pt x="101544" y="118461"/>
                  </a:lnTo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87" name="Freeform: Shape 1354">
              <a:extLst>
                <a:ext uri="{FF2B5EF4-FFF2-40B4-BE49-F238E27FC236}">
                  <a16:creationId xmlns:a16="http://schemas.microsoft.com/office/drawing/2014/main" id="{1A177F66-4CA1-BE41-84C2-9D6EA3AB0EEC}"/>
                </a:ext>
              </a:extLst>
            </p:cNvPr>
            <p:cNvSpPr/>
            <p:nvPr/>
          </p:nvSpPr>
          <p:spPr>
            <a:xfrm>
              <a:off x="4284695" y="2190708"/>
              <a:ext cx="33832" cy="50772"/>
            </a:xfrm>
            <a:custGeom>
              <a:avLst/>
              <a:gdLst>
                <a:gd name="connsiteX0" fmla="*/ 33833 w 33832"/>
                <a:gd name="connsiteY0" fmla="*/ 50772 h 50772"/>
                <a:gd name="connsiteX1" fmla="*/ 33833 w 33832"/>
                <a:gd name="connsiteY1" fmla="*/ 22563 h 50772"/>
                <a:gd name="connsiteX2" fmla="*/ 0 w 33832"/>
                <a:gd name="connsiteY2" fmla="*/ 0 h 5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832" h="50772">
                  <a:moveTo>
                    <a:pt x="33833" y="50772"/>
                  </a:moveTo>
                  <a:lnTo>
                    <a:pt x="33833" y="22563"/>
                  </a:lnTo>
                  <a:lnTo>
                    <a:pt x="0" y="0"/>
                  </a:lnTo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88" name="Freeform: Shape 1355">
              <a:extLst>
                <a:ext uri="{FF2B5EF4-FFF2-40B4-BE49-F238E27FC236}">
                  <a16:creationId xmlns:a16="http://schemas.microsoft.com/office/drawing/2014/main" id="{EE3822FC-0D85-764E-A676-53AF0FF9E7BA}"/>
                </a:ext>
              </a:extLst>
            </p:cNvPr>
            <p:cNvSpPr/>
            <p:nvPr/>
          </p:nvSpPr>
          <p:spPr>
            <a:xfrm>
              <a:off x="4352384" y="2076545"/>
              <a:ext cx="2286" cy="122621"/>
            </a:xfrm>
            <a:custGeom>
              <a:avLst/>
              <a:gdLst>
                <a:gd name="connsiteX0" fmla="*/ 0 w 2286"/>
                <a:gd name="connsiteY0" fmla="*/ 122621 h 122621"/>
                <a:gd name="connsiteX1" fmla="*/ 0 w 2286"/>
                <a:gd name="connsiteY1" fmla="*/ 0 h 122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86" h="122621">
                  <a:moveTo>
                    <a:pt x="0" y="122621"/>
                  </a:moveTo>
                  <a:lnTo>
                    <a:pt x="0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89" name="Freeform: Shape 1356">
              <a:extLst>
                <a:ext uri="{FF2B5EF4-FFF2-40B4-BE49-F238E27FC236}">
                  <a16:creationId xmlns:a16="http://schemas.microsoft.com/office/drawing/2014/main" id="{96938CBA-7C5B-2344-8457-644AFAC70011}"/>
                </a:ext>
              </a:extLst>
            </p:cNvPr>
            <p:cNvSpPr/>
            <p:nvPr/>
          </p:nvSpPr>
          <p:spPr>
            <a:xfrm>
              <a:off x="4352772" y="2310998"/>
              <a:ext cx="33855" cy="16939"/>
            </a:xfrm>
            <a:custGeom>
              <a:avLst/>
              <a:gdLst>
                <a:gd name="connsiteX0" fmla="*/ 33856 w 33855"/>
                <a:gd name="connsiteY0" fmla="*/ 16939 h 16939"/>
                <a:gd name="connsiteX1" fmla="*/ 0 w 33855"/>
                <a:gd name="connsiteY1" fmla="*/ 0 h 16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855" h="16939">
                  <a:moveTo>
                    <a:pt x="33856" y="16939"/>
                  </a:moveTo>
                  <a:lnTo>
                    <a:pt x="0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90" name="Freeform: Shape 1357">
              <a:extLst>
                <a:ext uri="{FF2B5EF4-FFF2-40B4-BE49-F238E27FC236}">
                  <a16:creationId xmlns:a16="http://schemas.microsoft.com/office/drawing/2014/main" id="{D17DD86E-0081-A843-821B-1B8CF4F08800}"/>
                </a:ext>
              </a:extLst>
            </p:cNvPr>
            <p:cNvSpPr/>
            <p:nvPr/>
          </p:nvSpPr>
          <p:spPr>
            <a:xfrm>
              <a:off x="4454316" y="2226393"/>
              <a:ext cx="33855" cy="62042"/>
            </a:xfrm>
            <a:custGeom>
              <a:avLst/>
              <a:gdLst>
                <a:gd name="connsiteX0" fmla="*/ 33856 w 33855"/>
                <a:gd name="connsiteY0" fmla="*/ 0 h 62042"/>
                <a:gd name="connsiteX1" fmla="*/ 0 w 33855"/>
                <a:gd name="connsiteY1" fmla="*/ 22563 h 62042"/>
                <a:gd name="connsiteX2" fmla="*/ 0 w 33855"/>
                <a:gd name="connsiteY2" fmla="*/ 62042 h 62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855" h="62042">
                  <a:moveTo>
                    <a:pt x="33856" y="0"/>
                  </a:moveTo>
                  <a:lnTo>
                    <a:pt x="0" y="22563"/>
                  </a:lnTo>
                  <a:lnTo>
                    <a:pt x="0" y="62042"/>
                  </a:lnTo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91" name="Freeform: Shape 1358">
              <a:extLst>
                <a:ext uri="{FF2B5EF4-FFF2-40B4-BE49-F238E27FC236}">
                  <a16:creationId xmlns:a16="http://schemas.microsoft.com/office/drawing/2014/main" id="{D32EEEDF-F79B-0E48-9672-06D1A1889ADE}"/>
                </a:ext>
              </a:extLst>
            </p:cNvPr>
            <p:cNvSpPr/>
            <p:nvPr/>
          </p:nvSpPr>
          <p:spPr>
            <a:xfrm>
              <a:off x="4454316" y="2097577"/>
              <a:ext cx="33855" cy="63093"/>
            </a:xfrm>
            <a:custGeom>
              <a:avLst/>
              <a:gdLst>
                <a:gd name="connsiteX0" fmla="*/ 0 w 33855"/>
                <a:gd name="connsiteY0" fmla="*/ 0 h 63093"/>
                <a:gd name="connsiteX1" fmla="*/ 0 w 33855"/>
                <a:gd name="connsiteY1" fmla="*/ 43891 h 63093"/>
                <a:gd name="connsiteX2" fmla="*/ 33856 w 33855"/>
                <a:gd name="connsiteY2" fmla="*/ 63094 h 63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855" h="63093">
                  <a:moveTo>
                    <a:pt x="0" y="0"/>
                  </a:moveTo>
                  <a:lnTo>
                    <a:pt x="0" y="43891"/>
                  </a:lnTo>
                  <a:lnTo>
                    <a:pt x="33856" y="63094"/>
                  </a:lnTo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92" name="Freeform: Shape 1359">
              <a:extLst>
                <a:ext uri="{FF2B5EF4-FFF2-40B4-BE49-F238E27FC236}">
                  <a16:creationId xmlns:a16="http://schemas.microsoft.com/office/drawing/2014/main" id="{EB153CBE-F8B9-104A-98CF-F20B7361FFBC}"/>
                </a:ext>
              </a:extLst>
            </p:cNvPr>
            <p:cNvSpPr/>
            <p:nvPr/>
          </p:nvSpPr>
          <p:spPr>
            <a:xfrm>
              <a:off x="4352772" y="2057114"/>
              <a:ext cx="33855" cy="22585"/>
            </a:xfrm>
            <a:custGeom>
              <a:avLst/>
              <a:gdLst>
                <a:gd name="connsiteX0" fmla="*/ 0 w 33855"/>
                <a:gd name="connsiteY0" fmla="*/ 22586 h 22585"/>
                <a:gd name="connsiteX1" fmla="*/ 33856 w 33855"/>
                <a:gd name="connsiteY1" fmla="*/ 0 h 22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855" h="22585">
                  <a:moveTo>
                    <a:pt x="0" y="22586"/>
                  </a:moveTo>
                  <a:lnTo>
                    <a:pt x="33856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93" name="Freeform: Shape 1360">
              <a:extLst>
                <a:ext uri="{FF2B5EF4-FFF2-40B4-BE49-F238E27FC236}">
                  <a16:creationId xmlns:a16="http://schemas.microsoft.com/office/drawing/2014/main" id="{207D6709-A143-414D-B0C2-3355A3230065}"/>
                </a:ext>
              </a:extLst>
            </p:cNvPr>
            <p:cNvSpPr/>
            <p:nvPr/>
          </p:nvSpPr>
          <p:spPr>
            <a:xfrm>
              <a:off x="4362808" y="2167711"/>
              <a:ext cx="38610" cy="45994"/>
            </a:xfrm>
            <a:custGeom>
              <a:avLst/>
              <a:gdLst>
                <a:gd name="connsiteX0" fmla="*/ 0 w 38610"/>
                <a:gd name="connsiteY0" fmla="*/ 45994 h 45994"/>
                <a:gd name="connsiteX1" fmla="*/ 38611 w 38610"/>
                <a:gd name="connsiteY1" fmla="*/ 45994 h 45994"/>
                <a:gd name="connsiteX2" fmla="*/ 12070 w 38610"/>
                <a:gd name="connsiteY2" fmla="*/ 0 h 45994"/>
                <a:gd name="connsiteX3" fmla="*/ 960 w 38610"/>
                <a:gd name="connsiteY3" fmla="*/ 19248 h 4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610" h="45994">
                  <a:moveTo>
                    <a:pt x="0" y="45994"/>
                  </a:moveTo>
                  <a:lnTo>
                    <a:pt x="38611" y="45994"/>
                  </a:lnTo>
                  <a:lnTo>
                    <a:pt x="12070" y="0"/>
                  </a:lnTo>
                  <a:lnTo>
                    <a:pt x="960" y="19248"/>
                  </a:lnTo>
                </a:path>
              </a:pathLst>
            </a:custGeom>
            <a:noFill/>
            <a:ln w="12700" cap="flat">
              <a:solidFill>
                <a:srgbClr val="FF9900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94" name="Freeform: Shape 1361">
              <a:extLst>
                <a:ext uri="{FF2B5EF4-FFF2-40B4-BE49-F238E27FC236}">
                  <a16:creationId xmlns:a16="http://schemas.microsoft.com/office/drawing/2014/main" id="{A62CF736-AE32-894F-968C-DA0F148F7D6A}"/>
                </a:ext>
              </a:extLst>
            </p:cNvPr>
            <p:cNvSpPr/>
            <p:nvPr/>
          </p:nvSpPr>
          <p:spPr>
            <a:xfrm>
              <a:off x="4396961" y="2108389"/>
              <a:ext cx="23317" cy="75117"/>
            </a:xfrm>
            <a:custGeom>
              <a:avLst/>
              <a:gdLst>
                <a:gd name="connsiteX0" fmla="*/ 23317 w 23317"/>
                <a:gd name="connsiteY0" fmla="*/ 0 h 75117"/>
                <a:gd name="connsiteX1" fmla="*/ 23317 w 23317"/>
                <a:gd name="connsiteY1" fmla="*/ 57264 h 75117"/>
                <a:gd name="connsiteX2" fmla="*/ 0 w 23317"/>
                <a:gd name="connsiteY2" fmla="*/ 75118 h 75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317" h="75117">
                  <a:moveTo>
                    <a:pt x="23317" y="0"/>
                  </a:moveTo>
                  <a:lnTo>
                    <a:pt x="23317" y="57264"/>
                  </a:lnTo>
                  <a:lnTo>
                    <a:pt x="0" y="75118"/>
                  </a:lnTo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95" name="Freeform: Shape 1362">
              <a:extLst>
                <a:ext uri="{FF2B5EF4-FFF2-40B4-BE49-F238E27FC236}">
                  <a16:creationId xmlns:a16="http://schemas.microsoft.com/office/drawing/2014/main" id="{6AEAF6B6-E410-7F45-BD5B-DB58308E7B80}"/>
                </a:ext>
              </a:extLst>
            </p:cNvPr>
            <p:cNvSpPr/>
            <p:nvPr/>
          </p:nvSpPr>
          <p:spPr>
            <a:xfrm>
              <a:off x="4387817" y="2225021"/>
              <a:ext cx="32461" cy="43936"/>
            </a:xfrm>
            <a:custGeom>
              <a:avLst/>
              <a:gdLst>
                <a:gd name="connsiteX0" fmla="*/ 32461 w 32461"/>
                <a:gd name="connsiteY0" fmla="*/ 43937 h 43936"/>
                <a:gd name="connsiteX1" fmla="*/ 32461 w 32461"/>
                <a:gd name="connsiteY1" fmla="*/ 24712 h 43936"/>
                <a:gd name="connsiteX2" fmla="*/ 0 w 32461"/>
                <a:gd name="connsiteY2" fmla="*/ 0 h 43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461" h="43936">
                  <a:moveTo>
                    <a:pt x="32461" y="43937"/>
                  </a:moveTo>
                  <a:lnTo>
                    <a:pt x="32461" y="24712"/>
                  </a:lnTo>
                  <a:lnTo>
                    <a:pt x="0" y="0"/>
                  </a:lnTo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</p:grpSp>
      <p:sp>
        <p:nvSpPr>
          <p:cNvPr id="196" name="TextBox 195">
            <a:extLst>
              <a:ext uri="{FF2B5EF4-FFF2-40B4-BE49-F238E27FC236}">
                <a16:creationId xmlns:a16="http://schemas.microsoft.com/office/drawing/2014/main" id="{BF1A1001-6E58-514E-82F6-644513D8A0B4}"/>
              </a:ext>
            </a:extLst>
          </p:cNvPr>
          <p:cNvSpPr txBox="1"/>
          <p:nvPr/>
        </p:nvSpPr>
        <p:spPr>
          <a:xfrm>
            <a:off x="7077708" y="4855531"/>
            <a:ext cx="8771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Model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Amazon Ember"/>
              </a:rPr>
              <a:t>a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rtifact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Candidate</a:t>
            </a:r>
          </a:p>
        </p:txBody>
      </p:sp>
      <p:cxnSp>
        <p:nvCxnSpPr>
          <p:cNvPr id="198" name="Elbow Connector 197">
            <a:extLst>
              <a:ext uri="{FF2B5EF4-FFF2-40B4-BE49-F238E27FC236}">
                <a16:creationId xmlns:a16="http://schemas.microsoft.com/office/drawing/2014/main" id="{D5B6DC85-EE03-C44A-ACA0-E5E5FB781B9B}"/>
              </a:ext>
            </a:extLst>
          </p:cNvPr>
          <p:cNvCxnSpPr>
            <a:cxnSpLocks/>
          </p:cNvCxnSpPr>
          <p:nvPr/>
        </p:nvCxnSpPr>
        <p:spPr>
          <a:xfrm rot="16200000" flipV="1">
            <a:off x="6427083" y="4417542"/>
            <a:ext cx="807446" cy="1"/>
          </a:xfrm>
          <a:prstGeom prst="bentConnector3">
            <a:avLst/>
          </a:prstGeom>
          <a:ln w="19050" cap="rnd">
            <a:solidFill>
              <a:schemeClr val="tx1">
                <a:lumMod val="50000"/>
              </a:schemeClr>
            </a:solidFill>
            <a:miter lim="800000"/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Elbow Connector 216">
            <a:extLst>
              <a:ext uri="{FF2B5EF4-FFF2-40B4-BE49-F238E27FC236}">
                <a16:creationId xmlns:a16="http://schemas.microsoft.com/office/drawing/2014/main" id="{D302B509-5F77-5F4F-BC47-E153FF780DC3}"/>
              </a:ext>
            </a:extLst>
          </p:cNvPr>
          <p:cNvCxnSpPr>
            <a:cxnSpLocks/>
            <a:endCxn id="42" idx="2"/>
          </p:cNvCxnSpPr>
          <p:nvPr/>
        </p:nvCxnSpPr>
        <p:spPr>
          <a:xfrm flipV="1">
            <a:off x="2604993" y="3752083"/>
            <a:ext cx="1148561" cy="224665"/>
          </a:xfrm>
          <a:prstGeom prst="bentConnector2">
            <a:avLst/>
          </a:prstGeom>
          <a:ln w="19050" cap="rnd">
            <a:solidFill>
              <a:schemeClr val="accent1"/>
            </a:solidFill>
            <a:miter lim="800000"/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86C25EFE-7113-454A-AD34-048BD37D8006}"/>
              </a:ext>
            </a:extLst>
          </p:cNvPr>
          <p:cNvSpPr/>
          <p:nvPr/>
        </p:nvSpPr>
        <p:spPr>
          <a:xfrm>
            <a:off x="3247503" y="3307987"/>
            <a:ext cx="1012101" cy="4440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Sagemaker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Training Job</a:t>
            </a:r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F255481D-C892-6742-A391-1EC8CFD82F0E}"/>
              </a:ext>
            </a:extLst>
          </p:cNvPr>
          <p:cNvSpPr/>
          <p:nvPr/>
        </p:nvSpPr>
        <p:spPr>
          <a:xfrm>
            <a:off x="4620589" y="3273852"/>
            <a:ext cx="1136578" cy="4440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Sagemaker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Processing Job</a:t>
            </a:r>
          </a:p>
        </p:txBody>
      </p:sp>
      <p:sp>
        <p:nvSpPr>
          <p:cNvPr id="218" name="Curved Up Arrow 217">
            <a:extLst>
              <a:ext uri="{FF2B5EF4-FFF2-40B4-BE49-F238E27FC236}">
                <a16:creationId xmlns:a16="http://schemas.microsoft.com/office/drawing/2014/main" id="{5ECEB066-139F-4346-86D9-18E289F3D2BA}"/>
              </a:ext>
            </a:extLst>
          </p:cNvPr>
          <p:cNvSpPr/>
          <p:nvPr/>
        </p:nvSpPr>
        <p:spPr>
          <a:xfrm rot="10800000">
            <a:off x="3694838" y="2698995"/>
            <a:ext cx="1330067" cy="258980"/>
          </a:xfrm>
          <a:prstGeom prst="curvedUpArrow">
            <a:avLst>
              <a:gd name="adj1" fmla="val 42232"/>
              <a:gd name="adj2" fmla="val 84032"/>
              <a:gd name="adj3" fmla="val 25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219" name="TextBox 218">
            <a:extLst>
              <a:ext uri="{FF2B5EF4-FFF2-40B4-BE49-F238E27FC236}">
                <a16:creationId xmlns:a16="http://schemas.microsoft.com/office/drawing/2014/main" id="{7BAF5FB3-DB21-0E4A-B7B6-8A44FFBF4E81}"/>
              </a:ext>
            </a:extLst>
          </p:cNvPr>
          <p:cNvSpPr txBox="1"/>
          <p:nvPr/>
        </p:nvSpPr>
        <p:spPr>
          <a:xfrm>
            <a:off x="4174115" y="2707405"/>
            <a:ext cx="5212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Tune</a:t>
            </a:r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6E05AF9A-811F-CEDF-E05A-E907438362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err="1"/>
              <a:t>MLOps</a:t>
            </a:r>
            <a:r>
              <a:rPr lang="en-US" dirty="0"/>
              <a:t>- Design</a:t>
            </a:r>
          </a:p>
        </p:txBody>
      </p:sp>
    </p:spTree>
    <p:extLst>
      <p:ext uri="{BB962C8B-B14F-4D97-AF65-F5344CB8AC3E}">
        <p14:creationId xmlns:p14="http://schemas.microsoft.com/office/powerpoint/2010/main" val="2115574210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Rounded Rectangle 57">
            <a:extLst>
              <a:ext uri="{FF2B5EF4-FFF2-40B4-BE49-F238E27FC236}">
                <a16:creationId xmlns:a16="http://schemas.microsoft.com/office/drawing/2014/main" id="{3FFB47BA-4670-4785-BB26-25E74E85785F}"/>
              </a:ext>
            </a:extLst>
          </p:cNvPr>
          <p:cNvSpPr/>
          <p:nvPr/>
        </p:nvSpPr>
        <p:spPr>
          <a:xfrm>
            <a:off x="1004981" y="1982670"/>
            <a:ext cx="1807185" cy="140605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 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Prepare data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144" name="Rounded Rectangle 143">
            <a:extLst>
              <a:ext uri="{FF2B5EF4-FFF2-40B4-BE49-F238E27FC236}">
                <a16:creationId xmlns:a16="http://schemas.microsoft.com/office/drawing/2014/main" id="{681B85C8-4C0B-E141-9A2F-3BABD8393641}"/>
              </a:ext>
            </a:extLst>
          </p:cNvPr>
          <p:cNvSpPr/>
          <p:nvPr/>
        </p:nvSpPr>
        <p:spPr>
          <a:xfrm>
            <a:off x="3065485" y="2027882"/>
            <a:ext cx="2939433" cy="2264289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Experiment tracking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48" name="Rounded Rectangle 47">
            <a:extLst>
              <a:ext uri="{FF2B5EF4-FFF2-40B4-BE49-F238E27FC236}">
                <a16:creationId xmlns:a16="http://schemas.microsoft.com/office/drawing/2014/main" id="{28F30229-A485-0543-AB61-ED90B2402FEB}"/>
              </a:ext>
            </a:extLst>
          </p:cNvPr>
          <p:cNvSpPr/>
          <p:nvPr/>
        </p:nvSpPr>
        <p:spPr>
          <a:xfrm>
            <a:off x="7844610" y="2047473"/>
            <a:ext cx="1462919" cy="107370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Deploy model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5DC0ADAE-CC6E-0B49-8277-E3ABF9725044}"/>
              </a:ext>
            </a:extLst>
          </p:cNvPr>
          <p:cNvSpPr/>
          <p:nvPr/>
        </p:nvSpPr>
        <p:spPr>
          <a:xfrm>
            <a:off x="3120053" y="2960038"/>
            <a:ext cx="1272068" cy="947497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Train model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2E60B222-E660-E041-A98C-0361A3B2B29B}"/>
              </a:ext>
            </a:extLst>
          </p:cNvPr>
          <p:cNvSpPr/>
          <p:nvPr/>
        </p:nvSpPr>
        <p:spPr>
          <a:xfrm>
            <a:off x="1264612" y="2271716"/>
            <a:ext cx="1287923" cy="4440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Sagemaker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Data Wrangler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BEE697C-DF23-B54C-993B-178896462101}"/>
              </a:ext>
            </a:extLst>
          </p:cNvPr>
          <p:cNvSpPr/>
          <p:nvPr/>
        </p:nvSpPr>
        <p:spPr>
          <a:xfrm>
            <a:off x="895409" y="1849448"/>
            <a:ext cx="2044200" cy="2580659"/>
          </a:xfrm>
          <a:prstGeom prst="rect">
            <a:avLst/>
          </a:prstGeom>
          <a:noFill/>
          <a:ln w="1905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 anchorCtr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64A8C329-5C64-CD47-A355-A5C0E0F23147}"/>
              </a:ext>
            </a:extLst>
          </p:cNvPr>
          <p:cNvSpPr/>
          <p:nvPr/>
        </p:nvSpPr>
        <p:spPr>
          <a:xfrm>
            <a:off x="1001693" y="3508798"/>
            <a:ext cx="1807185" cy="818597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 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Curate features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D9B2A5-3549-AD40-9310-6B84B7340D3B}"/>
              </a:ext>
            </a:extLst>
          </p:cNvPr>
          <p:cNvSpPr/>
          <p:nvPr/>
        </p:nvSpPr>
        <p:spPr>
          <a:xfrm>
            <a:off x="7644750" y="1644384"/>
            <a:ext cx="3122349" cy="2793515"/>
          </a:xfrm>
          <a:prstGeom prst="rect">
            <a:avLst/>
          </a:prstGeom>
          <a:noFill/>
          <a:ln w="1905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D95AABD-A815-744F-BC90-4EAE1C027D36}"/>
              </a:ext>
            </a:extLst>
          </p:cNvPr>
          <p:cNvSpPr/>
          <p:nvPr/>
        </p:nvSpPr>
        <p:spPr>
          <a:xfrm>
            <a:off x="3005434" y="1657200"/>
            <a:ext cx="4572597" cy="2766821"/>
          </a:xfrm>
          <a:prstGeom prst="rect">
            <a:avLst/>
          </a:prstGeom>
          <a:noFill/>
          <a:ln w="1905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B8BBD4B4-A8BD-3C4A-9820-AB1D0B2715CC}"/>
              </a:ext>
            </a:extLst>
          </p:cNvPr>
          <p:cNvSpPr/>
          <p:nvPr/>
        </p:nvSpPr>
        <p:spPr>
          <a:xfrm>
            <a:off x="1256610" y="2827244"/>
            <a:ext cx="1303927" cy="444096"/>
          </a:xfrm>
          <a:prstGeom prst="rect">
            <a:avLst/>
          </a:prstGeom>
          <a:noFill/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Sagemaker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Processing Job</a:t>
            </a:r>
          </a:p>
        </p:txBody>
      </p:sp>
      <p:pic>
        <p:nvPicPr>
          <p:cNvPr id="43" name="Graphic 14">
            <a:extLst>
              <a:ext uri="{FF2B5EF4-FFF2-40B4-BE49-F238E27FC236}">
                <a16:creationId xmlns:a16="http://schemas.microsoft.com/office/drawing/2014/main" id="{6DEE3DC3-E12A-6741-B99D-BA261E9D09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7489" y="4801381"/>
            <a:ext cx="620696" cy="6206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2" name="Rectangle 51">
            <a:extLst>
              <a:ext uri="{FF2B5EF4-FFF2-40B4-BE49-F238E27FC236}">
                <a16:creationId xmlns:a16="http://schemas.microsoft.com/office/drawing/2014/main" id="{1B3D8264-5FE1-2847-AAB1-5EE584C5286E}"/>
              </a:ext>
            </a:extLst>
          </p:cNvPr>
          <p:cNvSpPr/>
          <p:nvPr/>
        </p:nvSpPr>
        <p:spPr>
          <a:xfrm>
            <a:off x="1253322" y="3735276"/>
            <a:ext cx="1303926" cy="4440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Sagemaker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Feature Store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0E1E6989-7F59-AD4A-A1C6-3C6A060FDCED}"/>
              </a:ext>
            </a:extLst>
          </p:cNvPr>
          <p:cNvSpPr/>
          <p:nvPr/>
        </p:nvSpPr>
        <p:spPr>
          <a:xfrm>
            <a:off x="895409" y="4597008"/>
            <a:ext cx="9871682" cy="1490631"/>
          </a:xfrm>
          <a:prstGeom prst="rect">
            <a:avLst/>
          </a:prstGeom>
          <a:noFill/>
          <a:ln w="19050">
            <a:solidFill>
              <a:schemeClr val="accent2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5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pic>
        <p:nvPicPr>
          <p:cNvPr id="44" name="Graphic 14">
            <a:extLst>
              <a:ext uri="{FF2B5EF4-FFF2-40B4-BE49-F238E27FC236}">
                <a16:creationId xmlns:a16="http://schemas.microsoft.com/office/drawing/2014/main" id="{3EA7D63D-77FB-0B43-BC0F-8D27FF1C41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3555" y="4860853"/>
            <a:ext cx="489513" cy="489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A4CEAFC8-6F7A-BD47-BA50-7D781042250C}"/>
              </a:ext>
            </a:extLst>
          </p:cNvPr>
          <p:cNvSpPr txBox="1"/>
          <p:nvPr/>
        </p:nvSpPr>
        <p:spPr>
          <a:xfrm>
            <a:off x="1445412" y="4893831"/>
            <a:ext cx="5196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Raw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Amazon Ember"/>
              </a:rPr>
              <a:t>d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ata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pic>
        <p:nvPicPr>
          <p:cNvPr id="69" name="Graphic 14">
            <a:extLst>
              <a:ext uri="{FF2B5EF4-FFF2-40B4-BE49-F238E27FC236}">
                <a16:creationId xmlns:a16="http://schemas.microsoft.com/office/drawing/2014/main" id="{7A992E39-3656-9B40-AD60-59569B8D58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4850" y="4860907"/>
            <a:ext cx="489513" cy="489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0" name="TextBox 69">
            <a:extLst>
              <a:ext uri="{FF2B5EF4-FFF2-40B4-BE49-F238E27FC236}">
                <a16:creationId xmlns:a16="http://schemas.microsoft.com/office/drawing/2014/main" id="{4EC36354-86DC-A341-92BC-DFA2E7481B0B}"/>
              </a:ext>
            </a:extLst>
          </p:cNvPr>
          <p:cNvSpPr txBox="1"/>
          <p:nvPr/>
        </p:nvSpPr>
        <p:spPr>
          <a:xfrm>
            <a:off x="2887569" y="4853726"/>
            <a:ext cx="9557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Training,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Amazon Ember"/>
              </a:rPr>
              <a:t>v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alidation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Amazon Ember"/>
              </a:rPr>
              <a:t>t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est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 </a:t>
            </a:r>
            <a:r>
              <a:rPr lang="en-US" sz="1200" dirty="0">
                <a:latin typeface="Amazon Ember"/>
              </a:rPr>
              <a:t>d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ata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10" name="Pentagon 9">
            <a:extLst>
              <a:ext uri="{FF2B5EF4-FFF2-40B4-BE49-F238E27FC236}">
                <a16:creationId xmlns:a16="http://schemas.microsoft.com/office/drawing/2014/main" id="{61F3ADE4-A070-2149-8B1C-836A57D07D8D}"/>
              </a:ext>
            </a:extLst>
          </p:cNvPr>
          <p:cNvSpPr/>
          <p:nvPr/>
        </p:nvSpPr>
        <p:spPr>
          <a:xfrm>
            <a:off x="872157" y="1495424"/>
            <a:ext cx="2347988" cy="370683"/>
          </a:xfrm>
          <a:prstGeom prst="homePlate">
            <a:avLst/>
          </a:prstGeom>
          <a:solidFill>
            <a:schemeClr val="accent3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Data preparation</a:t>
            </a:r>
          </a:p>
        </p:txBody>
      </p:sp>
      <p:cxnSp>
        <p:nvCxnSpPr>
          <p:cNvPr id="37" name="Elbow Connector 36">
            <a:extLst>
              <a:ext uri="{FF2B5EF4-FFF2-40B4-BE49-F238E27FC236}">
                <a16:creationId xmlns:a16="http://schemas.microsoft.com/office/drawing/2014/main" id="{77044001-9F04-1445-9643-16A47716EA82}"/>
              </a:ext>
            </a:extLst>
          </p:cNvPr>
          <p:cNvCxnSpPr>
            <a:cxnSpLocks/>
          </p:cNvCxnSpPr>
          <p:nvPr/>
        </p:nvCxnSpPr>
        <p:spPr>
          <a:xfrm rot="16200000" flipV="1">
            <a:off x="2467743" y="4658984"/>
            <a:ext cx="403723" cy="1"/>
          </a:xfrm>
          <a:prstGeom prst="bentConnector3">
            <a:avLst/>
          </a:prstGeom>
          <a:ln w="19050" cap="rnd">
            <a:solidFill>
              <a:schemeClr val="tx1">
                <a:lumMod val="50000"/>
              </a:schemeClr>
            </a:solidFill>
            <a:miter lim="800000"/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Elbow Connector 44">
            <a:extLst>
              <a:ext uri="{FF2B5EF4-FFF2-40B4-BE49-F238E27FC236}">
                <a16:creationId xmlns:a16="http://schemas.microsoft.com/office/drawing/2014/main" id="{340069C8-6EDE-3248-A2E1-66ACB5E935FB}"/>
              </a:ext>
            </a:extLst>
          </p:cNvPr>
          <p:cNvCxnSpPr>
            <a:cxnSpLocks/>
          </p:cNvCxnSpPr>
          <p:nvPr/>
        </p:nvCxnSpPr>
        <p:spPr>
          <a:xfrm rot="16200000" flipV="1">
            <a:off x="994407" y="4637263"/>
            <a:ext cx="403723" cy="1"/>
          </a:xfrm>
          <a:prstGeom prst="bentConnector3">
            <a:avLst/>
          </a:prstGeom>
          <a:ln w="19050" cap="rnd">
            <a:solidFill>
              <a:schemeClr val="tx1">
                <a:lumMod val="50000"/>
              </a:schemeClr>
            </a:solidFill>
            <a:miter lim="800000"/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49F7670D-8D61-124D-9708-434FB5684486}"/>
              </a:ext>
            </a:extLst>
          </p:cNvPr>
          <p:cNvCxnSpPr>
            <a:cxnSpLocks/>
            <a:stCxn id="70" idx="3"/>
          </p:cNvCxnSpPr>
          <p:nvPr/>
        </p:nvCxnSpPr>
        <p:spPr>
          <a:xfrm flipV="1">
            <a:off x="3843280" y="4491516"/>
            <a:ext cx="180615" cy="685376"/>
          </a:xfrm>
          <a:prstGeom prst="bentConnector2">
            <a:avLst/>
          </a:prstGeom>
          <a:ln w="19050" cap="rnd">
            <a:solidFill>
              <a:schemeClr val="tx1">
                <a:lumMod val="50000"/>
              </a:schemeClr>
            </a:solidFill>
            <a:miter lim="800000"/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5" name="Graphic 301">
            <a:extLst>
              <a:ext uri="{FF2B5EF4-FFF2-40B4-BE49-F238E27FC236}">
                <a16:creationId xmlns:a16="http://schemas.microsoft.com/office/drawing/2014/main" id="{B31DB05F-F602-894B-8E77-55574D8ECCD3}"/>
              </a:ext>
            </a:extLst>
          </p:cNvPr>
          <p:cNvGrpSpPr/>
          <p:nvPr/>
        </p:nvGrpSpPr>
        <p:grpSpPr>
          <a:xfrm>
            <a:off x="1804736" y="5555934"/>
            <a:ext cx="658541" cy="462021"/>
            <a:chOff x="5032223" y="2065687"/>
            <a:chExt cx="361247" cy="254614"/>
          </a:xfrm>
        </p:grpSpPr>
        <p:sp>
          <p:nvSpPr>
            <p:cNvPr id="96" name="Freeform: Shape 1364">
              <a:extLst>
                <a:ext uri="{FF2B5EF4-FFF2-40B4-BE49-F238E27FC236}">
                  <a16:creationId xmlns:a16="http://schemas.microsoft.com/office/drawing/2014/main" id="{D6436B9F-D404-4D48-996C-D07B98AFE338}"/>
                </a:ext>
              </a:extLst>
            </p:cNvPr>
            <p:cNvSpPr/>
            <p:nvPr/>
          </p:nvSpPr>
          <p:spPr>
            <a:xfrm>
              <a:off x="5284996" y="2213347"/>
              <a:ext cx="108475" cy="105034"/>
            </a:xfrm>
            <a:custGeom>
              <a:avLst/>
              <a:gdLst>
                <a:gd name="connsiteX0" fmla="*/ 35264 w 108475"/>
                <a:gd name="connsiteY0" fmla="*/ 105035 h 105034"/>
                <a:gd name="connsiteX1" fmla="*/ 3443 w 108475"/>
                <a:gd name="connsiteY1" fmla="*/ 35266 h 105034"/>
                <a:gd name="connsiteX2" fmla="*/ 73212 w 108475"/>
                <a:gd name="connsiteY2" fmla="*/ 3443 h 105034"/>
                <a:gd name="connsiteX3" fmla="*/ 105033 w 108475"/>
                <a:gd name="connsiteY3" fmla="*/ 73214 h 105034"/>
                <a:gd name="connsiteX4" fmla="*/ 73212 w 108475"/>
                <a:gd name="connsiteY4" fmla="*/ 105035 h 10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475" h="105034">
                  <a:moveTo>
                    <a:pt x="35264" y="105035"/>
                  </a:moveTo>
                  <a:cubicBezTo>
                    <a:pt x="7210" y="94556"/>
                    <a:pt x="-7036" y="63320"/>
                    <a:pt x="3443" y="35266"/>
                  </a:cubicBezTo>
                  <a:cubicBezTo>
                    <a:pt x="13922" y="7212"/>
                    <a:pt x="45158" y="-7036"/>
                    <a:pt x="73212" y="3443"/>
                  </a:cubicBezTo>
                  <a:cubicBezTo>
                    <a:pt x="101265" y="13922"/>
                    <a:pt x="115512" y="45160"/>
                    <a:pt x="105033" y="73214"/>
                  </a:cubicBezTo>
                  <a:cubicBezTo>
                    <a:pt x="99537" y="87929"/>
                    <a:pt x="87929" y="99537"/>
                    <a:pt x="73212" y="105035"/>
                  </a:cubicBez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97" name="Freeform: Shape 1365">
              <a:extLst>
                <a:ext uri="{FF2B5EF4-FFF2-40B4-BE49-F238E27FC236}">
                  <a16:creationId xmlns:a16="http://schemas.microsoft.com/office/drawing/2014/main" id="{078EAFE7-6F69-AB42-ACB2-572741AC715A}"/>
                </a:ext>
              </a:extLst>
            </p:cNvPr>
            <p:cNvSpPr/>
            <p:nvPr/>
          </p:nvSpPr>
          <p:spPr>
            <a:xfrm>
              <a:off x="5318872" y="2247263"/>
              <a:ext cx="40562" cy="38291"/>
            </a:xfrm>
            <a:custGeom>
              <a:avLst/>
              <a:gdLst>
                <a:gd name="connsiteX0" fmla="*/ 10966 w 40562"/>
                <a:gd name="connsiteY0" fmla="*/ 38292 h 38291"/>
                <a:gd name="connsiteX1" fmla="*/ 2270 w 40562"/>
                <a:gd name="connsiteY1" fmla="*/ 10965 h 38291"/>
                <a:gd name="connsiteX2" fmla="*/ 29597 w 40562"/>
                <a:gd name="connsiteY2" fmla="*/ 2271 h 38291"/>
                <a:gd name="connsiteX3" fmla="*/ 38293 w 40562"/>
                <a:gd name="connsiteY3" fmla="*/ 29596 h 38291"/>
                <a:gd name="connsiteX4" fmla="*/ 29597 w 40562"/>
                <a:gd name="connsiteY4" fmla="*/ 38292 h 38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562" h="38291">
                  <a:moveTo>
                    <a:pt x="10966" y="38292"/>
                  </a:moveTo>
                  <a:cubicBezTo>
                    <a:pt x="1019" y="33146"/>
                    <a:pt x="-2874" y="20914"/>
                    <a:pt x="2270" y="10965"/>
                  </a:cubicBezTo>
                  <a:cubicBezTo>
                    <a:pt x="7416" y="1019"/>
                    <a:pt x="19650" y="-2874"/>
                    <a:pt x="29597" y="2271"/>
                  </a:cubicBezTo>
                  <a:cubicBezTo>
                    <a:pt x="39543" y="7415"/>
                    <a:pt x="43436" y="19650"/>
                    <a:pt x="38293" y="29596"/>
                  </a:cubicBezTo>
                  <a:cubicBezTo>
                    <a:pt x="36363" y="33324"/>
                    <a:pt x="33325" y="36362"/>
                    <a:pt x="29597" y="38292"/>
                  </a:cubicBez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98" name="Freeform: Shape 1366">
              <a:extLst>
                <a:ext uri="{FF2B5EF4-FFF2-40B4-BE49-F238E27FC236}">
                  <a16:creationId xmlns:a16="http://schemas.microsoft.com/office/drawing/2014/main" id="{41D4C464-BA70-FA4C-8DDA-4C2B0F00BBEF}"/>
                </a:ext>
              </a:extLst>
            </p:cNvPr>
            <p:cNvSpPr/>
            <p:nvPr/>
          </p:nvSpPr>
          <p:spPr>
            <a:xfrm>
              <a:off x="5318911" y="2283451"/>
              <a:ext cx="11635" cy="36781"/>
            </a:xfrm>
            <a:custGeom>
              <a:avLst/>
              <a:gdLst>
                <a:gd name="connsiteX0" fmla="*/ 11636 w 11635"/>
                <a:gd name="connsiteY0" fmla="*/ 0 h 36781"/>
                <a:gd name="connsiteX1" fmla="*/ 0 w 11635"/>
                <a:gd name="connsiteY1" fmla="*/ 36782 h 36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35" h="36781">
                  <a:moveTo>
                    <a:pt x="11636" y="0"/>
                  </a:moveTo>
                  <a:lnTo>
                    <a:pt x="0" y="36782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99" name="Freeform: Shape 1367">
              <a:extLst>
                <a:ext uri="{FF2B5EF4-FFF2-40B4-BE49-F238E27FC236}">
                  <a16:creationId xmlns:a16="http://schemas.microsoft.com/office/drawing/2014/main" id="{5CC19919-C989-F34E-BB08-1473232E6203}"/>
                </a:ext>
              </a:extLst>
            </p:cNvPr>
            <p:cNvSpPr/>
            <p:nvPr/>
          </p:nvSpPr>
          <p:spPr>
            <a:xfrm>
              <a:off x="5347852" y="2283383"/>
              <a:ext cx="11292" cy="36918"/>
            </a:xfrm>
            <a:custGeom>
              <a:avLst/>
              <a:gdLst>
                <a:gd name="connsiteX0" fmla="*/ 0 w 11292"/>
                <a:gd name="connsiteY0" fmla="*/ 0 h 36918"/>
                <a:gd name="connsiteX1" fmla="*/ 11293 w 11292"/>
                <a:gd name="connsiteY1" fmla="*/ 36919 h 36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92" h="36918">
                  <a:moveTo>
                    <a:pt x="0" y="0"/>
                  </a:moveTo>
                  <a:lnTo>
                    <a:pt x="11293" y="36919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00" name="Freeform: Shape 1368">
              <a:extLst>
                <a:ext uri="{FF2B5EF4-FFF2-40B4-BE49-F238E27FC236}">
                  <a16:creationId xmlns:a16="http://schemas.microsoft.com/office/drawing/2014/main" id="{B957EF2A-D09A-A148-AF38-FBF53C2B0190}"/>
                </a:ext>
              </a:extLst>
            </p:cNvPr>
            <p:cNvSpPr/>
            <p:nvPr/>
          </p:nvSpPr>
          <p:spPr>
            <a:xfrm>
              <a:off x="5089854" y="2107063"/>
              <a:ext cx="685" cy="187223"/>
            </a:xfrm>
            <a:custGeom>
              <a:avLst/>
              <a:gdLst>
                <a:gd name="connsiteX0" fmla="*/ 686 w 685"/>
                <a:gd name="connsiteY0" fmla="*/ 187223 h 187223"/>
                <a:gd name="connsiteX1" fmla="*/ 0 w 685"/>
                <a:gd name="connsiteY1" fmla="*/ 0 h 187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85" h="187223">
                  <a:moveTo>
                    <a:pt x="686" y="187223"/>
                  </a:moveTo>
                  <a:lnTo>
                    <a:pt x="0" y="0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01" name="Freeform: Shape 1369">
              <a:extLst>
                <a:ext uri="{FF2B5EF4-FFF2-40B4-BE49-F238E27FC236}">
                  <a16:creationId xmlns:a16="http://schemas.microsoft.com/office/drawing/2014/main" id="{38B2C800-90CE-AC4C-868B-BC3EC553F573}"/>
                </a:ext>
              </a:extLst>
            </p:cNvPr>
            <p:cNvSpPr/>
            <p:nvPr/>
          </p:nvSpPr>
          <p:spPr>
            <a:xfrm>
              <a:off x="5046945" y="2078054"/>
              <a:ext cx="17144" cy="17145"/>
            </a:xfrm>
            <a:custGeom>
              <a:avLst/>
              <a:gdLst>
                <a:gd name="connsiteX0" fmla="*/ 17145 w 17144"/>
                <a:gd name="connsiteY0" fmla="*/ 8573 h 17145"/>
                <a:gd name="connsiteX1" fmla="*/ 8572 w 17144"/>
                <a:gd name="connsiteY1" fmla="*/ 17145 h 17145"/>
                <a:gd name="connsiteX2" fmla="*/ 0 w 17144"/>
                <a:gd name="connsiteY2" fmla="*/ 8573 h 17145"/>
                <a:gd name="connsiteX3" fmla="*/ 8572 w 17144"/>
                <a:gd name="connsiteY3" fmla="*/ 0 h 17145"/>
                <a:gd name="connsiteX4" fmla="*/ 17145 w 17144"/>
                <a:gd name="connsiteY4" fmla="*/ 8573 h 17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4" h="17145">
                  <a:moveTo>
                    <a:pt x="17145" y="8573"/>
                  </a:moveTo>
                  <a:cubicBezTo>
                    <a:pt x="17145" y="13307"/>
                    <a:pt x="13307" y="17145"/>
                    <a:pt x="8572" y="17145"/>
                  </a:cubicBezTo>
                  <a:cubicBezTo>
                    <a:pt x="3838" y="17145"/>
                    <a:pt x="0" y="13307"/>
                    <a:pt x="0" y="8573"/>
                  </a:cubicBezTo>
                  <a:cubicBezTo>
                    <a:pt x="0" y="3838"/>
                    <a:pt x="3838" y="0"/>
                    <a:pt x="8572" y="0"/>
                  </a:cubicBezTo>
                  <a:cubicBezTo>
                    <a:pt x="13307" y="0"/>
                    <a:pt x="17145" y="3838"/>
                    <a:pt x="17145" y="8573"/>
                  </a:cubicBezTo>
                  <a:close/>
                </a:path>
              </a:pathLst>
            </a:custGeom>
            <a:solidFill>
              <a:srgbClr val="EFF5ED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02" name="Freeform: Shape 1370">
              <a:extLst>
                <a:ext uri="{FF2B5EF4-FFF2-40B4-BE49-F238E27FC236}">
                  <a16:creationId xmlns:a16="http://schemas.microsoft.com/office/drawing/2014/main" id="{D2240820-041D-C449-A926-323733086144}"/>
                </a:ext>
              </a:extLst>
            </p:cNvPr>
            <p:cNvSpPr/>
            <p:nvPr/>
          </p:nvSpPr>
          <p:spPr>
            <a:xfrm>
              <a:off x="5072640" y="2077963"/>
              <a:ext cx="17145" cy="17145"/>
            </a:xfrm>
            <a:custGeom>
              <a:avLst/>
              <a:gdLst>
                <a:gd name="connsiteX0" fmla="*/ 17145 w 17145"/>
                <a:gd name="connsiteY0" fmla="*/ 8573 h 17145"/>
                <a:gd name="connsiteX1" fmla="*/ 8573 w 17145"/>
                <a:gd name="connsiteY1" fmla="*/ 17145 h 17145"/>
                <a:gd name="connsiteX2" fmla="*/ 0 w 17145"/>
                <a:gd name="connsiteY2" fmla="*/ 8573 h 17145"/>
                <a:gd name="connsiteX3" fmla="*/ 8573 w 17145"/>
                <a:gd name="connsiteY3" fmla="*/ 0 h 17145"/>
                <a:gd name="connsiteX4" fmla="*/ 17145 w 17145"/>
                <a:gd name="connsiteY4" fmla="*/ 8573 h 17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" h="17145">
                  <a:moveTo>
                    <a:pt x="17145" y="8573"/>
                  </a:moveTo>
                  <a:cubicBezTo>
                    <a:pt x="17145" y="13307"/>
                    <a:pt x="13307" y="17145"/>
                    <a:pt x="8573" y="17145"/>
                  </a:cubicBezTo>
                  <a:cubicBezTo>
                    <a:pt x="3838" y="17145"/>
                    <a:pt x="0" y="13307"/>
                    <a:pt x="0" y="8573"/>
                  </a:cubicBezTo>
                  <a:cubicBezTo>
                    <a:pt x="0" y="3838"/>
                    <a:pt x="3838" y="0"/>
                    <a:pt x="8573" y="0"/>
                  </a:cubicBezTo>
                  <a:cubicBezTo>
                    <a:pt x="13307" y="0"/>
                    <a:pt x="17145" y="3838"/>
                    <a:pt x="17145" y="8573"/>
                  </a:cubicBezTo>
                  <a:close/>
                </a:path>
              </a:pathLst>
            </a:custGeom>
            <a:solidFill>
              <a:srgbClr val="EFF5ED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03" name="Freeform: Shape 1371">
              <a:extLst>
                <a:ext uri="{FF2B5EF4-FFF2-40B4-BE49-F238E27FC236}">
                  <a16:creationId xmlns:a16="http://schemas.microsoft.com/office/drawing/2014/main" id="{9A4616E6-E33C-8E45-AE30-AEED784B1A15}"/>
                </a:ext>
              </a:extLst>
            </p:cNvPr>
            <p:cNvSpPr/>
            <p:nvPr/>
          </p:nvSpPr>
          <p:spPr>
            <a:xfrm>
              <a:off x="5098312" y="2077871"/>
              <a:ext cx="17145" cy="17145"/>
            </a:xfrm>
            <a:custGeom>
              <a:avLst/>
              <a:gdLst>
                <a:gd name="connsiteX0" fmla="*/ 17145 w 17145"/>
                <a:gd name="connsiteY0" fmla="*/ 8573 h 17145"/>
                <a:gd name="connsiteX1" fmla="*/ 8573 w 17145"/>
                <a:gd name="connsiteY1" fmla="*/ 17145 h 17145"/>
                <a:gd name="connsiteX2" fmla="*/ 0 w 17145"/>
                <a:gd name="connsiteY2" fmla="*/ 8573 h 17145"/>
                <a:gd name="connsiteX3" fmla="*/ 8573 w 17145"/>
                <a:gd name="connsiteY3" fmla="*/ 0 h 17145"/>
                <a:gd name="connsiteX4" fmla="*/ 17145 w 17145"/>
                <a:gd name="connsiteY4" fmla="*/ 8573 h 17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" h="17145">
                  <a:moveTo>
                    <a:pt x="17145" y="8573"/>
                  </a:moveTo>
                  <a:cubicBezTo>
                    <a:pt x="17145" y="13307"/>
                    <a:pt x="13307" y="17145"/>
                    <a:pt x="8573" y="17145"/>
                  </a:cubicBezTo>
                  <a:cubicBezTo>
                    <a:pt x="3838" y="17145"/>
                    <a:pt x="0" y="13307"/>
                    <a:pt x="0" y="8573"/>
                  </a:cubicBezTo>
                  <a:cubicBezTo>
                    <a:pt x="0" y="3838"/>
                    <a:pt x="3838" y="0"/>
                    <a:pt x="8573" y="0"/>
                  </a:cubicBezTo>
                  <a:cubicBezTo>
                    <a:pt x="13307" y="0"/>
                    <a:pt x="17145" y="3838"/>
                    <a:pt x="17145" y="8573"/>
                  </a:cubicBezTo>
                  <a:close/>
                </a:path>
              </a:pathLst>
            </a:custGeom>
            <a:solidFill>
              <a:srgbClr val="EFF5ED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04" name="Freeform: Shape 1372">
              <a:extLst>
                <a:ext uri="{FF2B5EF4-FFF2-40B4-BE49-F238E27FC236}">
                  <a16:creationId xmlns:a16="http://schemas.microsoft.com/office/drawing/2014/main" id="{AEC28300-A057-514E-8902-1B4BA9C257F4}"/>
                </a:ext>
              </a:extLst>
            </p:cNvPr>
            <p:cNvSpPr/>
            <p:nvPr/>
          </p:nvSpPr>
          <p:spPr>
            <a:xfrm>
              <a:off x="5032223" y="2065687"/>
              <a:ext cx="306758" cy="227662"/>
            </a:xfrm>
            <a:custGeom>
              <a:avLst/>
              <a:gdLst>
                <a:gd name="connsiteX0" fmla="*/ 196596 w 306758"/>
                <a:gd name="connsiteY0" fmla="*/ 227663 h 227662"/>
                <a:gd name="connsiteX1" fmla="*/ 6401 w 306758"/>
                <a:gd name="connsiteY1" fmla="*/ 227663 h 227662"/>
                <a:gd name="connsiteX2" fmla="*/ 0 w 306758"/>
                <a:gd name="connsiteY2" fmla="*/ 221308 h 227662"/>
                <a:gd name="connsiteX3" fmla="*/ 0 w 306758"/>
                <a:gd name="connsiteY3" fmla="*/ 221285 h 227662"/>
                <a:gd name="connsiteX4" fmla="*/ 0 w 306758"/>
                <a:gd name="connsiteY4" fmla="*/ 6401 h 227662"/>
                <a:gd name="connsiteX5" fmla="*/ 6355 w 306758"/>
                <a:gd name="connsiteY5" fmla="*/ 0 h 227662"/>
                <a:gd name="connsiteX6" fmla="*/ 6378 w 306758"/>
                <a:gd name="connsiteY6" fmla="*/ 0 h 227662"/>
                <a:gd name="connsiteX7" fmla="*/ 300358 w 306758"/>
                <a:gd name="connsiteY7" fmla="*/ 0 h 227662"/>
                <a:gd name="connsiteX8" fmla="*/ 306758 w 306758"/>
                <a:gd name="connsiteY8" fmla="*/ 6401 h 227662"/>
                <a:gd name="connsiteX9" fmla="*/ 306758 w 306758"/>
                <a:gd name="connsiteY9" fmla="*/ 135446 h 227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6758" h="227662">
                  <a:moveTo>
                    <a:pt x="196596" y="227663"/>
                  </a:moveTo>
                  <a:lnTo>
                    <a:pt x="6401" y="227663"/>
                  </a:lnTo>
                  <a:cubicBezTo>
                    <a:pt x="2878" y="227676"/>
                    <a:pt x="13" y="224830"/>
                    <a:pt x="0" y="221308"/>
                  </a:cubicBezTo>
                  <a:cubicBezTo>
                    <a:pt x="0" y="221301"/>
                    <a:pt x="0" y="221292"/>
                    <a:pt x="0" y="221285"/>
                  </a:cubicBezTo>
                  <a:lnTo>
                    <a:pt x="0" y="6401"/>
                  </a:lnTo>
                  <a:cubicBezTo>
                    <a:pt x="-13" y="2878"/>
                    <a:pt x="2833" y="13"/>
                    <a:pt x="6355" y="0"/>
                  </a:cubicBezTo>
                  <a:cubicBezTo>
                    <a:pt x="6363" y="0"/>
                    <a:pt x="6370" y="0"/>
                    <a:pt x="6378" y="0"/>
                  </a:cubicBezTo>
                  <a:lnTo>
                    <a:pt x="300358" y="0"/>
                  </a:lnTo>
                  <a:cubicBezTo>
                    <a:pt x="303892" y="0"/>
                    <a:pt x="306758" y="2866"/>
                    <a:pt x="306758" y="6401"/>
                  </a:cubicBezTo>
                  <a:lnTo>
                    <a:pt x="306758" y="135446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05" name="Freeform: Shape 1373">
              <a:extLst>
                <a:ext uri="{FF2B5EF4-FFF2-40B4-BE49-F238E27FC236}">
                  <a16:creationId xmlns:a16="http://schemas.microsoft.com/office/drawing/2014/main" id="{7F97F4AE-218E-0C49-985C-30F6FDE9C3E6}"/>
                </a:ext>
              </a:extLst>
            </p:cNvPr>
            <p:cNvSpPr/>
            <p:nvPr/>
          </p:nvSpPr>
          <p:spPr>
            <a:xfrm>
              <a:off x="5248639" y="2293350"/>
              <a:ext cx="27546" cy="2286"/>
            </a:xfrm>
            <a:custGeom>
              <a:avLst/>
              <a:gdLst>
                <a:gd name="connsiteX0" fmla="*/ 27546 w 27546"/>
                <a:gd name="connsiteY0" fmla="*/ 0 h 2286"/>
                <a:gd name="connsiteX1" fmla="*/ 27546 w 27546"/>
                <a:gd name="connsiteY1" fmla="*/ 0 h 2286"/>
                <a:gd name="connsiteX2" fmla="*/ 0 w 27546"/>
                <a:gd name="connsiteY2" fmla="*/ 0 h 2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546" h="2286">
                  <a:moveTo>
                    <a:pt x="27546" y="0"/>
                  </a:moveTo>
                  <a:lnTo>
                    <a:pt x="27546" y="0"/>
                  </a:lnTo>
                  <a:lnTo>
                    <a:pt x="0" y="0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06" name="Freeform: Shape 1374">
              <a:extLst>
                <a:ext uri="{FF2B5EF4-FFF2-40B4-BE49-F238E27FC236}">
                  <a16:creationId xmlns:a16="http://schemas.microsoft.com/office/drawing/2014/main" id="{C963C785-2C4A-8041-8E0D-6F59969B2AF9}"/>
                </a:ext>
              </a:extLst>
            </p:cNvPr>
            <p:cNvSpPr/>
            <p:nvPr/>
          </p:nvSpPr>
          <p:spPr>
            <a:xfrm>
              <a:off x="5032429" y="2107063"/>
              <a:ext cx="306072" cy="2286"/>
            </a:xfrm>
            <a:custGeom>
              <a:avLst/>
              <a:gdLst>
                <a:gd name="connsiteX0" fmla="*/ 0 w 306072"/>
                <a:gd name="connsiteY0" fmla="*/ 0 h 2286"/>
                <a:gd name="connsiteX1" fmla="*/ 306073 w 306072"/>
                <a:gd name="connsiteY1" fmla="*/ 0 h 2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6072" h="2286">
                  <a:moveTo>
                    <a:pt x="0" y="0"/>
                  </a:moveTo>
                  <a:lnTo>
                    <a:pt x="306073" y="0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07" name="Freeform: Shape 1375">
              <a:extLst>
                <a:ext uri="{FF2B5EF4-FFF2-40B4-BE49-F238E27FC236}">
                  <a16:creationId xmlns:a16="http://schemas.microsoft.com/office/drawing/2014/main" id="{D6208B8A-4CDF-F14D-A6FC-DE43BD571893}"/>
                </a:ext>
              </a:extLst>
            </p:cNvPr>
            <p:cNvSpPr/>
            <p:nvPr/>
          </p:nvSpPr>
          <p:spPr>
            <a:xfrm>
              <a:off x="5197158" y="2148623"/>
              <a:ext cx="31798" cy="104081"/>
            </a:xfrm>
            <a:custGeom>
              <a:avLst/>
              <a:gdLst>
                <a:gd name="connsiteX0" fmla="*/ 31798 w 31798"/>
                <a:gd name="connsiteY0" fmla="*/ 0 h 104081"/>
                <a:gd name="connsiteX1" fmla="*/ 0 w 31798"/>
                <a:gd name="connsiteY1" fmla="*/ 104082 h 104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1798" h="104081">
                  <a:moveTo>
                    <a:pt x="31798" y="0"/>
                  </a:moveTo>
                  <a:lnTo>
                    <a:pt x="0" y="104082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08" name="Freeform: Shape 1376">
              <a:extLst>
                <a:ext uri="{FF2B5EF4-FFF2-40B4-BE49-F238E27FC236}">
                  <a16:creationId xmlns:a16="http://schemas.microsoft.com/office/drawing/2014/main" id="{F8D9BA7D-5D79-3547-A4BD-75F42C1E5BC8}"/>
                </a:ext>
              </a:extLst>
            </p:cNvPr>
            <p:cNvSpPr/>
            <p:nvPr/>
          </p:nvSpPr>
          <p:spPr>
            <a:xfrm>
              <a:off x="5149107" y="2172809"/>
              <a:ext cx="36827" cy="44416"/>
            </a:xfrm>
            <a:custGeom>
              <a:avLst/>
              <a:gdLst>
                <a:gd name="connsiteX0" fmla="*/ 36827 w 36827"/>
                <a:gd name="connsiteY0" fmla="*/ 0 h 44416"/>
                <a:gd name="connsiteX1" fmla="*/ 0 w 36827"/>
                <a:gd name="connsiteY1" fmla="*/ 20368 h 44416"/>
                <a:gd name="connsiteX2" fmla="*/ 0 w 36827"/>
                <a:gd name="connsiteY2" fmla="*/ 24963 h 44416"/>
                <a:gd name="connsiteX3" fmla="*/ 36827 w 36827"/>
                <a:gd name="connsiteY3" fmla="*/ 44417 h 4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27" h="44416">
                  <a:moveTo>
                    <a:pt x="36827" y="0"/>
                  </a:moveTo>
                  <a:lnTo>
                    <a:pt x="0" y="20368"/>
                  </a:lnTo>
                  <a:lnTo>
                    <a:pt x="0" y="24963"/>
                  </a:lnTo>
                  <a:lnTo>
                    <a:pt x="36827" y="44417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09" name="Freeform: Shape 1377">
              <a:extLst>
                <a:ext uri="{FF2B5EF4-FFF2-40B4-BE49-F238E27FC236}">
                  <a16:creationId xmlns:a16="http://schemas.microsoft.com/office/drawing/2014/main" id="{3CC3F52A-56CC-A64D-AA31-7CE7EB039236}"/>
                </a:ext>
              </a:extLst>
            </p:cNvPr>
            <p:cNvSpPr/>
            <p:nvPr/>
          </p:nvSpPr>
          <p:spPr>
            <a:xfrm>
              <a:off x="5243107" y="2172809"/>
              <a:ext cx="36827" cy="44416"/>
            </a:xfrm>
            <a:custGeom>
              <a:avLst/>
              <a:gdLst>
                <a:gd name="connsiteX0" fmla="*/ 0 w 36827"/>
                <a:gd name="connsiteY0" fmla="*/ 0 h 44416"/>
                <a:gd name="connsiteX1" fmla="*/ 36827 w 36827"/>
                <a:gd name="connsiteY1" fmla="*/ 20368 h 44416"/>
                <a:gd name="connsiteX2" fmla="*/ 36827 w 36827"/>
                <a:gd name="connsiteY2" fmla="*/ 24963 h 44416"/>
                <a:gd name="connsiteX3" fmla="*/ 0 w 36827"/>
                <a:gd name="connsiteY3" fmla="*/ 44417 h 4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27" h="44416">
                  <a:moveTo>
                    <a:pt x="0" y="0"/>
                  </a:moveTo>
                  <a:lnTo>
                    <a:pt x="36827" y="20368"/>
                  </a:lnTo>
                  <a:lnTo>
                    <a:pt x="36827" y="24963"/>
                  </a:lnTo>
                  <a:lnTo>
                    <a:pt x="0" y="44417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</p:grpSp>
      <p:cxnSp>
        <p:nvCxnSpPr>
          <p:cNvPr id="111" name="Elbow Connector 110">
            <a:extLst>
              <a:ext uri="{FF2B5EF4-FFF2-40B4-BE49-F238E27FC236}">
                <a16:creationId xmlns:a16="http://schemas.microsoft.com/office/drawing/2014/main" id="{835320D8-986B-9F41-B071-1CEF47B19F37}"/>
              </a:ext>
            </a:extLst>
          </p:cNvPr>
          <p:cNvCxnSpPr>
            <a:cxnSpLocks/>
          </p:cNvCxnSpPr>
          <p:nvPr/>
        </p:nvCxnSpPr>
        <p:spPr>
          <a:xfrm rot="16200000" flipV="1">
            <a:off x="1614798" y="4985166"/>
            <a:ext cx="968936" cy="1"/>
          </a:xfrm>
          <a:prstGeom prst="bentConnector3">
            <a:avLst/>
          </a:prstGeom>
          <a:ln w="19050" cap="rnd">
            <a:solidFill>
              <a:schemeClr val="tx1">
                <a:lumMod val="50000"/>
              </a:schemeClr>
            </a:solidFill>
            <a:miter lim="800000"/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C8C4A24F-E854-4249-B18A-DF01C4D4647B}"/>
              </a:ext>
            </a:extLst>
          </p:cNvPr>
          <p:cNvSpPr txBox="1"/>
          <p:nvPr/>
        </p:nvSpPr>
        <p:spPr>
          <a:xfrm>
            <a:off x="2479820" y="5548718"/>
            <a:ext cx="12955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Data Processing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Amazon Ember"/>
              </a:rPr>
              <a:t>c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ode </a:t>
            </a:r>
          </a:p>
        </p:txBody>
      </p:sp>
      <p:sp>
        <p:nvSpPr>
          <p:cNvPr id="113" name="Rounded Rectangle 112">
            <a:extLst>
              <a:ext uri="{FF2B5EF4-FFF2-40B4-BE49-F238E27FC236}">
                <a16:creationId xmlns:a16="http://schemas.microsoft.com/office/drawing/2014/main" id="{4B68ACE6-662F-EC4D-8A53-0EC3BB5F117A}"/>
              </a:ext>
            </a:extLst>
          </p:cNvPr>
          <p:cNvSpPr/>
          <p:nvPr/>
        </p:nvSpPr>
        <p:spPr>
          <a:xfrm>
            <a:off x="4493139" y="2964352"/>
            <a:ext cx="1407650" cy="947497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Evaluate model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115" name="Rounded Rectangle 114">
            <a:extLst>
              <a:ext uri="{FF2B5EF4-FFF2-40B4-BE49-F238E27FC236}">
                <a16:creationId xmlns:a16="http://schemas.microsoft.com/office/drawing/2014/main" id="{93539A6B-22E5-694E-AC1F-CDD46F3DAE39}"/>
              </a:ext>
            </a:extLst>
          </p:cNvPr>
          <p:cNvSpPr/>
          <p:nvPr/>
        </p:nvSpPr>
        <p:spPr>
          <a:xfrm>
            <a:off x="6135682" y="2827215"/>
            <a:ext cx="1371377" cy="947497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Register model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4F62AB87-3F81-2C47-ABF7-6B8CD53EBF9B}"/>
              </a:ext>
            </a:extLst>
          </p:cNvPr>
          <p:cNvSpPr/>
          <p:nvPr/>
        </p:nvSpPr>
        <p:spPr>
          <a:xfrm>
            <a:off x="6225694" y="3186602"/>
            <a:ext cx="1213585" cy="4440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Sagemaker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Model Registry</a:t>
            </a:r>
          </a:p>
        </p:txBody>
      </p:sp>
      <p:sp>
        <p:nvSpPr>
          <p:cNvPr id="24" name="Chevron 23">
            <a:extLst>
              <a:ext uri="{FF2B5EF4-FFF2-40B4-BE49-F238E27FC236}">
                <a16:creationId xmlns:a16="http://schemas.microsoft.com/office/drawing/2014/main" id="{3484AA49-8B3F-9B43-A822-42F11EC57BA0}"/>
              </a:ext>
            </a:extLst>
          </p:cNvPr>
          <p:cNvSpPr/>
          <p:nvPr/>
        </p:nvSpPr>
        <p:spPr>
          <a:xfrm>
            <a:off x="3010519" y="1495424"/>
            <a:ext cx="4834091" cy="370683"/>
          </a:xfrm>
          <a:prstGeom prst="chevron">
            <a:avLst/>
          </a:prstGeom>
          <a:solidFill>
            <a:schemeClr val="accent3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Train </a:t>
            </a:r>
            <a:r>
              <a:rPr lang="en-US" sz="1400" dirty="0">
                <a:solidFill>
                  <a:schemeClr val="bg1"/>
                </a:solidFill>
                <a:latin typeface="Amazon Ember"/>
              </a:rPr>
              <a:t>and t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une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grpSp>
        <p:nvGrpSpPr>
          <p:cNvPr id="118" name="Graphic 299">
            <a:extLst>
              <a:ext uri="{FF2B5EF4-FFF2-40B4-BE49-F238E27FC236}">
                <a16:creationId xmlns:a16="http://schemas.microsoft.com/office/drawing/2014/main" id="{80A35CAB-AE38-AF42-A9C4-AECEF8768691}"/>
              </a:ext>
            </a:extLst>
          </p:cNvPr>
          <p:cNvGrpSpPr/>
          <p:nvPr/>
        </p:nvGrpSpPr>
        <p:grpSpPr>
          <a:xfrm>
            <a:off x="4882224" y="5098267"/>
            <a:ext cx="258221" cy="243082"/>
            <a:chOff x="4216984" y="2055308"/>
            <a:chExt cx="292425" cy="275280"/>
          </a:xfrm>
          <a:noFill/>
        </p:grpSpPr>
        <p:sp>
          <p:nvSpPr>
            <p:cNvPr id="119" name="Freeform: Shape 1341">
              <a:extLst>
                <a:ext uri="{FF2B5EF4-FFF2-40B4-BE49-F238E27FC236}">
                  <a16:creationId xmlns:a16="http://schemas.microsoft.com/office/drawing/2014/main" id="{265A4D96-F444-5943-93BE-04748E51485E}"/>
                </a:ext>
              </a:extLst>
            </p:cNvPr>
            <p:cNvSpPr/>
            <p:nvPr/>
          </p:nvSpPr>
          <p:spPr>
            <a:xfrm>
              <a:off x="4465061" y="2171094"/>
              <a:ext cx="44348" cy="44348"/>
            </a:xfrm>
            <a:custGeom>
              <a:avLst/>
              <a:gdLst>
                <a:gd name="connsiteX0" fmla="*/ 44348 w 44348"/>
                <a:gd name="connsiteY0" fmla="*/ 22174 h 44348"/>
                <a:gd name="connsiteX1" fmla="*/ 22174 w 44348"/>
                <a:gd name="connsiteY1" fmla="*/ 44348 h 44348"/>
                <a:gd name="connsiteX2" fmla="*/ 0 w 44348"/>
                <a:gd name="connsiteY2" fmla="*/ 22174 h 44348"/>
                <a:gd name="connsiteX3" fmla="*/ 22174 w 44348"/>
                <a:gd name="connsiteY3" fmla="*/ 0 h 44348"/>
                <a:gd name="connsiteX4" fmla="*/ 44348 w 44348"/>
                <a:gd name="connsiteY4" fmla="*/ 22174 h 44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348" h="44348">
                  <a:moveTo>
                    <a:pt x="44348" y="22174"/>
                  </a:moveTo>
                  <a:cubicBezTo>
                    <a:pt x="44348" y="34421"/>
                    <a:pt x="34421" y="44348"/>
                    <a:pt x="22174" y="44348"/>
                  </a:cubicBezTo>
                  <a:cubicBezTo>
                    <a:pt x="9928" y="44348"/>
                    <a:pt x="0" y="34421"/>
                    <a:pt x="0" y="22174"/>
                  </a:cubicBezTo>
                  <a:cubicBezTo>
                    <a:pt x="0" y="9928"/>
                    <a:pt x="9928" y="0"/>
                    <a:pt x="22174" y="0"/>
                  </a:cubicBezTo>
                  <a:cubicBezTo>
                    <a:pt x="34421" y="0"/>
                    <a:pt x="44348" y="9928"/>
                    <a:pt x="44348" y="22174"/>
                  </a:cubicBezTo>
                  <a:close/>
                </a:path>
              </a:pathLst>
            </a:custGeom>
            <a:noFill/>
            <a:ln w="12700" cap="flat">
              <a:solidFill>
                <a:srgbClr val="FF9900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20" name="Freeform: Shape 1342">
              <a:extLst>
                <a:ext uri="{FF2B5EF4-FFF2-40B4-BE49-F238E27FC236}">
                  <a16:creationId xmlns:a16="http://schemas.microsoft.com/office/drawing/2014/main" id="{17AA0C40-482F-924C-8A5D-45A9C9E16B25}"/>
                </a:ext>
              </a:extLst>
            </p:cNvPr>
            <p:cNvSpPr/>
            <p:nvPr/>
          </p:nvSpPr>
          <p:spPr>
            <a:xfrm rot="-5400000">
              <a:off x="4399247" y="2056337"/>
              <a:ext cx="42451" cy="42451"/>
            </a:xfrm>
            <a:custGeom>
              <a:avLst/>
              <a:gdLst>
                <a:gd name="connsiteX0" fmla="*/ 0 w 42451"/>
                <a:gd name="connsiteY0" fmla="*/ 0 h 42451"/>
                <a:gd name="connsiteX1" fmla="*/ 42451 w 42451"/>
                <a:gd name="connsiteY1" fmla="*/ 0 h 42451"/>
                <a:gd name="connsiteX2" fmla="*/ 42451 w 42451"/>
                <a:gd name="connsiteY2" fmla="*/ 42451 h 42451"/>
                <a:gd name="connsiteX3" fmla="*/ 0 w 42451"/>
                <a:gd name="connsiteY3" fmla="*/ 42451 h 42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451" h="42451">
                  <a:moveTo>
                    <a:pt x="0" y="0"/>
                  </a:moveTo>
                  <a:lnTo>
                    <a:pt x="42451" y="0"/>
                  </a:lnTo>
                  <a:lnTo>
                    <a:pt x="42451" y="42451"/>
                  </a:lnTo>
                  <a:lnTo>
                    <a:pt x="0" y="42451"/>
                  </a:lnTo>
                  <a:close/>
                </a:path>
              </a:pathLst>
            </a:custGeom>
            <a:noFill/>
            <a:ln w="12700" cap="flat">
              <a:solidFill>
                <a:srgbClr val="FF9900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21" name="Freeform: Shape 1343">
              <a:extLst>
                <a:ext uri="{FF2B5EF4-FFF2-40B4-BE49-F238E27FC236}">
                  <a16:creationId xmlns:a16="http://schemas.microsoft.com/office/drawing/2014/main" id="{3DCD898F-3456-1546-9C63-0550238925BF}"/>
                </a:ext>
              </a:extLst>
            </p:cNvPr>
            <p:cNvSpPr/>
            <p:nvPr/>
          </p:nvSpPr>
          <p:spPr>
            <a:xfrm>
              <a:off x="4397921" y="2278559"/>
              <a:ext cx="45079" cy="52029"/>
            </a:xfrm>
            <a:custGeom>
              <a:avLst/>
              <a:gdLst>
                <a:gd name="connsiteX0" fmla="*/ 0 w 45079"/>
                <a:gd name="connsiteY0" fmla="*/ 39022 h 52029"/>
                <a:gd name="connsiteX1" fmla="*/ 0 w 45079"/>
                <a:gd name="connsiteY1" fmla="*/ 13007 h 52029"/>
                <a:gd name="connsiteX2" fmla="*/ 22540 w 45079"/>
                <a:gd name="connsiteY2" fmla="*/ 0 h 52029"/>
                <a:gd name="connsiteX3" fmla="*/ 45080 w 45079"/>
                <a:gd name="connsiteY3" fmla="*/ 13007 h 52029"/>
                <a:gd name="connsiteX4" fmla="*/ 45080 w 45079"/>
                <a:gd name="connsiteY4" fmla="*/ 39022 h 52029"/>
                <a:gd name="connsiteX5" fmla="*/ 22540 w 45079"/>
                <a:gd name="connsiteY5" fmla="*/ 52029 h 52029"/>
                <a:gd name="connsiteX6" fmla="*/ 0 w 45079"/>
                <a:gd name="connsiteY6" fmla="*/ 39022 h 52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079" h="52029">
                  <a:moveTo>
                    <a:pt x="0" y="39022"/>
                  </a:moveTo>
                  <a:lnTo>
                    <a:pt x="0" y="13007"/>
                  </a:lnTo>
                  <a:lnTo>
                    <a:pt x="22540" y="0"/>
                  </a:lnTo>
                  <a:lnTo>
                    <a:pt x="45080" y="13007"/>
                  </a:lnTo>
                  <a:lnTo>
                    <a:pt x="45080" y="39022"/>
                  </a:lnTo>
                  <a:lnTo>
                    <a:pt x="22540" y="52029"/>
                  </a:lnTo>
                  <a:lnTo>
                    <a:pt x="0" y="39022"/>
                  </a:lnTo>
                  <a:close/>
                </a:path>
              </a:pathLst>
            </a:custGeom>
            <a:noFill/>
            <a:ln w="12700" cap="flat">
              <a:solidFill>
                <a:srgbClr val="FF9900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22" name="Freeform: Shape 1344">
              <a:extLst>
                <a:ext uri="{FF2B5EF4-FFF2-40B4-BE49-F238E27FC236}">
                  <a16:creationId xmlns:a16="http://schemas.microsoft.com/office/drawing/2014/main" id="{9F8689A5-23A0-524B-99A3-E6E903589E7C}"/>
                </a:ext>
              </a:extLst>
            </p:cNvPr>
            <p:cNvSpPr/>
            <p:nvPr/>
          </p:nvSpPr>
          <p:spPr>
            <a:xfrm>
              <a:off x="4216984" y="2162156"/>
              <a:ext cx="2286" cy="60030"/>
            </a:xfrm>
            <a:custGeom>
              <a:avLst/>
              <a:gdLst>
                <a:gd name="connsiteX0" fmla="*/ 0 w 2286"/>
                <a:gd name="connsiteY0" fmla="*/ 60030 h 60030"/>
                <a:gd name="connsiteX1" fmla="*/ 0 w 2286"/>
                <a:gd name="connsiteY1" fmla="*/ 30015 h 60030"/>
                <a:gd name="connsiteX2" fmla="*/ 0 w 2286"/>
                <a:gd name="connsiteY2" fmla="*/ 0 h 60030"/>
                <a:gd name="connsiteX3" fmla="*/ 0 w 2286"/>
                <a:gd name="connsiteY3" fmla="*/ 60030 h 60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" h="60030">
                  <a:moveTo>
                    <a:pt x="0" y="60030"/>
                  </a:moveTo>
                  <a:lnTo>
                    <a:pt x="0" y="30015"/>
                  </a:lnTo>
                  <a:lnTo>
                    <a:pt x="0" y="0"/>
                  </a:lnTo>
                  <a:lnTo>
                    <a:pt x="0" y="60030"/>
                  </a:lnTo>
                  <a:close/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23" name="Freeform: Shape 1345">
              <a:extLst>
                <a:ext uri="{FF2B5EF4-FFF2-40B4-BE49-F238E27FC236}">
                  <a16:creationId xmlns:a16="http://schemas.microsoft.com/office/drawing/2014/main" id="{23E2931D-7F49-0A41-9038-B6DDEE06EB52}"/>
                </a:ext>
              </a:extLst>
            </p:cNvPr>
            <p:cNvSpPr/>
            <p:nvPr/>
          </p:nvSpPr>
          <p:spPr>
            <a:xfrm>
              <a:off x="4284695" y="2106081"/>
              <a:ext cx="33832" cy="86090"/>
            </a:xfrm>
            <a:custGeom>
              <a:avLst/>
              <a:gdLst>
                <a:gd name="connsiteX0" fmla="*/ 0 w 33832"/>
                <a:gd name="connsiteY0" fmla="*/ 86091 h 86090"/>
                <a:gd name="connsiteX1" fmla="*/ 0 w 33832"/>
                <a:gd name="connsiteY1" fmla="*/ 50772 h 86090"/>
                <a:gd name="connsiteX2" fmla="*/ 33833 w 33832"/>
                <a:gd name="connsiteY2" fmla="*/ 33856 h 86090"/>
                <a:gd name="connsiteX3" fmla="*/ 33833 w 33832"/>
                <a:gd name="connsiteY3" fmla="*/ 0 h 86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32" h="86090">
                  <a:moveTo>
                    <a:pt x="0" y="86091"/>
                  </a:moveTo>
                  <a:lnTo>
                    <a:pt x="0" y="50772"/>
                  </a:lnTo>
                  <a:lnTo>
                    <a:pt x="33833" y="33856"/>
                  </a:lnTo>
                  <a:lnTo>
                    <a:pt x="33833" y="0"/>
                  </a:lnTo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24" name="Freeform: Shape 1346">
              <a:extLst>
                <a:ext uri="{FF2B5EF4-FFF2-40B4-BE49-F238E27FC236}">
                  <a16:creationId xmlns:a16="http://schemas.microsoft.com/office/drawing/2014/main" id="{EDE78FBD-2AFE-6B4E-A01D-FAB577A6BCBA}"/>
                </a:ext>
              </a:extLst>
            </p:cNvPr>
            <p:cNvSpPr/>
            <p:nvPr/>
          </p:nvSpPr>
          <p:spPr>
            <a:xfrm>
              <a:off x="4250840" y="2139936"/>
              <a:ext cx="33832" cy="16916"/>
            </a:xfrm>
            <a:custGeom>
              <a:avLst/>
              <a:gdLst>
                <a:gd name="connsiteX0" fmla="*/ 33833 w 33832"/>
                <a:gd name="connsiteY0" fmla="*/ 16916 h 16916"/>
                <a:gd name="connsiteX1" fmla="*/ 0 w 33832"/>
                <a:gd name="connsiteY1" fmla="*/ 0 h 16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832" h="16916">
                  <a:moveTo>
                    <a:pt x="33833" y="16916"/>
                  </a:moveTo>
                  <a:lnTo>
                    <a:pt x="0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25" name="Freeform: Shape 1347">
              <a:extLst>
                <a:ext uri="{FF2B5EF4-FFF2-40B4-BE49-F238E27FC236}">
                  <a16:creationId xmlns:a16="http://schemas.microsoft.com/office/drawing/2014/main" id="{598CA6BA-FDF9-5448-BF67-76DCEFA17B5A}"/>
                </a:ext>
              </a:extLst>
            </p:cNvPr>
            <p:cNvSpPr/>
            <p:nvPr/>
          </p:nvSpPr>
          <p:spPr>
            <a:xfrm>
              <a:off x="4284672" y="2075791"/>
              <a:ext cx="2286" cy="41559"/>
            </a:xfrm>
            <a:custGeom>
              <a:avLst/>
              <a:gdLst>
                <a:gd name="connsiteX0" fmla="*/ 0 w 2286"/>
                <a:gd name="connsiteY0" fmla="*/ 41559 h 41559"/>
                <a:gd name="connsiteX1" fmla="*/ 0 w 2286"/>
                <a:gd name="connsiteY1" fmla="*/ 0 h 41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86" h="41559">
                  <a:moveTo>
                    <a:pt x="0" y="41559"/>
                  </a:moveTo>
                  <a:lnTo>
                    <a:pt x="0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26" name="Freeform: Shape 1348">
              <a:extLst>
                <a:ext uri="{FF2B5EF4-FFF2-40B4-BE49-F238E27FC236}">
                  <a16:creationId xmlns:a16="http://schemas.microsoft.com/office/drawing/2014/main" id="{8577626D-E8E7-D04C-953D-3504ECA44A7A}"/>
                </a:ext>
              </a:extLst>
            </p:cNvPr>
            <p:cNvSpPr/>
            <p:nvPr/>
          </p:nvSpPr>
          <p:spPr>
            <a:xfrm>
              <a:off x="4216984" y="2173335"/>
              <a:ext cx="32598" cy="19202"/>
            </a:xfrm>
            <a:custGeom>
              <a:avLst/>
              <a:gdLst>
                <a:gd name="connsiteX0" fmla="*/ 0 w 32598"/>
                <a:gd name="connsiteY0" fmla="*/ 19202 h 19202"/>
                <a:gd name="connsiteX1" fmla="*/ 32598 w 32598"/>
                <a:gd name="connsiteY1" fmla="*/ 0 h 19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2598" h="19202">
                  <a:moveTo>
                    <a:pt x="0" y="19202"/>
                  </a:moveTo>
                  <a:lnTo>
                    <a:pt x="32598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27" name="Freeform: Shape 1349">
              <a:extLst>
                <a:ext uri="{FF2B5EF4-FFF2-40B4-BE49-F238E27FC236}">
                  <a16:creationId xmlns:a16="http://schemas.microsoft.com/office/drawing/2014/main" id="{784B2BAA-3845-0140-AE9F-24D90860EA0D}"/>
                </a:ext>
              </a:extLst>
            </p:cNvPr>
            <p:cNvSpPr/>
            <p:nvPr/>
          </p:nvSpPr>
          <p:spPr>
            <a:xfrm>
              <a:off x="4250840" y="2224564"/>
              <a:ext cx="33832" cy="22562"/>
            </a:xfrm>
            <a:custGeom>
              <a:avLst/>
              <a:gdLst>
                <a:gd name="connsiteX0" fmla="*/ 0 w 33832"/>
                <a:gd name="connsiteY0" fmla="*/ 22563 h 22562"/>
                <a:gd name="connsiteX1" fmla="*/ 33833 w 33832"/>
                <a:gd name="connsiteY1" fmla="*/ 0 h 22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832" h="22562">
                  <a:moveTo>
                    <a:pt x="0" y="22563"/>
                  </a:moveTo>
                  <a:lnTo>
                    <a:pt x="33833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28" name="Freeform: Shape 1350">
              <a:extLst>
                <a:ext uri="{FF2B5EF4-FFF2-40B4-BE49-F238E27FC236}">
                  <a16:creationId xmlns:a16="http://schemas.microsoft.com/office/drawing/2014/main" id="{BB6EB346-B3B5-0C4A-9B83-33981B910A14}"/>
                </a:ext>
              </a:extLst>
            </p:cNvPr>
            <p:cNvSpPr/>
            <p:nvPr/>
          </p:nvSpPr>
          <p:spPr>
            <a:xfrm>
              <a:off x="4281769" y="2288549"/>
              <a:ext cx="32598" cy="19179"/>
            </a:xfrm>
            <a:custGeom>
              <a:avLst/>
              <a:gdLst>
                <a:gd name="connsiteX0" fmla="*/ 0 w 32598"/>
                <a:gd name="connsiteY0" fmla="*/ 19180 h 19179"/>
                <a:gd name="connsiteX1" fmla="*/ 32598 w 32598"/>
                <a:gd name="connsiteY1" fmla="*/ 0 h 19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2598" h="19179">
                  <a:moveTo>
                    <a:pt x="0" y="19180"/>
                  </a:moveTo>
                  <a:lnTo>
                    <a:pt x="32598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29" name="Freeform: Shape 1351">
              <a:extLst>
                <a:ext uri="{FF2B5EF4-FFF2-40B4-BE49-F238E27FC236}">
                  <a16:creationId xmlns:a16="http://schemas.microsoft.com/office/drawing/2014/main" id="{4120AE14-B0E3-DC4E-B1FC-CD7AEE8DADCA}"/>
                </a:ext>
              </a:extLst>
            </p:cNvPr>
            <p:cNvSpPr/>
            <p:nvPr/>
          </p:nvSpPr>
          <p:spPr>
            <a:xfrm>
              <a:off x="4279049" y="2224564"/>
              <a:ext cx="73334" cy="39479"/>
            </a:xfrm>
            <a:custGeom>
              <a:avLst/>
              <a:gdLst>
                <a:gd name="connsiteX0" fmla="*/ 0 w 73334"/>
                <a:gd name="connsiteY0" fmla="*/ 39479 h 39479"/>
                <a:gd name="connsiteX1" fmla="*/ 73335 w 73334"/>
                <a:gd name="connsiteY1" fmla="*/ 0 h 39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3334" h="39479">
                  <a:moveTo>
                    <a:pt x="0" y="39479"/>
                  </a:moveTo>
                  <a:lnTo>
                    <a:pt x="73335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30" name="Freeform: Shape 1352">
              <a:extLst>
                <a:ext uri="{FF2B5EF4-FFF2-40B4-BE49-F238E27FC236}">
                  <a16:creationId xmlns:a16="http://schemas.microsoft.com/office/drawing/2014/main" id="{0421A037-9F57-2744-9AF7-0F8FF57876F0}"/>
                </a:ext>
              </a:extLst>
            </p:cNvPr>
            <p:cNvSpPr/>
            <p:nvPr/>
          </p:nvSpPr>
          <p:spPr>
            <a:xfrm>
              <a:off x="4250840" y="2190708"/>
              <a:ext cx="33832" cy="22562"/>
            </a:xfrm>
            <a:custGeom>
              <a:avLst/>
              <a:gdLst>
                <a:gd name="connsiteX0" fmla="*/ 0 w 33832"/>
                <a:gd name="connsiteY0" fmla="*/ 22563 h 22562"/>
                <a:gd name="connsiteX1" fmla="*/ 33833 w 33832"/>
                <a:gd name="connsiteY1" fmla="*/ 0 h 22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832" h="22562">
                  <a:moveTo>
                    <a:pt x="0" y="22563"/>
                  </a:moveTo>
                  <a:lnTo>
                    <a:pt x="33833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31" name="Freeform: Shape 1353">
              <a:extLst>
                <a:ext uri="{FF2B5EF4-FFF2-40B4-BE49-F238E27FC236}">
                  <a16:creationId xmlns:a16="http://schemas.microsoft.com/office/drawing/2014/main" id="{6686A310-65C6-4C4B-AAB3-2ACE03D49342}"/>
                </a:ext>
              </a:extLst>
            </p:cNvPr>
            <p:cNvSpPr/>
            <p:nvPr/>
          </p:nvSpPr>
          <p:spPr>
            <a:xfrm>
              <a:off x="4216984" y="2055308"/>
              <a:ext cx="135399" cy="270799"/>
            </a:xfrm>
            <a:custGeom>
              <a:avLst/>
              <a:gdLst>
                <a:gd name="connsiteX0" fmla="*/ 135400 w 135399"/>
                <a:gd name="connsiteY0" fmla="*/ 22563 h 270799"/>
                <a:gd name="connsiteX1" fmla="*/ 101544 w 135399"/>
                <a:gd name="connsiteY1" fmla="*/ 0 h 270799"/>
                <a:gd name="connsiteX2" fmla="*/ 33856 w 135399"/>
                <a:gd name="connsiteY2" fmla="*/ 39479 h 270799"/>
                <a:gd name="connsiteX3" fmla="*/ 33856 w 135399"/>
                <a:gd name="connsiteY3" fmla="*/ 84331 h 270799"/>
                <a:gd name="connsiteX4" fmla="*/ 0 w 135399"/>
                <a:gd name="connsiteY4" fmla="*/ 101544 h 270799"/>
                <a:gd name="connsiteX5" fmla="*/ 0 w 135399"/>
                <a:gd name="connsiteY5" fmla="*/ 136863 h 270799"/>
                <a:gd name="connsiteX6" fmla="*/ 0 w 135399"/>
                <a:gd name="connsiteY6" fmla="*/ 169255 h 270799"/>
                <a:gd name="connsiteX7" fmla="*/ 33856 w 135399"/>
                <a:gd name="connsiteY7" fmla="*/ 191818 h 270799"/>
                <a:gd name="connsiteX8" fmla="*/ 33856 w 135399"/>
                <a:gd name="connsiteY8" fmla="*/ 231297 h 270799"/>
                <a:gd name="connsiteX9" fmla="*/ 101544 w 135399"/>
                <a:gd name="connsiteY9" fmla="*/ 270800 h 270799"/>
                <a:gd name="connsiteX10" fmla="*/ 135400 w 135399"/>
                <a:gd name="connsiteY10" fmla="*/ 252672 h 270799"/>
                <a:gd name="connsiteX11" fmla="*/ 135400 w 135399"/>
                <a:gd name="connsiteY11" fmla="*/ 135400 h 270799"/>
                <a:gd name="connsiteX12" fmla="*/ 101544 w 135399"/>
                <a:gd name="connsiteY12" fmla="*/ 118461 h 27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5399" h="270799">
                  <a:moveTo>
                    <a:pt x="135400" y="22563"/>
                  </a:moveTo>
                  <a:lnTo>
                    <a:pt x="101544" y="0"/>
                  </a:lnTo>
                  <a:lnTo>
                    <a:pt x="33856" y="39479"/>
                  </a:lnTo>
                  <a:lnTo>
                    <a:pt x="33856" y="84331"/>
                  </a:lnTo>
                  <a:lnTo>
                    <a:pt x="0" y="101544"/>
                  </a:lnTo>
                  <a:lnTo>
                    <a:pt x="0" y="136863"/>
                  </a:lnTo>
                  <a:lnTo>
                    <a:pt x="0" y="169255"/>
                  </a:lnTo>
                  <a:lnTo>
                    <a:pt x="33856" y="191818"/>
                  </a:lnTo>
                  <a:lnTo>
                    <a:pt x="33856" y="231297"/>
                  </a:lnTo>
                  <a:lnTo>
                    <a:pt x="101544" y="270800"/>
                  </a:lnTo>
                  <a:lnTo>
                    <a:pt x="135400" y="252672"/>
                  </a:lnTo>
                  <a:lnTo>
                    <a:pt x="135400" y="135400"/>
                  </a:lnTo>
                  <a:lnTo>
                    <a:pt x="101544" y="118461"/>
                  </a:lnTo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32" name="Freeform: Shape 1354">
              <a:extLst>
                <a:ext uri="{FF2B5EF4-FFF2-40B4-BE49-F238E27FC236}">
                  <a16:creationId xmlns:a16="http://schemas.microsoft.com/office/drawing/2014/main" id="{021DB53D-0BDC-6D4C-AF8B-10ADBE14C8FC}"/>
                </a:ext>
              </a:extLst>
            </p:cNvPr>
            <p:cNvSpPr/>
            <p:nvPr/>
          </p:nvSpPr>
          <p:spPr>
            <a:xfrm>
              <a:off x="4284695" y="2190708"/>
              <a:ext cx="33832" cy="50772"/>
            </a:xfrm>
            <a:custGeom>
              <a:avLst/>
              <a:gdLst>
                <a:gd name="connsiteX0" fmla="*/ 33833 w 33832"/>
                <a:gd name="connsiteY0" fmla="*/ 50772 h 50772"/>
                <a:gd name="connsiteX1" fmla="*/ 33833 w 33832"/>
                <a:gd name="connsiteY1" fmla="*/ 22563 h 50772"/>
                <a:gd name="connsiteX2" fmla="*/ 0 w 33832"/>
                <a:gd name="connsiteY2" fmla="*/ 0 h 5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832" h="50772">
                  <a:moveTo>
                    <a:pt x="33833" y="50772"/>
                  </a:moveTo>
                  <a:lnTo>
                    <a:pt x="33833" y="22563"/>
                  </a:lnTo>
                  <a:lnTo>
                    <a:pt x="0" y="0"/>
                  </a:lnTo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33" name="Freeform: Shape 1355">
              <a:extLst>
                <a:ext uri="{FF2B5EF4-FFF2-40B4-BE49-F238E27FC236}">
                  <a16:creationId xmlns:a16="http://schemas.microsoft.com/office/drawing/2014/main" id="{DD4F4AA0-36BA-D541-AF9A-8BFFED677C6D}"/>
                </a:ext>
              </a:extLst>
            </p:cNvPr>
            <p:cNvSpPr/>
            <p:nvPr/>
          </p:nvSpPr>
          <p:spPr>
            <a:xfrm>
              <a:off x="4352384" y="2076545"/>
              <a:ext cx="2286" cy="122621"/>
            </a:xfrm>
            <a:custGeom>
              <a:avLst/>
              <a:gdLst>
                <a:gd name="connsiteX0" fmla="*/ 0 w 2286"/>
                <a:gd name="connsiteY0" fmla="*/ 122621 h 122621"/>
                <a:gd name="connsiteX1" fmla="*/ 0 w 2286"/>
                <a:gd name="connsiteY1" fmla="*/ 0 h 122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86" h="122621">
                  <a:moveTo>
                    <a:pt x="0" y="122621"/>
                  </a:moveTo>
                  <a:lnTo>
                    <a:pt x="0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34" name="Freeform: Shape 1356">
              <a:extLst>
                <a:ext uri="{FF2B5EF4-FFF2-40B4-BE49-F238E27FC236}">
                  <a16:creationId xmlns:a16="http://schemas.microsoft.com/office/drawing/2014/main" id="{CAEC7F5B-D28E-3149-8606-8AED0B660DD8}"/>
                </a:ext>
              </a:extLst>
            </p:cNvPr>
            <p:cNvSpPr/>
            <p:nvPr/>
          </p:nvSpPr>
          <p:spPr>
            <a:xfrm>
              <a:off x="4352772" y="2310998"/>
              <a:ext cx="33855" cy="16939"/>
            </a:xfrm>
            <a:custGeom>
              <a:avLst/>
              <a:gdLst>
                <a:gd name="connsiteX0" fmla="*/ 33856 w 33855"/>
                <a:gd name="connsiteY0" fmla="*/ 16939 h 16939"/>
                <a:gd name="connsiteX1" fmla="*/ 0 w 33855"/>
                <a:gd name="connsiteY1" fmla="*/ 0 h 16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855" h="16939">
                  <a:moveTo>
                    <a:pt x="33856" y="16939"/>
                  </a:moveTo>
                  <a:lnTo>
                    <a:pt x="0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35" name="Freeform: Shape 1357">
              <a:extLst>
                <a:ext uri="{FF2B5EF4-FFF2-40B4-BE49-F238E27FC236}">
                  <a16:creationId xmlns:a16="http://schemas.microsoft.com/office/drawing/2014/main" id="{79E8DBB1-4490-D84A-BFA7-BBE41C49B779}"/>
                </a:ext>
              </a:extLst>
            </p:cNvPr>
            <p:cNvSpPr/>
            <p:nvPr/>
          </p:nvSpPr>
          <p:spPr>
            <a:xfrm>
              <a:off x="4454316" y="2226393"/>
              <a:ext cx="33855" cy="62042"/>
            </a:xfrm>
            <a:custGeom>
              <a:avLst/>
              <a:gdLst>
                <a:gd name="connsiteX0" fmla="*/ 33856 w 33855"/>
                <a:gd name="connsiteY0" fmla="*/ 0 h 62042"/>
                <a:gd name="connsiteX1" fmla="*/ 0 w 33855"/>
                <a:gd name="connsiteY1" fmla="*/ 22563 h 62042"/>
                <a:gd name="connsiteX2" fmla="*/ 0 w 33855"/>
                <a:gd name="connsiteY2" fmla="*/ 62042 h 62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855" h="62042">
                  <a:moveTo>
                    <a:pt x="33856" y="0"/>
                  </a:moveTo>
                  <a:lnTo>
                    <a:pt x="0" y="22563"/>
                  </a:lnTo>
                  <a:lnTo>
                    <a:pt x="0" y="62042"/>
                  </a:lnTo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36" name="Freeform: Shape 1358">
              <a:extLst>
                <a:ext uri="{FF2B5EF4-FFF2-40B4-BE49-F238E27FC236}">
                  <a16:creationId xmlns:a16="http://schemas.microsoft.com/office/drawing/2014/main" id="{F21AFF50-779E-0F45-BFE7-AE00B6511778}"/>
                </a:ext>
              </a:extLst>
            </p:cNvPr>
            <p:cNvSpPr/>
            <p:nvPr/>
          </p:nvSpPr>
          <p:spPr>
            <a:xfrm>
              <a:off x="4454316" y="2097577"/>
              <a:ext cx="33855" cy="63093"/>
            </a:xfrm>
            <a:custGeom>
              <a:avLst/>
              <a:gdLst>
                <a:gd name="connsiteX0" fmla="*/ 0 w 33855"/>
                <a:gd name="connsiteY0" fmla="*/ 0 h 63093"/>
                <a:gd name="connsiteX1" fmla="*/ 0 w 33855"/>
                <a:gd name="connsiteY1" fmla="*/ 43891 h 63093"/>
                <a:gd name="connsiteX2" fmla="*/ 33856 w 33855"/>
                <a:gd name="connsiteY2" fmla="*/ 63094 h 63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855" h="63093">
                  <a:moveTo>
                    <a:pt x="0" y="0"/>
                  </a:moveTo>
                  <a:lnTo>
                    <a:pt x="0" y="43891"/>
                  </a:lnTo>
                  <a:lnTo>
                    <a:pt x="33856" y="63094"/>
                  </a:lnTo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37" name="Freeform: Shape 1359">
              <a:extLst>
                <a:ext uri="{FF2B5EF4-FFF2-40B4-BE49-F238E27FC236}">
                  <a16:creationId xmlns:a16="http://schemas.microsoft.com/office/drawing/2014/main" id="{D7CF236C-2017-1E40-8ACB-01A39895EF8E}"/>
                </a:ext>
              </a:extLst>
            </p:cNvPr>
            <p:cNvSpPr/>
            <p:nvPr/>
          </p:nvSpPr>
          <p:spPr>
            <a:xfrm>
              <a:off x="4352772" y="2057114"/>
              <a:ext cx="33855" cy="22585"/>
            </a:xfrm>
            <a:custGeom>
              <a:avLst/>
              <a:gdLst>
                <a:gd name="connsiteX0" fmla="*/ 0 w 33855"/>
                <a:gd name="connsiteY0" fmla="*/ 22586 h 22585"/>
                <a:gd name="connsiteX1" fmla="*/ 33856 w 33855"/>
                <a:gd name="connsiteY1" fmla="*/ 0 h 22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855" h="22585">
                  <a:moveTo>
                    <a:pt x="0" y="22586"/>
                  </a:moveTo>
                  <a:lnTo>
                    <a:pt x="33856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38" name="Freeform: Shape 1360">
              <a:extLst>
                <a:ext uri="{FF2B5EF4-FFF2-40B4-BE49-F238E27FC236}">
                  <a16:creationId xmlns:a16="http://schemas.microsoft.com/office/drawing/2014/main" id="{09D9D932-3FF4-774D-A00C-97E534711315}"/>
                </a:ext>
              </a:extLst>
            </p:cNvPr>
            <p:cNvSpPr/>
            <p:nvPr/>
          </p:nvSpPr>
          <p:spPr>
            <a:xfrm>
              <a:off x="4362808" y="2167711"/>
              <a:ext cx="38610" cy="45994"/>
            </a:xfrm>
            <a:custGeom>
              <a:avLst/>
              <a:gdLst>
                <a:gd name="connsiteX0" fmla="*/ 0 w 38610"/>
                <a:gd name="connsiteY0" fmla="*/ 45994 h 45994"/>
                <a:gd name="connsiteX1" fmla="*/ 38611 w 38610"/>
                <a:gd name="connsiteY1" fmla="*/ 45994 h 45994"/>
                <a:gd name="connsiteX2" fmla="*/ 12070 w 38610"/>
                <a:gd name="connsiteY2" fmla="*/ 0 h 45994"/>
                <a:gd name="connsiteX3" fmla="*/ 960 w 38610"/>
                <a:gd name="connsiteY3" fmla="*/ 19248 h 4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610" h="45994">
                  <a:moveTo>
                    <a:pt x="0" y="45994"/>
                  </a:moveTo>
                  <a:lnTo>
                    <a:pt x="38611" y="45994"/>
                  </a:lnTo>
                  <a:lnTo>
                    <a:pt x="12070" y="0"/>
                  </a:lnTo>
                  <a:lnTo>
                    <a:pt x="960" y="19248"/>
                  </a:lnTo>
                </a:path>
              </a:pathLst>
            </a:custGeom>
            <a:noFill/>
            <a:ln w="12700" cap="flat">
              <a:solidFill>
                <a:srgbClr val="FF9900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39" name="Freeform: Shape 1361">
              <a:extLst>
                <a:ext uri="{FF2B5EF4-FFF2-40B4-BE49-F238E27FC236}">
                  <a16:creationId xmlns:a16="http://schemas.microsoft.com/office/drawing/2014/main" id="{E6A945BE-A8C4-424B-B18F-69FC2A1665F7}"/>
                </a:ext>
              </a:extLst>
            </p:cNvPr>
            <p:cNvSpPr/>
            <p:nvPr/>
          </p:nvSpPr>
          <p:spPr>
            <a:xfrm>
              <a:off x="4396961" y="2108389"/>
              <a:ext cx="23317" cy="75117"/>
            </a:xfrm>
            <a:custGeom>
              <a:avLst/>
              <a:gdLst>
                <a:gd name="connsiteX0" fmla="*/ 23317 w 23317"/>
                <a:gd name="connsiteY0" fmla="*/ 0 h 75117"/>
                <a:gd name="connsiteX1" fmla="*/ 23317 w 23317"/>
                <a:gd name="connsiteY1" fmla="*/ 57264 h 75117"/>
                <a:gd name="connsiteX2" fmla="*/ 0 w 23317"/>
                <a:gd name="connsiteY2" fmla="*/ 75118 h 75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317" h="75117">
                  <a:moveTo>
                    <a:pt x="23317" y="0"/>
                  </a:moveTo>
                  <a:lnTo>
                    <a:pt x="23317" y="57264"/>
                  </a:lnTo>
                  <a:lnTo>
                    <a:pt x="0" y="75118"/>
                  </a:lnTo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40" name="Freeform: Shape 1362">
              <a:extLst>
                <a:ext uri="{FF2B5EF4-FFF2-40B4-BE49-F238E27FC236}">
                  <a16:creationId xmlns:a16="http://schemas.microsoft.com/office/drawing/2014/main" id="{A590F27F-32AF-4940-A86C-E75581A2EF60}"/>
                </a:ext>
              </a:extLst>
            </p:cNvPr>
            <p:cNvSpPr/>
            <p:nvPr/>
          </p:nvSpPr>
          <p:spPr>
            <a:xfrm>
              <a:off x="4387817" y="2225021"/>
              <a:ext cx="32461" cy="43936"/>
            </a:xfrm>
            <a:custGeom>
              <a:avLst/>
              <a:gdLst>
                <a:gd name="connsiteX0" fmla="*/ 32461 w 32461"/>
                <a:gd name="connsiteY0" fmla="*/ 43937 h 43936"/>
                <a:gd name="connsiteX1" fmla="*/ 32461 w 32461"/>
                <a:gd name="connsiteY1" fmla="*/ 24712 h 43936"/>
                <a:gd name="connsiteX2" fmla="*/ 0 w 32461"/>
                <a:gd name="connsiteY2" fmla="*/ 0 h 43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461" h="43936">
                  <a:moveTo>
                    <a:pt x="32461" y="43937"/>
                  </a:moveTo>
                  <a:lnTo>
                    <a:pt x="32461" y="24712"/>
                  </a:lnTo>
                  <a:lnTo>
                    <a:pt x="0" y="0"/>
                  </a:lnTo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</p:grpSp>
      <p:sp>
        <p:nvSpPr>
          <p:cNvPr id="141" name="TextBox 140">
            <a:extLst>
              <a:ext uri="{FF2B5EF4-FFF2-40B4-BE49-F238E27FC236}">
                <a16:creationId xmlns:a16="http://schemas.microsoft.com/office/drawing/2014/main" id="{FD807C04-E561-1443-B799-A2E5B757EC49}"/>
              </a:ext>
            </a:extLst>
          </p:cNvPr>
          <p:cNvSpPr txBox="1"/>
          <p:nvPr/>
        </p:nvSpPr>
        <p:spPr>
          <a:xfrm>
            <a:off x="5316537" y="4849680"/>
            <a:ext cx="9541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Model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Amazon Ember"/>
              </a:rPr>
              <a:t>a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rtifact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Experiment</a:t>
            </a:r>
          </a:p>
        </p:txBody>
      </p:sp>
      <p:cxnSp>
        <p:nvCxnSpPr>
          <p:cNvPr id="142" name="Elbow Connector 141">
            <a:extLst>
              <a:ext uri="{FF2B5EF4-FFF2-40B4-BE49-F238E27FC236}">
                <a16:creationId xmlns:a16="http://schemas.microsoft.com/office/drawing/2014/main" id="{2A6549BB-4351-D44D-A01E-69D110BC0A15}"/>
              </a:ext>
            </a:extLst>
          </p:cNvPr>
          <p:cNvCxnSpPr>
            <a:cxnSpLocks/>
          </p:cNvCxnSpPr>
          <p:nvPr/>
        </p:nvCxnSpPr>
        <p:spPr>
          <a:xfrm rot="16200000" flipV="1">
            <a:off x="4832405" y="4639761"/>
            <a:ext cx="403723" cy="1"/>
          </a:xfrm>
          <a:prstGeom prst="bentConnector3">
            <a:avLst/>
          </a:prstGeom>
          <a:ln w="19050" cap="rnd">
            <a:solidFill>
              <a:schemeClr val="tx1">
                <a:lumMod val="50000"/>
              </a:schemeClr>
            </a:solidFill>
            <a:miter lim="800000"/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Rectangle 144">
            <a:extLst>
              <a:ext uri="{FF2B5EF4-FFF2-40B4-BE49-F238E27FC236}">
                <a16:creationId xmlns:a16="http://schemas.microsoft.com/office/drawing/2014/main" id="{F9CA1E99-5609-DF41-AAD0-0E83D3D20D01}"/>
              </a:ext>
            </a:extLst>
          </p:cNvPr>
          <p:cNvSpPr/>
          <p:nvPr/>
        </p:nvSpPr>
        <p:spPr>
          <a:xfrm>
            <a:off x="3220145" y="2334222"/>
            <a:ext cx="2657330" cy="2937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Sagemaker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AI Experiments</a:t>
            </a:r>
          </a:p>
        </p:txBody>
      </p:sp>
      <p:grpSp>
        <p:nvGrpSpPr>
          <p:cNvPr id="146" name="Graphic 301">
            <a:extLst>
              <a:ext uri="{FF2B5EF4-FFF2-40B4-BE49-F238E27FC236}">
                <a16:creationId xmlns:a16="http://schemas.microsoft.com/office/drawing/2014/main" id="{A31B22D3-8A0E-D643-B37C-2FE5C03AD53E}"/>
              </a:ext>
            </a:extLst>
          </p:cNvPr>
          <p:cNvGrpSpPr/>
          <p:nvPr/>
        </p:nvGrpSpPr>
        <p:grpSpPr>
          <a:xfrm>
            <a:off x="4201513" y="5575022"/>
            <a:ext cx="658541" cy="462021"/>
            <a:chOff x="5032223" y="2065687"/>
            <a:chExt cx="361247" cy="254614"/>
          </a:xfrm>
        </p:grpSpPr>
        <p:sp>
          <p:nvSpPr>
            <p:cNvPr id="147" name="Freeform: Shape 1364">
              <a:extLst>
                <a:ext uri="{FF2B5EF4-FFF2-40B4-BE49-F238E27FC236}">
                  <a16:creationId xmlns:a16="http://schemas.microsoft.com/office/drawing/2014/main" id="{830D347D-777D-A24F-8FC6-BE181AF30C8E}"/>
                </a:ext>
              </a:extLst>
            </p:cNvPr>
            <p:cNvSpPr/>
            <p:nvPr/>
          </p:nvSpPr>
          <p:spPr>
            <a:xfrm>
              <a:off x="5284996" y="2213347"/>
              <a:ext cx="108475" cy="105034"/>
            </a:xfrm>
            <a:custGeom>
              <a:avLst/>
              <a:gdLst>
                <a:gd name="connsiteX0" fmla="*/ 35264 w 108475"/>
                <a:gd name="connsiteY0" fmla="*/ 105035 h 105034"/>
                <a:gd name="connsiteX1" fmla="*/ 3443 w 108475"/>
                <a:gd name="connsiteY1" fmla="*/ 35266 h 105034"/>
                <a:gd name="connsiteX2" fmla="*/ 73212 w 108475"/>
                <a:gd name="connsiteY2" fmla="*/ 3443 h 105034"/>
                <a:gd name="connsiteX3" fmla="*/ 105033 w 108475"/>
                <a:gd name="connsiteY3" fmla="*/ 73214 h 105034"/>
                <a:gd name="connsiteX4" fmla="*/ 73212 w 108475"/>
                <a:gd name="connsiteY4" fmla="*/ 105035 h 10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475" h="105034">
                  <a:moveTo>
                    <a:pt x="35264" y="105035"/>
                  </a:moveTo>
                  <a:cubicBezTo>
                    <a:pt x="7210" y="94556"/>
                    <a:pt x="-7036" y="63320"/>
                    <a:pt x="3443" y="35266"/>
                  </a:cubicBezTo>
                  <a:cubicBezTo>
                    <a:pt x="13922" y="7212"/>
                    <a:pt x="45158" y="-7036"/>
                    <a:pt x="73212" y="3443"/>
                  </a:cubicBezTo>
                  <a:cubicBezTo>
                    <a:pt x="101265" y="13922"/>
                    <a:pt x="115512" y="45160"/>
                    <a:pt x="105033" y="73214"/>
                  </a:cubicBezTo>
                  <a:cubicBezTo>
                    <a:pt x="99537" y="87929"/>
                    <a:pt x="87929" y="99537"/>
                    <a:pt x="73212" y="105035"/>
                  </a:cubicBez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48" name="Freeform: Shape 1365">
              <a:extLst>
                <a:ext uri="{FF2B5EF4-FFF2-40B4-BE49-F238E27FC236}">
                  <a16:creationId xmlns:a16="http://schemas.microsoft.com/office/drawing/2014/main" id="{D8BC741E-F506-DA44-AA03-CCDF3F0A9512}"/>
                </a:ext>
              </a:extLst>
            </p:cNvPr>
            <p:cNvSpPr/>
            <p:nvPr/>
          </p:nvSpPr>
          <p:spPr>
            <a:xfrm>
              <a:off x="5318872" y="2247263"/>
              <a:ext cx="40562" cy="38291"/>
            </a:xfrm>
            <a:custGeom>
              <a:avLst/>
              <a:gdLst>
                <a:gd name="connsiteX0" fmla="*/ 10966 w 40562"/>
                <a:gd name="connsiteY0" fmla="*/ 38292 h 38291"/>
                <a:gd name="connsiteX1" fmla="*/ 2270 w 40562"/>
                <a:gd name="connsiteY1" fmla="*/ 10965 h 38291"/>
                <a:gd name="connsiteX2" fmla="*/ 29597 w 40562"/>
                <a:gd name="connsiteY2" fmla="*/ 2271 h 38291"/>
                <a:gd name="connsiteX3" fmla="*/ 38293 w 40562"/>
                <a:gd name="connsiteY3" fmla="*/ 29596 h 38291"/>
                <a:gd name="connsiteX4" fmla="*/ 29597 w 40562"/>
                <a:gd name="connsiteY4" fmla="*/ 38292 h 38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562" h="38291">
                  <a:moveTo>
                    <a:pt x="10966" y="38292"/>
                  </a:moveTo>
                  <a:cubicBezTo>
                    <a:pt x="1019" y="33146"/>
                    <a:pt x="-2874" y="20914"/>
                    <a:pt x="2270" y="10965"/>
                  </a:cubicBezTo>
                  <a:cubicBezTo>
                    <a:pt x="7416" y="1019"/>
                    <a:pt x="19650" y="-2874"/>
                    <a:pt x="29597" y="2271"/>
                  </a:cubicBezTo>
                  <a:cubicBezTo>
                    <a:pt x="39543" y="7415"/>
                    <a:pt x="43436" y="19650"/>
                    <a:pt x="38293" y="29596"/>
                  </a:cubicBezTo>
                  <a:cubicBezTo>
                    <a:pt x="36363" y="33324"/>
                    <a:pt x="33325" y="36362"/>
                    <a:pt x="29597" y="38292"/>
                  </a:cubicBez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49" name="Freeform: Shape 1366">
              <a:extLst>
                <a:ext uri="{FF2B5EF4-FFF2-40B4-BE49-F238E27FC236}">
                  <a16:creationId xmlns:a16="http://schemas.microsoft.com/office/drawing/2014/main" id="{F4F12F94-31CA-0040-A4D4-295DC5EF430A}"/>
                </a:ext>
              </a:extLst>
            </p:cNvPr>
            <p:cNvSpPr/>
            <p:nvPr/>
          </p:nvSpPr>
          <p:spPr>
            <a:xfrm>
              <a:off x="5318911" y="2283451"/>
              <a:ext cx="11635" cy="36781"/>
            </a:xfrm>
            <a:custGeom>
              <a:avLst/>
              <a:gdLst>
                <a:gd name="connsiteX0" fmla="*/ 11636 w 11635"/>
                <a:gd name="connsiteY0" fmla="*/ 0 h 36781"/>
                <a:gd name="connsiteX1" fmla="*/ 0 w 11635"/>
                <a:gd name="connsiteY1" fmla="*/ 36782 h 36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35" h="36781">
                  <a:moveTo>
                    <a:pt x="11636" y="0"/>
                  </a:moveTo>
                  <a:lnTo>
                    <a:pt x="0" y="36782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50" name="Freeform: Shape 1367">
              <a:extLst>
                <a:ext uri="{FF2B5EF4-FFF2-40B4-BE49-F238E27FC236}">
                  <a16:creationId xmlns:a16="http://schemas.microsoft.com/office/drawing/2014/main" id="{35369221-6C9A-6B46-8FE2-30B982524783}"/>
                </a:ext>
              </a:extLst>
            </p:cNvPr>
            <p:cNvSpPr/>
            <p:nvPr/>
          </p:nvSpPr>
          <p:spPr>
            <a:xfrm>
              <a:off x="5347852" y="2283383"/>
              <a:ext cx="11292" cy="36918"/>
            </a:xfrm>
            <a:custGeom>
              <a:avLst/>
              <a:gdLst>
                <a:gd name="connsiteX0" fmla="*/ 0 w 11292"/>
                <a:gd name="connsiteY0" fmla="*/ 0 h 36918"/>
                <a:gd name="connsiteX1" fmla="*/ 11293 w 11292"/>
                <a:gd name="connsiteY1" fmla="*/ 36919 h 36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92" h="36918">
                  <a:moveTo>
                    <a:pt x="0" y="0"/>
                  </a:moveTo>
                  <a:lnTo>
                    <a:pt x="11293" y="36919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51" name="Freeform: Shape 1368">
              <a:extLst>
                <a:ext uri="{FF2B5EF4-FFF2-40B4-BE49-F238E27FC236}">
                  <a16:creationId xmlns:a16="http://schemas.microsoft.com/office/drawing/2014/main" id="{5B34A535-6B9C-AF4E-B36E-0DC8C4324225}"/>
                </a:ext>
              </a:extLst>
            </p:cNvPr>
            <p:cNvSpPr/>
            <p:nvPr/>
          </p:nvSpPr>
          <p:spPr>
            <a:xfrm>
              <a:off x="5089854" y="2107063"/>
              <a:ext cx="685" cy="187223"/>
            </a:xfrm>
            <a:custGeom>
              <a:avLst/>
              <a:gdLst>
                <a:gd name="connsiteX0" fmla="*/ 686 w 685"/>
                <a:gd name="connsiteY0" fmla="*/ 187223 h 187223"/>
                <a:gd name="connsiteX1" fmla="*/ 0 w 685"/>
                <a:gd name="connsiteY1" fmla="*/ 0 h 187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85" h="187223">
                  <a:moveTo>
                    <a:pt x="686" y="187223"/>
                  </a:moveTo>
                  <a:lnTo>
                    <a:pt x="0" y="0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52" name="Freeform: Shape 1369">
              <a:extLst>
                <a:ext uri="{FF2B5EF4-FFF2-40B4-BE49-F238E27FC236}">
                  <a16:creationId xmlns:a16="http://schemas.microsoft.com/office/drawing/2014/main" id="{AE33056C-2D16-6F40-8F8A-731EE61496AB}"/>
                </a:ext>
              </a:extLst>
            </p:cNvPr>
            <p:cNvSpPr/>
            <p:nvPr/>
          </p:nvSpPr>
          <p:spPr>
            <a:xfrm>
              <a:off x="5046945" y="2078054"/>
              <a:ext cx="17144" cy="17145"/>
            </a:xfrm>
            <a:custGeom>
              <a:avLst/>
              <a:gdLst>
                <a:gd name="connsiteX0" fmla="*/ 17145 w 17144"/>
                <a:gd name="connsiteY0" fmla="*/ 8573 h 17145"/>
                <a:gd name="connsiteX1" fmla="*/ 8572 w 17144"/>
                <a:gd name="connsiteY1" fmla="*/ 17145 h 17145"/>
                <a:gd name="connsiteX2" fmla="*/ 0 w 17144"/>
                <a:gd name="connsiteY2" fmla="*/ 8573 h 17145"/>
                <a:gd name="connsiteX3" fmla="*/ 8572 w 17144"/>
                <a:gd name="connsiteY3" fmla="*/ 0 h 17145"/>
                <a:gd name="connsiteX4" fmla="*/ 17145 w 17144"/>
                <a:gd name="connsiteY4" fmla="*/ 8573 h 17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4" h="17145">
                  <a:moveTo>
                    <a:pt x="17145" y="8573"/>
                  </a:moveTo>
                  <a:cubicBezTo>
                    <a:pt x="17145" y="13307"/>
                    <a:pt x="13307" y="17145"/>
                    <a:pt x="8572" y="17145"/>
                  </a:cubicBezTo>
                  <a:cubicBezTo>
                    <a:pt x="3838" y="17145"/>
                    <a:pt x="0" y="13307"/>
                    <a:pt x="0" y="8573"/>
                  </a:cubicBezTo>
                  <a:cubicBezTo>
                    <a:pt x="0" y="3838"/>
                    <a:pt x="3838" y="0"/>
                    <a:pt x="8572" y="0"/>
                  </a:cubicBezTo>
                  <a:cubicBezTo>
                    <a:pt x="13307" y="0"/>
                    <a:pt x="17145" y="3838"/>
                    <a:pt x="17145" y="8573"/>
                  </a:cubicBezTo>
                  <a:close/>
                </a:path>
              </a:pathLst>
            </a:custGeom>
            <a:solidFill>
              <a:srgbClr val="EFF5ED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53" name="Freeform: Shape 1370">
              <a:extLst>
                <a:ext uri="{FF2B5EF4-FFF2-40B4-BE49-F238E27FC236}">
                  <a16:creationId xmlns:a16="http://schemas.microsoft.com/office/drawing/2014/main" id="{72938386-9350-7C4A-87CC-218363042361}"/>
                </a:ext>
              </a:extLst>
            </p:cNvPr>
            <p:cNvSpPr/>
            <p:nvPr/>
          </p:nvSpPr>
          <p:spPr>
            <a:xfrm>
              <a:off x="5072640" y="2077963"/>
              <a:ext cx="17145" cy="17145"/>
            </a:xfrm>
            <a:custGeom>
              <a:avLst/>
              <a:gdLst>
                <a:gd name="connsiteX0" fmla="*/ 17145 w 17145"/>
                <a:gd name="connsiteY0" fmla="*/ 8573 h 17145"/>
                <a:gd name="connsiteX1" fmla="*/ 8573 w 17145"/>
                <a:gd name="connsiteY1" fmla="*/ 17145 h 17145"/>
                <a:gd name="connsiteX2" fmla="*/ 0 w 17145"/>
                <a:gd name="connsiteY2" fmla="*/ 8573 h 17145"/>
                <a:gd name="connsiteX3" fmla="*/ 8573 w 17145"/>
                <a:gd name="connsiteY3" fmla="*/ 0 h 17145"/>
                <a:gd name="connsiteX4" fmla="*/ 17145 w 17145"/>
                <a:gd name="connsiteY4" fmla="*/ 8573 h 17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" h="17145">
                  <a:moveTo>
                    <a:pt x="17145" y="8573"/>
                  </a:moveTo>
                  <a:cubicBezTo>
                    <a:pt x="17145" y="13307"/>
                    <a:pt x="13307" y="17145"/>
                    <a:pt x="8573" y="17145"/>
                  </a:cubicBezTo>
                  <a:cubicBezTo>
                    <a:pt x="3838" y="17145"/>
                    <a:pt x="0" y="13307"/>
                    <a:pt x="0" y="8573"/>
                  </a:cubicBezTo>
                  <a:cubicBezTo>
                    <a:pt x="0" y="3838"/>
                    <a:pt x="3838" y="0"/>
                    <a:pt x="8573" y="0"/>
                  </a:cubicBezTo>
                  <a:cubicBezTo>
                    <a:pt x="13307" y="0"/>
                    <a:pt x="17145" y="3838"/>
                    <a:pt x="17145" y="8573"/>
                  </a:cubicBezTo>
                  <a:close/>
                </a:path>
              </a:pathLst>
            </a:custGeom>
            <a:solidFill>
              <a:srgbClr val="EFF5ED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54" name="Freeform: Shape 1371">
              <a:extLst>
                <a:ext uri="{FF2B5EF4-FFF2-40B4-BE49-F238E27FC236}">
                  <a16:creationId xmlns:a16="http://schemas.microsoft.com/office/drawing/2014/main" id="{AA8C77DF-BCA0-934B-839E-5A304DF8630B}"/>
                </a:ext>
              </a:extLst>
            </p:cNvPr>
            <p:cNvSpPr/>
            <p:nvPr/>
          </p:nvSpPr>
          <p:spPr>
            <a:xfrm>
              <a:off x="5098312" y="2077871"/>
              <a:ext cx="17145" cy="17145"/>
            </a:xfrm>
            <a:custGeom>
              <a:avLst/>
              <a:gdLst>
                <a:gd name="connsiteX0" fmla="*/ 17145 w 17145"/>
                <a:gd name="connsiteY0" fmla="*/ 8573 h 17145"/>
                <a:gd name="connsiteX1" fmla="*/ 8573 w 17145"/>
                <a:gd name="connsiteY1" fmla="*/ 17145 h 17145"/>
                <a:gd name="connsiteX2" fmla="*/ 0 w 17145"/>
                <a:gd name="connsiteY2" fmla="*/ 8573 h 17145"/>
                <a:gd name="connsiteX3" fmla="*/ 8573 w 17145"/>
                <a:gd name="connsiteY3" fmla="*/ 0 h 17145"/>
                <a:gd name="connsiteX4" fmla="*/ 17145 w 17145"/>
                <a:gd name="connsiteY4" fmla="*/ 8573 h 17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" h="17145">
                  <a:moveTo>
                    <a:pt x="17145" y="8573"/>
                  </a:moveTo>
                  <a:cubicBezTo>
                    <a:pt x="17145" y="13307"/>
                    <a:pt x="13307" y="17145"/>
                    <a:pt x="8573" y="17145"/>
                  </a:cubicBezTo>
                  <a:cubicBezTo>
                    <a:pt x="3838" y="17145"/>
                    <a:pt x="0" y="13307"/>
                    <a:pt x="0" y="8573"/>
                  </a:cubicBezTo>
                  <a:cubicBezTo>
                    <a:pt x="0" y="3838"/>
                    <a:pt x="3838" y="0"/>
                    <a:pt x="8573" y="0"/>
                  </a:cubicBezTo>
                  <a:cubicBezTo>
                    <a:pt x="13307" y="0"/>
                    <a:pt x="17145" y="3838"/>
                    <a:pt x="17145" y="8573"/>
                  </a:cubicBezTo>
                  <a:close/>
                </a:path>
              </a:pathLst>
            </a:custGeom>
            <a:solidFill>
              <a:srgbClr val="EFF5ED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55" name="Freeform: Shape 1372">
              <a:extLst>
                <a:ext uri="{FF2B5EF4-FFF2-40B4-BE49-F238E27FC236}">
                  <a16:creationId xmlns:a16="http://schemas.microsoft.com/office/drawing/2014/main" id="{68B2B914-7E5E-834C-8E9F-B39D7E11A4DF}"/>
                </a:ext>
              </a:extLst>
            </p:cNvPr>
            <p:cNvSpPr/>
            <p:nvPr/>
          </p:nvSpPr>
          <p:spPr>
            <a:xfrm>
              <a:off x="5032223" y="2065687"/>
              <a:ext cx="306758" cy="227662"/>
            </a:xfrm>
            <a:custGeom>
              <a:avLst/>
              <a:gdLst>
                <a:gd name="connsiteX0" fmla="*/ 196596 w 306758"/>
                <a:gd name="connsiteY0" fmla="*/ 227663 h 227662"/>
                <a:gd name="connsiteX1" fmla="*/ 6401 w 306758"/>
                <a:gd name="connsiteY1" fmla="*/ 227663 h 227662"/>
                <a:gd name="connsiteX2" fmla="*/ 0 w 306758"/>
                <a:gd name="connsiteY2" fmla="*/ 221308 h 227662"/>
                <a:gd name="connsiteX3" fmla="*/ 0 w 306758"/>
                <a:gd name="connsiteY3" fmla="*/ 221285 h 227662"/>
                <a:gd name="connsiteX4" fmla="*/ 0 w 306758"/>
                <a:gd name="connsiteY4" fmla="*/ 6401 h 227662"/>
                <a:gd name="connsiteX5" fmla="*/ 6355 w 306758"/>
                <a:gd name="connsiteY5" fmla="*/ 0 h 227662"/>
                <a:gd name="connsiteX6" fmla="*/ 6378 w 306758"/>
                <a:gd name="connsiteY6" fmla="*/ 0 h 227662"/>
                <a:gd name="connsiteX7" fmla="*/ 300358 w 306758"/>
                <a:gd name="connsiteY7" fmla="*/ 0 h 227662"/>
                <a:gd name="connsiteX8" fmla="*/ 306758 w 306758"/>
                <a:gd name="connsiteY8" fmla="*/ 6401 h 227662"/>
                <a:gd name="connsiteX9" fmla="*/ 306758 w 306758"/>
                <a:gd name="connsiteY9" fmla="*/ 135446 h 227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6758" h="227662">
                  <a:moveTo>
                    <a:pt x="196596" y="227663"/>
                  </a:moveTo>
                  <a:lnTo>
                    <a:pt x="6401" y="227663"/>
                  </a:lnTo>
                  <a:cubicBezTo>
                    <a:pt x="2878" y="227676"/>
                    <a:pt x="13" y="224830"/>
                    <a:pt x="0" y="221308"/>
                  </a:cubicBezTo>
                  <a:cubicBezTo>
                    <a:pt x="0" y="221301"/>
                    <a:pt x="0" y="221292"/>
                    <a:pt x="0" y="221285"/>
                  </a:cubicBezTo>
                  <a:lnTo>
                    <a:pt x="0" y="6401"/>
                  </a:lnTo>
                  <a:cubicBezTo>
                    <a:pt x="-13" y="2878"/>
                    <a:pt x="2833" y="13"/>
                    <a:pt x="6355" y="0"/>
                  </a:cubicBezTo>
                  <a:cubicBezTo>
                    <a:pt x="6363" y="0"/>
                    <a:pt x="6370" y="0"/>
                    <a:pt x="6378" y="0"/>
                  </a:cubicBezTo>
                  <a:lnTo>
                    <a:pt x="300358" y="0"/>
                  </a:lnTo>
                  <a:cubicBezTo>
                    <a:pt x="303892" y="0"/>
                    <a:pt x="306758" y="2866"/>
                    <a:pt x="306758" y="6401"/>
                  </a:cubicBezTo>
                  <a:lnTo>
                    <a:pt x="306758" y="135446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56" name="Freeform: Shape 1373">
              <a:extLst>
                <a:ext uri="{FF2B5EF4-FFF2-40B4-BE49-F238E27FC236}">
                  <a16:creationId xmlns:a16="http://schemas.microsoft.com/office/drawing/2014/main" id="{FF627C3D-6C19-A444-B678-8862E62FCFB9}"/>
                </a:ext>
              </a:extLst>
            </p:cNvPr>
            <p:cNvSpPr/>
            <p:nvPr/>
          </p:nvSpPr>
          <p:spPr>
            <a:xfrm>
              <a:off x="5248639" y="2293350"/>
              <a:ext cx="27546" cy="2286"/>
            </a:xfrm>
            <a:custGeom>
              <a:avLst/>
              <a:gdLst>
                <a:gd name="connsiteX0" fmla="*/ 27546 w 27546"/>
                <a:gd name="connsiteY0" fmla="*/ 0 h 2286"/>
                <a:gd name="connsiteX1" fmla="*/ 27546 w 27546"/>
                <a:gd name="connsiteY1" fmla="*/ 0 h 2286"/>
                <a:gd name="connsiteX2" fmla="*/ 0 w 27546"/>
                <a:gd name="connsiteY2" fmla="*/ 0 h 2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546" h="2286">
                  <a:moveTo>
                    <a:pt x="27546" y="0"/>
                  </a:moveTo>
                  <a:lnTo>
                    <a:pt x="27546" y="0"/>
                  </a:lnTo>
                  <a:lnTo>
                    <a:pt x="0" y="0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57" name="Freeform: Shape 1374">
              <a:extLst>
                <a:ext uri="{FF2B5EF4-FFF2-40B4-BE49-F238E27FC236}">
                  <a16:creationId xmlns:a16="http://schemas.microsoft.com/office/drawing/2014/main" id="{A3A37AB1-D0EE-BF41-AB3C-E77FBCFDD7B5}"/>
                </a:ext>
              </a:extLst>
            </p:cNvPr>
            <p:cNvSpPr/>
            <p:nvPr/>
          </p:nvSpPr>
          <p:spPr>
            <a:xfrm>
              <a:off x="5032429" y="2107063"/>
              <a:ext cx="306072" cy="2286"/>
            </a:xfrm>
            <a:custGeom>
              <a:avLst/>
              <a:gdLst>
                <a:gd name="connsiteX0" fmla="*/ 0 w 306072"/>
                <a:gd name="connsiteY0" fmla="*/ 0 h 2286"/>
                <a:gd name="connsiteX1" fmla="*/ 306073 w 306072"/>
                <a:gd name="connsiteY1" fmla="*/ 0 h 2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6072" h="2286">
                  <a:moveTo>
                    <a:pt x="0" y="0"/>
                  </a:moveTo>
                  <a:lnTo>
                    <a:pt x="306073" y="0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58" name="Freeform: Shape 1375">
              <a:extLst>
                <a:ext uri="{FF2B5EF4-FFF2-40B4-BE49-F238E27FC236}">
                  <a16:creationId xmlns:a16="http://schemas.microsoft.com/office/drawing/2014/main" id="{6649AAA6-0B21-694D-934A-1F46123AC2E8}"/>
                </a:ext>
              </a:extLst>
            </p:cNvPr>
            <p:cNvSpPr/>
            <p:nvPr/>
          </p:nvSpPr>
          <p:spPr>
            <a:xfrm>
              <a:off x="5197158" y="2148623"/>
              <a:ext cx="31798" cy="104081"/>
            </a:xfrm>
            <a:custGeom>
              <a:avLst/>
              <a:gdLst>
                <a:gd name="connsiteX0" fmla="*/ 31798 w 31798"/>
                <a:gd name="connsiteY0" fmla="*/ 0 h 104081"/>
                <a:gd name="connsiteX1" fmla="*/ 0 w 31798"/>
                <a:gd name="connsiteY1" fmla="*/ 104082 h 104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1798" h="104081">
                  <a:moveTo>
                    <a:pt x="31798" y="0"/>
                  </a:moveTo>
                  <a:lnTo>
                    <a:pt x="0" y="104082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59" name="Freeform: Shape 1376">
              <a:extLst>
                <a:ext uri="{FF2B5EF4-FFF2-40B4-BE49-F238E27FC236}">
                  <a16:creationId xmlns:a16="http://schemas.microsoft.com/office/drawing/2014/main" id="{5279CCBA-695C-4C4E-B1E4-687CBB17B529}"/>
                </a:ext>
              </a:extLst>
            </p:cNvPr>
            <p:cNvSpPr/>
            <p:nvPr/>
          </p:nvSpPr>
          <p:spPr>
            <a:xfrm>
              <a:off x="5149107" y="2172809"/>
              <a:ext cx="36827" cy="44416"/>
            </a:xfrm>
            <a:custGeom>
              <a:avLst/>
              <a:gdLst>
                <a:gd name="connsiteX0" fmla="*/ 36827 w 36827"/>
                <a:gd name="connsiteY0" fmla="*/ 0 h 44416"/>
                <a:gd name="connsiteX1" fmla="*/ 0 w 36827"/>
                <a:gd name="connsiteY1" fmla="*/ 20368 h 44416"/>
                <a:gd name="connsiteX2" fmla="*/ 0 w 36827"/>
                <a:gd name="connsiteY2" fmla="*/ 24963 h 44416"/>
                <a:gd name="connsiteX3" fmla="*/ 36827 w 36827"/>
                <a:gd name="connsiteY3" fmla="*/ 44417 h 4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27" h="44416">
                  <a:moveTo>
                    <a:pt x="36827" y="0"/>
                  </a:moveTo>
                  <a:lnTo>
                    <a:pt x="0" y="20368"/>
                  </a:lnTo>
                  <a:lnTo>
                    <a:pt x="0" y="24963"/>
                  </a:lnTo>
                  <a:lnTo>
                    <a:pt x="36827" y="44417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60" name="Freeform: Shape 1377">
              <a:extLst>
                <a:ext uri="{FF2B5EF4-FFF2-40B4-BE49-F238E27FC236}">
                  <a16:creationId xmlns:a16="http://schemas.microsoft.com/office/drawing/2014/main" id="{36BEE465-6E05-E94E-92ED-31B3E9B303F1}"/>
                </a:ext>
              </a:extLst>
            </p:cNvPr>
            <p:cNvSpPr/>
            <p:nvPr/>
          </p:nvSpPr>
          <p:spPr>
            <a:xfrm>
              <a:off x="5243107" y="2172809"/>
              <a:ext cx="36827" cy="44416"/>
            </a:xfrm>
            <a:custGeom>
              <a:avLst/>
              <a:gdLst>
                <a:gd name="connsiteX0" fmla="*/ 0 w 36827"/>
                <a:gd name="connsiteY0" fmla="*/ 0 h 44416"/>
                <a:gd name="connsiteX1" fmla="*/ 36827 w 36827"/>
                <a:gd name="connsiteY1" fmla="*/ 20368 h 44416"/>
                <a:gd name="connsiteX2" fmla="*/ 36827 w 36827"/>
                <a:gd name="connsiteY2" fmla="*/ 24963 h 44416"/>
                <a:gd name="connsiteX3" fmla="*/ 0 w 36827"/>
                <a:gd name="connsiteY3" fmla="*/ 44417 h 4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27" h="44416">
                  <a:moveTo>
                    <a:pt x="0" y="0"/>
                  </a:moveTo>
                  <a:lnTo>
                    <a:pt x="36827" y="20368"/>
                  </a:lnTo>
                  <a:lnTo>
                    <a:pt x="36827" y="24963"/>
                  </a:lnTo>
                  <a:lnTo>
                    <a:pt x="0" y="44417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</p:grpSp>
      <p:sp>
        <p:nvSpPr>
          <p:cNvPr id="161" name="TextBox 160">
            <a:extLst>
              <a:ext uri="{FF2B5EF4-FFF2-40B4-BE49-F238E27FC236}">
                <a16:creationId xmlns:a16="http://schemas.microsoft.com/office/drawing/2014/main" id="{BF17824C-1B20-0D47-B0E2-5A41A2EFD410}"/>
              </a:ext>
            </a:extLst>
          </p:cNvPr>
          <p:cNvSpPr txBox="1"/>
          <p:nvPr/>
        </p:nvSpPr>
        <p:spPr>
          <a:xfrm>
            <a:off x="4876597" y="5567806"/>
            <a:ext cx="7585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Training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Amazon Ember"/>
              </a:rPr>
              <a:t>c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ode </a:t>
            </a:r>
          </a:p>
        </p:txBody>
      </p:sp>
      <p:cxnSp>
        <p:nvCxnSpPr>
          <p:cNvPr id="162" name="Elbow Connector 161">
            <a:extLst>
              <a:ext uri="{FF2B5EF4-FFF2-40B4-BE49-F238E27FC236}">
                <a16:creationId xmlns:a16="http://schemas.microsoft.com/office/drawing/2014/main" id="{19BFC691-E87E-044B-AF29-A400C40E08F3}"/>
              </a:ext>
            </a:extLst>
          </p:cNvPr>
          <p:cNvCxnSpPr>
            <a:cxnSpLocks/>
          </p:cNvCxnSpPr>
          <p:nvPr/>
        </p:nvCxnSpPr>
        <p:spPr>
          <a:xfrm rot="16200000" flipV="1">
            <a:off x="4005096" y="4940309"/>
            <a:ext cx="968936" cy="1"/>
          </a:xfrm>
          <a:prstGeom prst="bentConnector3">
            <a:avLst/>
          </a:prstGeom>
          <a:ln w="19050" cap="rnd">
            <a:solidFill>
              <a:schemeClr val="tx1">
                <a:lumMod val="50000"/>
              </a:schemeClr>
            </a:solidFill>
            <a:miter lim="800000"/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urved Up Arrow 28">
            <a:extLst>
              <a:ext uri="{FF2B5EF4-FFF2-40B4-BE49-F238E27FC236}">
                <a16:creationId xmlns:a16="http://schemas.microsoft.com/office/drawing/2014/main" id="{BD5F0BB4-D144-0E42-AD84-CBE38756276A}"/>
              </a:ext>
            </a:extLst>
          </p:cNvPr>
          <p:cNvSpPr/>
          <p:nvPr/>
        </p:nvSpPr>
        <p:spPr>
          <a:xfrm>
            <a:off x="5170448" y="3651884"/>
            <a:ext cx="1901573" cy="349041"/>
          </a:xfrm>
          <a:prstGeom prst="curvedUpArrow">
            <a:avLst>
              <a:gd name="adj1" fmla="val 42232"/>
              <a:gd name="adj2" fmla="val 84032"/>
              <a:gd name="adj3" fmla="val 25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70237D8C-D262-784C-8F9C-F9ECC9E0DCC7}"/>
              </a:ext>
            </a:extLst>
          </p:cNvPr>
          <p:cNvSpPr txBox="1"/>
          <p:nvPr/>
        </p:nvSpPr>
        <p:spPr>
          <a:xfrm>
            <a:off x="4182128" y="3884689"/>
            <a:ext cx="12987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Best-performing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i="1" dirty="0">
                <a:latin typeface="Amazon Ember"/>
              </a:rPr>
              <a:t>m</a:t>
            </a:r>
            <a:r>
              <a:rPr kumimoji="0" lang="en-US" sz="1200" b="0" i="1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odel</a:t>
            </a:r>
            <a:endParaRPr kumimoji="0" lang="en-US" sz="1200" b="0" i="1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166" name="Chevron 165">
            <a:extLst>
              <a:ext uri="{FF2B5EF4-FFF2-40B4-BE49-F238E27FC236}">
                <a16:creationId xmlns:a16="http://schemas.microsoft.com/office/drawing/2014/main" id="{8F714B2D-2F72-6647-99B7-2E03A8C361F0}"/>
              </a:ext>
            </a:extLst>
          </p:cNvPr>
          <p:cNvSpPr/>
          <p:nvPr/>
        </p:nvSpPr>
        <p:spPr>
          <a:xfrm>
            <a:off x="7578030" y="1496126"/>
            <a:ext cx="3249627" cy="370683"/>
          </a:xfrm>
          <a:prstGeom prst="chevron">
            <a:avLst/>
          </a:prstGeom>
          <a:solidFill>
            <a:schemeClr val="accent3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Deploy </a:t>
            </a:r>
            <a:r>
              <a:rPr lang="en-US" sz="1400" dirty="0">
                <a:solidFill>
                  <a:schemeClr val="bg1"/>
                </a:solidFill>
                <a:latin typeface="Amazon Ember"/>
              </a:rPr>
              <a:t>and m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anage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169" name="Rounded Rectangle 168">
            <a:extLst>
              <a:ext uri="{FF2B5EF4-FFF2-40B4-BE49-F238E27FC236}">
                <a16:creationId xmlns:a16="http://schemas.microsoft.com/office/drawing/2014/main" id="{54BEF382-4E37-714D-94B1-4649ADF17DC8}"/>
              </a:ext>
            </a:extLst>
          </p:cNvPr>
          <p:cNvSpPr/>
          <p:nvPr/>
        </p:nvSpPr>
        <p:spPr>
          <a:xfrm>
            <a:off x="9550964" y="2585769"/>
            <a:ext cx="1166417" cy="327121"/>
          </a:xfrm>
          <a:prstGeom prst="roundRect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168" name="Rounded Rectangle 167">
            <a:extLst>
              <a:ext uri="{FF2B5EF4-FFF2-40B4-BE49-F238E27FC236}">
                <a16:creationId xmlns:a16="http://schemas.microsoft.com/office/drawing/2014/main" id="{0138A896-E51C-D141-856A-58CBA3C52843}"/>
              </a:ext>
            </a:extLst>
          </p:cNvPr>
          <p:cNvSpPr/>
          <p:nvPr/>
        </p:nvSpPr>
        <p:spPr>
          <a:xfrm>
            <a:off x="9498304" y="2521407"/>
            <a:ext cx="1166417" cy="327121"/>
          </a:xfrm>
          <a:prstGeom prst="roundRect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D5DA3DFB-1C31-8F45-A2E9-C3A7EF9FED76}"/>
              </a:ext>
            </a:extLst>
          </p:cNvPr>
          <p:cNvSpPr/>
          <p:nvPr/>
        </p:nvSpPr>
        <p:spPr>
          <a:xfrm>
            <a:off x="9433941" y="2433640"/>
            <a:ext cx="1166417" cy="327121"/>
          </a:xfrm>
          <a:prstGeom prst="roundRect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Target Environment(s)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C45A0C28-E151-374E-BE4E-D3D58E1AE8CF}"/>
              </a:ext>
            </a:extLst>
          </p:cNvPr>
          <p:cNvCxnSpPr>
            <a:cxnSpLocks/>
            <a:stCxn id="46" idx="3"/>
            <a:endCxn id="30" idx="1"/>
          </p:cNvCxnSpPr>
          <p:nvPr/>
        </p:nvCxnSpPr>
        <p:spPr>
          <a:xfrm flipV="1">
            <a:off x="9160293" y="2597201"/>
            <a:ext cx="273649" cy="0"/>
          </a:xfrm>
          <a:prstGeom prst="straightConnector1">
            <a:avLst/>
          </a:prstGeom>
          <a:ln w="19050" cap="rnd">
            <a:solidFill>
              <a:schemeClr val="tx1">
                <a:lumMod val="50000"/>
              </a:schemeClr>
            </a:solidFill>
            <a:miter lim="800000"/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2" name="Graphic 14">
            <a:extLst>
              <a:ext uri="{FF2B5EF4-FFF2-40B4-BE49-F238E27FC236}">
                <a16:creationId xmlns:a16="http://schemas.microsoft.com/office/drawing/2014/main" id="{B4A1D173-131C-2B41-B85D-DF7A43862A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8660" y="4807232"/>
            <a:ext cx="620696" cy="6206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73" name="Graphic 299">
            <a:extLst>
              <a:ext uri="{FF2B5EF4-FFF2-40B4-BE49-F238E27FC236}">
                <a16:creationId xmlns:a16="http://schemas.microsoft.com/office/drawing/2014/main" id="{37B4B78C-F7BC-AF44-B505-12C1BEB9C915}"/>
              </a:ext>
            </a:extLst>
          </p:cNvPr>
          <p:cNvGrpSpPr/>
          <p:nvPr/>
        </p:nvGrpSpPr>
        <p:grpSpPr>
          <a:xfrm>
            <a:off x="6643395" y="5104118"/>
            <a:ext cx="258221" cy="243082"/>
            <a:chOff x="4216984" y="2055308"/>
            <a:chExt cx="292425" cy="275280"/>
          </a:xfrm>
          <a:noFill/>
        </p:grpSpPr>
        <p:sp>
          <p:nvSpPr>
            <p:cNvPr id="174" name="Freeform: Shape 1341">
              <a:extLst>
                <a:ext uri="{FF2B5EF4-FFF2-40B4-BE49-F238E27FC236}">
                  <a16:creationId xmlns:a16="http://schemas.microsoft.com/office/drawing/2014/main" id="{16563976-B0D1-AA44-816D-2BC36C20A802}"/>
                </a:ext>
              </a:extLst>
            </p:cNvPr>
            <p:cNvSpPr/>
            <p:nvPr/>
          </p:nvSpPr>
          <p:spPr>
            <a:xfrm>
              <a:off x="4465061" y="2171094"/>
              <a:ext cx="44348" cy="44348"/>
            </a:xfrm>
            <a:custGeom>
              <a:avLst/>
              <a:gdLst>
                <a:gd name="connsiteX0" fmla="*/ 44348 w 44348"/>
                <a:gd name="connsiteY0" fmla="*/ 22174 h 44348"/>
                <a:gd name="connsiteX1" fmla="*/ 22174 w 44348"/>
                <a:gd name="connsiteY1" fmla="*/ 44348 h 44348"/>
                <a:gd name="connsiteX2" fmla="*/ 0 w 44348"/>
                <a:gd name="connsiteY2" fmla="*/ 22174 h 44348"/>
                <a:gd name="connsiteX3" fmla="*/ 22174 w 44348"/>
                <a:gd name="connsiteY3" fmla="*/ 0 h 44348"/>
                <a:gd name="connsiteX4" fmla="*/ 44348 w 44348"/>
                <a:gd name="connsiteY4" fmla="*/ 22174 h 44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348" h="44348">
                  <a:moveTo>
                    <a:pt x="44348" y="22174"/>
                  </a:moveTo>
                  <a:cubicBezTo>
                    <a:pt x="44348" y="34421"/>
                    <a:pt x="34421" y="44348"/>
                    <a:pt x="22174" y="44348"/>
                  </a:cubicBezTo>
                  <a:cubicBezTo>
                    <a:pt x="9928" y="44348"/>
                    <a:pt x="0" y="34421"/>
                    <a:pt x="0" y="22174"/>
                  </a:cubicBezTo>
                  <a:cubicBezTo>
                    <a:pt x="0" y="9928"/>
                    <a:pt x="9928" y="0"/>
                    <a:pt x="22174" y="0"/>
                  </a:cubicBezTo>
                  <a:cubicBezTo>
                    <a:pt x="34421" y="0"/>
                    <a:pt x="44348" y="9928"/>
                    <a:pt x="44348" y="22174"/>
                  </a:cubicBezTo>
                  <a:close/>
                </a:path>
              </a:pathLst>
            </a:custGeom>
            <a:noFill/>
            <a:ln w="12700" cap="flat">
              <a:solidFill>
                <a:srgbClr val="FF9900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75" name="Freeform: Shape 1342">
              <a:extLst>
                <a:ext uri="{FF2B5EF4-FFF2-40B4-BE49-F238E27FC236}">
                  <a16:creationId xmlns:a16="http://schemas.microsoft.com/office/drawing/2014/main" id="{7D7A6739-D8A3-2B4F-9649-3385416237B3}"/>
                </a:ext>
              </a:extLst>
            </p:cNvPr>
            <p:cNvSpPr/>
            <p:nvPr/>
          </p:nvSpPr>
          <p:spPr>
            <a:xfrm rot="-5400000">
              <a:off x="4399247" y="2056337"/>
              <a:ext cx="42451" cy="42451"/>
            </a:xfrm>
            <a:custGeom>
              <a:avLst/>
              <a:gdLst>
                <a:gd name="connsiteX0" fmla="*/ 0 w 42451"/>
                <a:gd name="connsiteY0" fmla="*/ 0 h 42451"/>
                <a:gd name="connsiteX1" fmla="*/ 42451 w 42451"/>
                <a:gd name="connsiteY1" fmla="*/ 0 h 42451"/>
                <a:gd name="connsiteX2" fmla="*/ 42451 w 42451"/>
                <a:gd name="connsiteY2" fmla="*/ 42451 h 42451"/>
                <a:gd name="connsiteX3" fmla="*/ 0 w 42451"/>
                <a:gd name="connsiteY3" fmla="*/ 42451 h 42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451" h="42451">
                  <a:moveTo>
                    <a:pt x="0" y="0"/>
                  </a:moveTo>
                  <a:lnTo>
                    <a:pt x="42451" y="0"/>
                  </a:lnTo>
                  <a:lnTo>
                    <a:pt x="42451" y="42451"/>
                  </a:lnTo>
                  <a:lnTo>
                    <a:pt x="0" y="42451"/>
                  </a:lnTo>
                  <a:close/>
                </a:path>
              </a:pathLst>
            </a:custGeom>
            <a:noFill/>
            <a:ln w="12700" cap="flat">
              <a:solidFill>
                <a:srgbClr val="FF9900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76" name="Freeform: Shape 1343">
              <a:extLst>
                <a:ext uri="{FF2B5EF4-FFF2-40B4-BE49-F238E27FC236}">
                  <a16:creationId xmlns:a16="http://schemas.microsoft.com/office/drawing/2014/main" id="{81AD7BC6-2DD5-2E4E-93C5-9A4F7D9390D9}"/>
                </a:ext>
              </a:extLst>
            </p:cNvPr>
            <p:cNvSpPr/>
            <p:nvPr/>
          </p:nvSpPr>
          <p:spPr>
            <a:xfrm>
              <a:off x="4397921" y="2278559"/>
              <a:ext cx="45079" cy="52029"/>
            </a:xfrm>
            <a:custGeom>
              <a:avLst/>
              <a:gdLst>
                <a:gd name="connsiteX0" fmla="*/ 0 w 45079"/>
                <a:gd name="connsiteY0" fmla="*/ 39022 h 52029"/>
                <a:gd name="connsiteX1" fmla="*/ 0 w 45079"/>
                <a:gd name="connsiteY1" fmla="*/ 13007 h 52029"/>
                <a:gd name="connsiteX2" fmla="*/ 22540 w 45079"/>
                <a:gd name="connsiteY2" fmla="*/ 0 h 52029"/>
                <a:gd name="connsiteX3" fmla="*/ 45080 w 45079"/>
                <a:gd name="connsiteY3" fmla="*/ 13007 h 52029"/>
                <a:gd name="connsiteX4" fmla="*/ 45080 w 45079"/>
                <a:gd name="connsiteY4" fmla="*/ 39022 h 52029"/>
                <a:gd name="connsiteX5" fmla="*/ 22540 w 45079"/>
                <a:gd name="connsiteY5" fmla="*/ 52029 h 52029"/>
                <a:gd name="connsiteX6" fmla="*/ 0 w 45079"/>
                <a:gd name="connsiteY6" fmla="*/ 39022 h 52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079" h="52029">
                  <a:moveTo>
                    <a:pt x="0" y="39022"/>
                  </a:moveTo>
                  <a:lnTo>
                    <a:pt x="0" y="13007"/>
                  </a:lnTo>
                  <a:lnTo>
                    <a:pt x="22540" y="0"/>
                  </a:lnTo>
                  <a:lnTo>
                    <a:pt x="45080" y="13007"/>
                  </a:lnTo>
                  <a:lnTo>
                    <a:pt x="45080" y="39022"/>
                  </a:lnTo>
                  <a:lnTo>
                    <a:pt x="22540" y="52029"/>
                  </a:lnTo>
                  <a:lnTo>
                    <a:pt x="0" y="39022"/>
                  </a:lnTo>
                  <a:close/>
                </a:path>
              </a:pathLst>
            </a:custGeom>
            <a:noFill/>
            <a:ln w="12700" cap="flat">
              <a:solidFill>
                <a:srgbClr val="FF9900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77" name="Freeform: Shape 1344">
              <a:extLst>
                <a:ext uri="{FF2B5EF4-FFF2-40B4-BE49-F238E27FC236}">
                  <a16:creationId xmlns:a16="http://schemas.microsoft.com/office/drawing/2014/main" id="{E4577501-9736-0941-9682-E1AF2184B447}"/>
                </a:ext>
              </a:extLst>
            </p:cNvPr>
            <p:cNvSpPr/>
            <p:nvPr/>
          </p:nvSpPr>
          <p:spPr>
            <a:xfrm>
              <a:off x="4216984" y="2162156"/>
              <a:ext cx="2286" cy="60030"/>
            </a:xfrm>
            <a:custGeom>
              <a:avLst/>
              <a:gdLst>
                <a:gd name="connsiteX0" fmla="*/ 0 w 2286"/>
                <a:gd name="connsiteY0" fmla="*/ 60030 h 60030"/>
                <a:gd name="connsiteX1" fmla="*/ 0 w 2286"/>
                <a:gd name="connsiteY1" fmla="*/ 30015 h 60030"/>
                <a:gd name="connsiteX2" fmla="*/ 0 w 2286"/>
                <a:gd name="connsiteY2" fmla="*/ 0 h 60030"/>
                <a:gd name="connsiteX3" fmla="*/ 0 w 2286"/>
                <a:gd name="connsiteY3" fmla="*/ 60030 h 60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" h="60030">
                  <a:moveTo>
                    <a:pt x="0" y="60030"/>
                  </a:moveTo>
                  <a:lnTo>
                    <a:pt x="0" y="30015"/>
                  </a:lnTo>
                  <a:lnTo>
                    <a:pt x="0" y="0"/>
                  </a:lnTo>
                  <a:lnTo>
                    <a:pt x="0" y="60030"/>
                  </a:lnTo>
                  <a:close/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78" name="Freeform: Shape 1345">
              <a:extLst>
                <a:ext uri="{FF2B5EF4-FFF2-40B4-BE49-F238E27FC236}">
                  <a16:creationId xmlns:a16="http://schemas.microsoft.com/office/drawing/2014/main" id="{EB0C32C9-A1D5-5443-9838-DDCE5F734EEA}"/>
                </a:ext>
              </a:extLst>
            </p:cNvPr>
            <p:cNvSpPr/>
            <p:nvPr/>
          </p:nvSpPr>
          <p:spPr>
            <a:xfrm>
              <a:off x="4284695" y="2106081"/>
              <a:ext cx="33832" cy="86090"/>
            </a:xfrm>
            <a:custGeom>
              <a:avLst/>
              <a:gdLst>
                <a:gd name="connsiteX0" fmla="*/ 0 w 33832"/>
                <a:gd name="connsiteY0" fmla="*/ 86091 h 86090"/>
                <a:gd name="connsiteX1" fmla="*/ 0 w 33832"/>
                <a:gd name="connsiteY1" fmla="*/ 50772 h 86090"/>
                <a:gd name="connsiteX2" fmla="*/ 33833 w 33832"/>
                <a:gd name="connsiteY2" fmla="*/ 33856 h 86090"/>
                <a:gd name="connsiteX3" fmla="*/ 33833 w 33832"/>
                <a:gd name="connsiteY3" fmla="*/ 0 h 86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32" h="86090">
                  <a:moveTo>
                    <a:pt x="0" y="86091"/>
                  </a:moveTo>
                  <a:lnTo>
                    <a:pt x="0" y="50772"/>
                  </a:lnTo>
                  <a:lnTo>
                    <a:pt x="33833" y="33856"/>
                  </a:lnTo>
                  <a:lnTo>
                    <a:pt x="33833" y="0"/>
                  </a:lnTo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79" name="Freeform: Shape 1346">
              <a:extLst>
                <a:ext uri="{FF2B5EF4-FFF2-40B4-BE49-F238E27FC236}">
                  <a16:creationId xmlns:a16="http://schemas.microsoft.com/office/drawing/2014/main" id="{E149F551-1905-344A-B64E-E23BCAFD9A60}"/>
                </a:ext>
              </a:extLst>
            </p:cNvPr>
            <p:cNvSpPr/>
            <p:nvPr/>
          </p:nvSpPr>
          <p:spPr>
            <a:xfrm>
              <a:off x="4250840" y="2139936"/>
              <a:ext cx="33832" cy="16916"/>
            </a:xfrm>
            <a:custGeom>
              <a:avLst/>
              <a:gdLst>
                <a:gd name="connsiteX0" fmla="*/ 33833 w 33832"/>
                <a:gd name="connsiteY0" fmla="*/ 16916 h 16916"/>
                <a:gd name="connsiteX1" fmla="*/ 0 w 33832"/>
                <a:gd name="connsiteY1" fmla="*/ 0 h 16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832" h="16916">
                  <a:moveTo>
                    <a:pt x="33833" y="16916"/>
                  </a:moveTo>
                  <a:lnTo>
                    <a:pt x="0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80" name="Freeform: Shape 1347">
              <a:extLst>
                <a:ext uri="{FF2B5EF4-FFF2-40B4-BE49-F238E27FC236}">
                  <a16:creationId xmlns:a16="http://schemas.microsoft.com/office/drawing/2014/main" id="{6C72EC16-2CDE-FD44-B538-47435C0BC7CA}"/>
                </a:ext>
              </a:extLst>
            </p:cNvPr>
            <p:cNvSpPr/>
            <p:nvPr/>
          </p:nvSpPr>
          <p:spPr>
            <a:xfrm>
              <a:off x="4284672" y="2075791"/>
              <a:ext cx="2286" cy="41559"/>
            </a:xfrm>
            <a:custGeom>
              <a:avLst/>
              <a:gdLst>
                <a:gd name="connsiteX0" fmla="*/ 0 w 2286"/>
                <a:gd name="connsiteY0" fmla="*/ 41559 h 41559"/>
                <a:gd name="connsiteX1" fmla="*/ 0 w 2286"/>
                <a:gd name="connsiteY1" fmla="*/ 0 h 41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86" h="41559">
                  <a:moveTo>
                    <a:pt x="0" y="41559"/>
                  </a:moveTo>
                  <a:lnTo>
                    <a:pt x="0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81" name="Freeform: Shape 1348">
              <a:extLst>
                <a:ext uri="{FF2B5EF4-FFF2-40B4-BE49-F238E27FC236}">
                  <a16:creationId xmlns:a16="http://schemas.microsoft.com/office/drawing/2014/main" id="{6D097818-E820-114D-9085-13AFE9944C54}"/>
                </a:ext>
              </a:extLst>
            </p:cNvPr>
            <p:cNvSpPr/>
            <p:nvPr/>
          </p:nvSpPr>
          <p:spPr>
            <a:xfrm>
              <a:off x="4216984" y="2173335"/>
              <a:ext cx="32598" cy="19202"/>
            </a:xfrm>
            <a:custGeom>
              <a:avLst/>
              <a:gdLst>
                <a:gd name="connsiteX0" fmla="*/ 0 w 32598"/>
                <a:gd name="connsiteY0" fmla="*/ 19202 h 19202"/>
                <a:gd name="connsiteX1" fmla="*/ 32598 w 32598"/>
                <a:gd name="connsiteY1" fmla="*/ 0 h 19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2598" h="19202">
                  <a:moveTo>
                    <a:pt x="0" y="19202"/>
                  </a:moveTo>
                  <a:lnTo>
                    <a:pt x="32598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82" name="Freeform: Shape 1349">
              <a:extLst>
                <a:ext uri="{FF2B5EF4-FFF2-40B4-BE49-F238E27FC236}">
                  <a16:creationId xmlns:a16="http://schemas.microsoft.com/office/drawing/2014/main" id="{8A2F49F4-5D6F-2A44-B4CD-591D3290D841}"/>
                </a:ext>
              </a:extLst>
            </p:cNvPr>
            <p:cNvSpPr/>
            <p:nvPr/>
          </p:nvSpPr>
          <p:spPr>
            <a:xfrm>
              <a:off x="4250840" y="2224564"/>
              <a:ext cx="33832" cy="22562"/>
            </a:xfrm>
            <a:custGeom>
              <a:avLst/>
              <a:gdLst>
                <a:gd name="connsiteX0" fmla="*/ 0 w 33832"/>
                <a:gd name="connsiteY0" fmla="*/ 22563 h 22562"/>
                <a:gd name="connsiteX1" fmla="*/ 33833 w 33832"/>
                <a:gd name="connsiteY1" fmla="*/ 0 h 22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832" h="22562">
                  <a:moveTo>
                    <a:pt x="0" y="22563"/>
                  </a:moveTo>
                  <a:lnTo>
                    <a:pt x="33833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83" name="Freeform: Shape 1350">
              <a:extLst>
                <a:ext uri="{FF2B5EF4-FFF2-40B4-BE49-F238E27FC236}">
                  <a16:creationId xmlns:a16="http://schemas.microsoft.com/office/drawing/2014/main" id="{73AA32B9-12EB-9B45-9E8F-9EAD54D4F213}"/>
                </a:ext>
              </a:extLst>
            </p:cNvPr>
            <p:cNvSpPr/>
            <p:nvPr/>
          </p:nvSpPr>
          <p:spPr>
            <a:xfrm>
              <a:off x="4281769" y="2288549"/>
              <a:ext cx="32598" cy="19179"/>
            </a:xfrm>
            <a:custGeom>
              <a:avLst/>
              <a:gdLst>
                <a:gd name="connsiteX0" fmla="*/ 0 w 32598"/>
                <a:gd name="connsiteY0" fmla="*/ 19180 h 19179"/>
                <a:gd name="connsiteX1" fmla="*/ 32598 w 32598"/>
                <a:gd name="connsiteY1" fmla="*/ 0 h 19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2598" h="19179">
                  <a:moveTo>
                    <a:pt x="0" y="19180"/>
                  </a:moveTo>
                  <a:lnTo>
                    <a:pt x="32598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84" name="Freeform: Shape 1351">
              <a:extLst>
                <a:ext uri="{FF2B5EF4-FFF2-40B4-BE49-F238E27FC236}">
                  <a16:creationId xmlns:a16="http://schemas.microsoft.com/office/drawing/2014/main" id="{653CB2DC-DF86-C84F-9263-A0ECA8013477}"/>
                </a:ext>
              </a:extLst>
            </p:cNvPr>
            <p:cNvSpPr/>
            <p:nvPr/>
          </p:nvSpPr>
          <p:spPr>
            <a:xfrm>
              <a:off x="4279049" y="2224564"/>
              <a:ext cx="73334" cy="39479"/>
            </a:xfrm>
            <a:custGeom>
              <a:avLst/>
              <a:gdLst>
                <a:gd name="connsiteX0" fmla="*/ 0 w 73334"/>
                <a:gd name="connsiteY0" fmla="*/ 39479 h 39479"/>
                <a:gd name="connsiteX1" fmla="*/ 73335 w 73334"/>
                <a:gd name="connsiteY1" fmla="*/ 0 h 39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3334" h="39479">
                  <a:moveTo>
                    <a:pt x="0" y="39479"/>
                  </a:moveTo>
                  <a:lnTo>
                    <a:pt x="73335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85" name="Freeform: Shape 1352">
              <a:extLst>
                <a:ext uri="{FF2B5EF4-FFF2-40B4-BE49-F238E27FC236}">
                  <a16:creationId xmlns:a16="http://schemas.microsoft.com/office/drawing/2014/main" id="{8D0A4796-DCCE-6A41-A718-572AFC25C316}"/>
                </a:ext>
              </a:extLst>
            </p:cNvPr>
            <p:cNvSpPr/>
            <p:nvPr/>
          </p:nvSpPr>
          <p:spPr>
            <a:xfrm>
              <a:off x="4250840" y="2190708"/>
              <a:ext cx="33832" cy="22562"/>
            </a:xfrm>
            <a:custGeom>
              <a:avLst/>
              <a:gdLst>
                <a:gd name="connsiteX0" fmla="*/ 0 w 33832"/>
                <a:gd name="connsiteY0" fmla="*/ 22563 h 22562"/>
                <a:gd name="connsiteX1" fmla="*/ 33833 w 33832"/>
                <a:gd name="connsiteY1" fmla="*/ 0 h 22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832" h="22562">
                  <a:moveTo>
                    <a:pt x="0" y="22563"/>
                  </a:moveTo>
                  <a:lnTo>
                    <a:pt x="33833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86" name="Freeform: Shape 1353">
              <a:extLst>
                <a:ext uri="{FF2B5EF4-FFF2-40B4-BE49-F238E27FC236}">
                  <a16:creationId xmlns:a16="http://schemas.microsoft.com/office/drawing/2014/main" id="{EFE359F8-F897-1D4E-B29F-3A13094EAA13}"/>
                </a:ext>
              </a:extLst>
            </p:cNvPr>
            <p:cNvSpPr/>
            <p:nvPr/>
          </p:nvSpPr>
          <p:spPr>
            <a:xfrm>
              <a:off x="4216984" y="2055308"/>
              <a:ext cx="135399" cy="270799"/>
            </a:xfrm>
            <a:custGeom>
              <a:avLst/>
              <a:gdLst>
                <a:gd name="connsiteX0" fmla="*/ 135400 w 135399"/>
                <a:gd name="connsiteY0" fmla="*/ 22563 h 270799"/>
                <a:gd name="connsiteX1" fmla="*/ 101544 w 135399"/>
                <a:gd name="connsiteY1" fmla="*/ 0 h 270799"/>
                <a:gd name="connsiteX2" fmla="*/ 33856 w 135399"/>
                <a:gd name="connsiteY2" fmla="*/ 39479 h 270799"/>
                <a:gd name="connsiteX3" fmla="*/ 33856 w 135399"/>
                <a:gd name="connsiteY3" fmla="*/ 84331 h 270799"/>
                <a:gd name="connsiteX4" fmla="*/ 0 w 135399"/>
                <a:gd name="connsiteY4" fmla="*/ 101544 h 270799"/>
                <a:gd name="connsiteX5" fmla="*/ 0 w 135399"/>
                <a:gd name="connsiteY5" fmla="*/ 136863 h 270799"/>
                <a:gd name="connsiteX6" fmla="*/ 0 w 135399"/>
                <a:gd name="connsiteY6" fmla="*/ 169255 h 270799"/>
                <a:gd name="connsiteX7" fmla="*/ 33856 w 135399"/>
                <a:gd name="connsiteY7" fmla="*/ 191818 h 270799"/>
                <a:gd name="connsiteX8" fmla="*/ 33856 w 135399"/>
                <a:gd name="connsiteY8" fmla="*/ 231297 h 270799"/>
                <a:gd name="connsiteX9" fmla="*/ 101544 w 135399"/>
                <a:gd name="connsiteY9" fmla="*/ 270800 h 270799"/>
                <a:gd name="connsiteX10" fmla="*/ 135400 w 135399"/>
                <a:gd name="connsiteY10" fmla="*/ 252672 h 270799"/>
                <a:gd name="connsiteX11" fmla="*/ 135400 w 135399"/>
                <a:gd name="connsiteY11" fmla="*/ 135400 h 270799"/>
                <a:gd name="connsiteX12" fmla="*/ 101544 w 135399"/>
                <a:gd name="connsiteY12" fmla="*/ 118461 h 27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5399" h="270799">
                  <a:moveTo>
                    <a:pt x="135400" y="22563"/>
                  </a:moveTo>
                  <a:lnTo>
                    <a:pt x="101544" y="0"/>
                  </a:lnTo>
                  <a:lnTo>
                    <a:pt x="33856" y="39479"/>
                  </a:lnTo>
                  <a:lnTo>
                    <a:pt x="33856" y="84331"/>
                  </a:lnTo>
                  <a:lnTo>
                    <a:pt x="0" y="101544"/>
                  </a:lnTo>
                  <a:lnTo>
                    <a:pt x="0" y="136863"/>
                  </a:lnTo>
                  <a:lnTo>
                    <a:pt x="0" y="169255"/>
                  </a:lnTo>
                  <a:lnTo>
                    <a:pt x="33856" y="191818"/>
                  </a:lnTo>
                  <a:lnTo>
                    <a:pt x="33856" y="231297"/>
                  </a:lnTo>
                  <a:lnTo>
                    <a:pt x="101544" y="270800"/>
                  </a:lnTo>
                  <a:lnTo>
                    <a:pt x="135400" y="252672"/>
                  </a:lnTo>
                  <a:lnTo>
                    <a:pt x="135400" y="135400"/>
                  </a:lnTo>
                  <a:lnTo>
                    <a:pt x="101544" y="118461"/>
                  </a:lnTo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87" name="Freeform: Shape 1354">
              <a:extLst>
                <a:ext uri="{FF2B5EF4-FFF2-40B4-BE49-F238E27FC236}">
                  <a16:creationId xmlns:a16="http://schemas.microsoft.com/office/drawing/2014/main" id="{1A177F66-4CA1-BE41-84C2-9D6EA3AB0EEC}"/>
                </a:ext>
              </a:extLst>
            </p:cNvPr>
            <p:cNvSpPr/>
            <p:nvPr/>
          </p:nvSpPr>
          <p:spPr>
            <a:xfrm>
              <a:off x="4284695" y="2190708"/>
              <a:ext cx="33832" cy="50772"/>
            </a:xfrm>
            <a:custGeom>
              <a:avLst/>
              <a:gdLst>
                <a:gd name="connsiteX0" fmla="*/ 33833 w 33832"/>
                <a:gd name="connsiteY0" fmla="*/ 50772 h 50772"/>
                <a:gd name="connsiteX1" fmla="*/ 33833 w 33832"/>
                <a:gd name="connsiteY1" fmla="*/ 22563 h 50772"/>
                <a:gd name="connsiteX2" fmla="*/ 0 w 33832"/>
                <a:gd name="connsiteY2" fmla="*/ 0 h 5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832" h="50772">
                  <a:moveTo>
                    <a:pt x="33833" y="50772"/>
                  </a:moveTo>
                  <a:lnTo>
                    <a:pt x="33833" y="22563"/>
                  </a:lnTo>
                  <a:lnTo>
                    <a:pt x="0" y="0"/>
                  </a:lnTo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88" name="Freeform: Shape 1355">
              <a:extLst>
                <a:ext uri="{FF2B5EF4-FFF2-40B4-BE49-F238E27FC236}">
                  <a16:creationId xmlns:a16="http://schemas.microsoft.com/office/drawing/2014/main" id="{EE3822FC-0D85-764E-A676-53AF0FF9E7BA}"/>
                </a:ext>
              </a:extLst>
            </p:cNvPr>
            <p:cNvSpPr/>
            <p:nvPr/>
          </p:nvSpPr>
          <p:spPr>
            <a:xfrm>
              <a:off x="4352384" y="2076545"/>
              <a:ext cx="2286" cy="122621"/>
            </a:xfrm>
            <a:custGeom>
              <a:avLst/>
              <a:gdLst>
                <a:gd name="connsiteX0" fmla="*/ 0 w 2286"/>
                <a:gd name="connsiteY0" fmla="*/ 122621 h 122621"/>
                <a:gd name="connsiteX1" fmla="*/ 0 w 2286"/>
                <a:gd name="connsiteY1" fmla="*/ 0 h 122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86" h="122621">
                  <a:moveTo>
                    <a:pt x="0" y="122621"/>
                  </a:moveTo>
                  <a:lnTo>
                    <a:pt x="0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89" name="Freeform: Shape 1356">
              <a:extLst>
                <a:ext uri="{FF2B5EF4-FFF2-40B4-BE49-F238E27FC236}">
                  <a16:creationId xmlns:a16="http://schemas.microsoft.com/office/drawing/2014/main" id="{96938CBA-7C5B-2344-8457-644AFAC70011}"/>
                </a:ext>
              </a:extLst>
            </p:cNvPr>
            <p:cNvSpPr/>
            <p:nvPr/>
          </p:nvSpPr>
          <p:spPr>
            <a:xfrm>
              <a:off x="4352772" y="2310998"/>
              <a:ext cx="33855" cy="16939"/>
            </a:xfrm>
            <a:custGeom>
              <a:avLst/>
              <a:gdLst>
                <a:gd name="connsiteX0" fmla="*/ 33856 w 33855"/>
                <a:gd name="connsiteY0" fmla="*/ 16939 h 16939"/>
                <a:gd name="connsiteX1" fmla="*/ 0 w 33855"/>
                <a:gd name="connsiteY1" fmla="*/ 0 h 16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855" h="16939">
                  <a:moveTo>
                    <a:pt x="33856" y="16939"/>
                  </a:moveTo>
                  <a:lnTo>
                    <a:pt x="0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90" name="Freeform: Shape 1357">
              <a:extLst>
                <a:ext uri="{FF2B5EF4-FFF2-40B4-BE49-F238E27FC236}">
                  <a16:creationId xmlns:a16="http://schemas.microsoft.com/office/drawing/2014/main" id="{D17DD86E-0081-A843-821B-1B8CF4F08800}"/>
                </a:ext>
              </a:extLst>
            </p:cNvPr>
            <p:cNvSpPr/>
            <p:nvPr/>
          </p:nvSpPr>
          <p:spPr>
            <a:xfrm>
              <a:off x="4454316" y="2226393"/>
              <a:ext cx="33855" cy="62042"/>
            </a:xfrm>
            <a:custGeom>
              <a:avLst/>
              <a:gdLst>
                <a:gd name="connsiteX0" fmla="*/ 33856 w 33855"/>
                <a:gd name="connsiteY0" fmla="*/ 0 h 62042"/>
                <a:gd name="connsiteX1" fmla="*/ 0 w 33855"/>
                <a:gd name="connsiteY1" fmla="*/ 22563 h 62042"/>
                <a:gd name="connsiteX2" fmla="*/ 0 w 33855"/>
                <a:gd name="connsiteY2" fmla="*/ 62042 h 62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855" h="62042">
                  <a:moveTo>
                    <a:pt x="33856" y="0"/>
                  </a:moveTo>
                  <a:lnTo>
                    <a:pt x="0" y="22563"/>
                  </a:lnTo>
                  <a:lnTo>
                    <a:pt x="0" y="62042"/>
                  </a:lnTo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91" name="Freeform: Shape 1358">
              <a:extLst>
                <a:ext uri="{FF2B5EF4-FFF2-40B4-BE49-F238E27FC236}">
                  <a16:creationId xmlns:a16="http://schemas.microsoft.com/office/drawing/2014/main" id="{D32EEEDF-F79B-0E48-9672-06D1A1889ADE}"/>
                </a:ext>
              </a:extLst>
            </p:cNvPr>
            <p:cNvSpPr/>
            <p:nvPr/>
          </p:nvSpPr>
          <p:spPr>
            <a:xfrm>
              <a:off x="4454316" y="2097577"/>
              <a:ext cx="33855" cy="63093"/>
            </a:xfrm>
            <a:custGeom>
              <a:avLst/>
              <a:gdLst>
                <a:gd name="connsiteX0" fmla="*/ 0 w 33855"/>
                <a:gd name="connsiteY0" fmla="*/ 0 h 63093"/>
                <a:gd name="connsiteX1" fmla="*/ 0 w 33855"/>
                <a:gd name="connsiteY1" fmla="*/ 43891 h 63093"/>
                <a:gd name="connsiteX2" fmla="*/ 33856 w 33855"/>
                <a:gd name="connsiteY2" fmla="*/ 63094 h 63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855" h="63093">
                  <a:moveTo>
                    <a:pt x="0" y="0"/>
                  </a:moveTo>
                  <a:lnTo>
                    <a:pt x="0" y="43891"/>
                  </a:lnTo>
                  <a:lnTo>
                    <a:pt x="33856" y="63094"/>
                  </a:lnTo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92" name="Freeform: Shape 1359">
              <a:extLst>
                <a:ext uri="{FF2B5EF4-FFF2-40B4-BE49-F238E27FC236}">
                  <a16:creationId xmlns:a16="http://schemas.microsoft.com/office/drawing/2014/main" id="{EB153CBE-F8B9-104A-98CF-F20B7361FFBC}"/>
                </a:ext>
              </a:extLst>
            </p:cNvPr>
            <p:cNvSpPr/>
            <p:nvPr/>
          </p:nvSpPr>
          <p:spPr>
            <a:xfrm>
              <a:off x="4352772" y="2057114"/>
              <a:ext cx="33855" cy="22585"/>
            </a:xfrm>
            <a:custGeom>
              <a:avLst/>
              <a:gdLst>
                <a:gd name="connsiteX0" fmla="*/ 0 w 33855"/>
                <a:gd name="connsiteY0" fmla="*/ 22586 h 22585"/>
                <a:gd name="connsiteX1" fmla="*/ 33856 w 33855"/>
                <a:gd name="connsiteY1" fmla="*/ 0 h 22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855" h="22585">
                  <a:moveTo>
                    <a:pt x="0" y="22586"/>
                  </a:moveTo>
                  <a:lnTo>
                    <a:pt x="33856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93" name="Freeform: Shape 1360">
              <a:extLst>
                <a:ext uri="{FF2B5EF4-FFF2-40B4-BE49-F238E27FC236}">
                  <a16:creationId xmlns:a16="http://schemas.microsoft.com/office/drawing/2014/main" id="{207D6709-A143-414D-B0C2-3355A3230065}"/>
                </a:ext>
              </a:extLst>
            </p:cNvPr>
            <p:cNvSpPr/>
            <p:nvPr/>
          </p:nvSpPr>
          <p:spPr>
            <a:xfrm>
              <a:off x="4362808" y="2167711"/>
              <a:ext cx="38610" cy="45994"/>
            </a:xfrm>
            <a:custGeom>
              <a:avLst/>
              <a:gdLst>
                <a:gd name="connsiteX0" fmla="*/ 0 w 38610"/>
                <a:gd name="connsiteY0" fmla="*/ 45994 h 45994"/>
                <a:gd name="connsiteX1" fmla="*/ 38611 w 38610"/>
                <a:gd name="connsiteY1" fmla="*/ 45994 h 45994"/>
                <a:gd name="connsiteX2" fmla="*/ 12070 w 38610"/>
                <a:gd name="connsiteY2" fmla="*/ 0 h 45994"/>
                <a:gd name="connsiteX3" fmla="*/ 960 w 38610"/>
                <a:gd name="connsiteY3" fmla="*/ 19248 h 4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610" h="45994">
                  <a:moveTo>
                    <a:pt x="0" y="45994"/>
                  </a:moveTo>
                  <a:lnTo>
                    <a:pt x="38611" y="45994"/>
                  </a:lnTo>
                  <a:lnTo>
                    <a:pt x="12070" y="0"/>
                  </a:lnTo>
                  <a:lnTo>
                    <a:pt x="960" y="19248"/>
                  </a:lnTo>
                </a:path>
              </a:pathLst>
            </a:custGeom>
            <a:noFill/>
            <a:ln w="12700" cap="flat">
              <a:solidFill>
                <a:srgbClr val="FF9900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94" name="Freeform: Shape 1361">
              <a:extLst>
                <a:ext uri="{FF2B5EF4-FFF2-40B4-BE49-F238E27FC236}">
                  <a16:creationId xmlns:a16="http://schemas.microsoft.com/office/drawing/2014/main" id="{A62CF736-AE32-894F-968C-DA0F148F7D6A}"/>
                </a:ext>
              </a:extLst>
            </p:cNvPr>
            <p:cNvSpPr/>
            <p:nvPr/>
          </p:nvSpPr>
          <p:spPr>
            <a:xfrm>
              <a:off x="4396961" y="2108389"/>
              <a:ext cx="23317" cy="75117"/>
            </a:xfrm>
            <a:custGeom>
              <a:avLst/>
              <a:gdLst>
                <a:gd name="connsiteX0" fmla="*/ 23317 w 23317"/>
                <a:gd name="connsiteY0" fmla="*/ 0 h 75117"/>
                <a:gd name="connsiteX1" fmla="*/ 23317 w 23317"/>
                <a:gd name="connsiteY1" fmla="*/ 57264 h 75117"/>
                <a:gd name="connsiteX2" fmla="*/ 0 w 23317"/>
                <a:gd name="connsiteY2" fmla="*/ 75118 h 75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317" h="75117">
                  <a:moveTo>
                    <a:pt x="23317" y="0"/>
                  </a:moveTo>
                  <a:lnTo>
                    <a:pt x="23317" y="57264"/>
                  </a:lnTo>
                  <a:lnTo>
                    <a:pt x="0" y="75118"/>
                  </a:lnTo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95" name="Freeform: Shape 1362">
              <a:extLst>
                <a:ext uri="{FF2B5EF4-FFF2-40B4-BE49-F238E27FC236}">
                  <a16:creationId xmlns:a16="http://schemas.microsoft.com/office/drawing/2014/main" id="{6AEAF6B6-E410-7F45-BD5B-DB58308E7B80}"/>
                </a:ext>
              </a:extLst>
            </p:cNvPr>
            <p:cNvSpPr/>
            <p:nvPr/>
          </p:nvSpPr>
          <p:spPr>
            <a:xfrm>
              <a:off x="4387817" y="2225021"/>
              <a:ext cx="32461" cy="43936"/>
            </a:xfrm>
            <a:custGeom>
              <a:avLst/>
              <a:gdLst>
                <a:gd name="connsiteX0" fmla="*/ 32461 w 32461"/>
                <a:gd name="connsiteY0" fmla="*/ 43937 h 43936"/>
                <a:gd name="connsiteX1" fmla="*/ 32461 w 32461"/>
                <a:gd name="connsiteY1" fmla="*/ 24712 h 43936"/>
                <a:gd name="connsiteX2" fmla="*/ 0 w 32461"/>
                <a:gd name="connsiteY2" fmla="*/ 0 h 43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461" h="43936">
                  <a:moveTo>
                    <a:pt x="32461" y="43937"/>
                  </a:moveTo>
                  <a:lnTo>
                    <a:pt x="32461" y="24712"/>
                  </a:lnTo>
                  <a:lnTo>
                    <a:pt x="0" y="0"/>
                  </a:lnTo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</p:grpSp>
      <p:sp>
        <p:nvSpPr>
          <p:cNvPr id="196" name="TextBox 195">
            <a:extLst>
              <a:ext uri="{FF2B5EF4-FFF2-40B4-BE49-F238E27FC236}">
                <a16:creationId xmlns:a16="http://schemas.microsoft.com/office/drawing/2014/main" id="{BF1A1001-6E58-514E-82F6-644513D8A0B4}"/>
              </a:ext>
            </a:extLst>
          </p:cNvPr>
          <p:cNvSpPr txBox="1"/>
          <p:nvPr/>
        </p:nvSpPr>
        <p:spPr>
          <a:xfrm>
            <a:off x="7077708" y="4855531"/>
            <a:ext cx="8771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Model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Amazon Ember"/>
              </a:rPr>
              <a:t>a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rtifact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Candidate</a:t>
            </a:r>
          </a:p>
        </p:txBody>
      </p:sp>
      <p:cxnSp>
        <p:nvCxnSpPr>
          <p:cNvPr id="198" name="Elbow Connector 197">
            <a:extLst>
              <a:ext uri="{FF2B5EF4-FFF2-40B4-BE49-F238E27FC236}">
                <a16:creationId xmlns:a16="http://schemas.microsoft.com/office/drawing/2014/main" id="{D5B6DC85-EE03-C44A-ACA0-E5E5FB781B9B}"/>
              </a:ext>
            </a:extLst>
          </p:cNvPr>
          <p:cNvCxnSpPr>
            <a:cxnSpLocks/>
          </p:cNvCxnSpPr>
          <p:nvPr/>
        </p:nvCxnSpPr>
        <p:spPr>
          <a:xfrm rot="16200000" flipV="1">
            <a:off x="6427083" y="4417542"/>
            <a:ext cx="807446" cy="1"/>
          </a:xfrm>
          <a:prstGeom prst="bentConnector3">
            <a:avLst/>
          </a:prstGeom>
          <a:ln w="19050" cap="rnd">
            <a:solidFill>
              <a:schemeClr val="tx1">
                <a:lumMod val="50000"/>
              </a:schemeClr>
            </a:solidFill>
            <a:miter lim="800000"/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9" name="Graphic 301">
            <a:extLst>
              <a:ext uri="{FF2B5EF4-FFF2-40B4-BE49-F238E27FC236}">
                <a16:creationId xmlns:a16="http://schemas.microsoft.com/office/drawing/2014/main" id="{98FC4BCB-9389-6749-AA44-62B651DA690F}"/>
              </a:ext>
            </a:extLst>
          </p:cNvPr>
          <p:cNvGrpSpPr/>
          <p:nvPr/>
        </p:nvGrpSpPr>
        <p:grpSpPr>
          <a:xfrm>
            <a:off x="7914989" y="5490667"/>
            <a:ext cx="658541" cy="462021"/>
            <a:chOff x="5032223" y="2065687"/>
            <a:chExt cx="361247" cy="254614"/>
          </a:xfrm>
        </p:grpSpPr>
        <p:sp>
          <p:nvSpPr>
            <p:cNvPr id="200" name="Freeform: Shape 1364">
              <a:extLst>
                <a:ext uri="{FF2B5EF4-FFF2-40B4-BE49-F238E27FC236}">
                  <a16:creationId xmlns:a16="http://schemas.microsoft.com/office/drawing/2014/main" id="{948B0792-D525-1145-9D0E-59D7778DDABC}"/>
                </a:ext>
              </a:extLst>
            </p:cNvPr>
            <p:cNvSpPr/>
            <p:nvPr/>
          </p:nvSpPr>
          <p:spPr>
            <a:xfrm>
              <a:off x="5284996" y="2213347"/>
              <a:ext cx="108475" cy="105034"/>
            </a:xfrm>
            <a:custGeom>
              <a:avLst/>
              <a:gdLst>
                <a:gd name="connsiteX0" fmla="*/ 35264 w 108475"/>
                <a:gd name="connsiteY0" fmla="*/ 105035 h 105034"/>
                <a:gd name="connsiteX1" fmla="*/ 3443 w 108475"/>
                <a:gd name="connsiteY1" fmla="*/ 35266 h 105034"/>
                <a:gd name="connsiteX2" fmla="*/ 73212 w 108475"/>
                <a:gd name="connsiteY2" fmla="*/ 3443 h 105034"/>
                <a:gd name="connsiteX3" fmla="*/ 105033 w 108475"/>
                <a:gd name="connsiteY3" fmla="*/ 73214 h 105034"/>
                <a:gd name="connsiteX4" fmla="*/ 73212 w 108475"/>
                <a:gd name="connsiteY4" fmla="*/ 105035 h 10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475" h="105034">
                  <a:moveTo>
                    <a:pt x="35264" y="105035"/>
                  </a:moveTo>
                  <a:cubicBezTo>
                    <a:pt x="7210" y="94556"/>
                    <a:pt x="-7036" y="63320"/>
                    <a:pt x="3443" y="35266"/>
                  </a:cubicBezTo>
                  <a:cubicBezTo>
                    <a:pt x="13922" y="7212"/>
                    <a:pt x="45158" y="-7036"/>
                    <a:pt x="73212" y="3443"/>
                  </a:cubicBezTo>
                  <a:cubicBezTo>
                    <a:pt x="101265" y="13922"/>
                    <a:pt x="115512" y="45160"/>
                    <a:pt x="105033" y="73214"/>
                  </a:cubicBezTo>
                  <a:cubicBezTo>
                    <a:pt x="99537" y="87929"/>
                    <a:pt x="87929" y="99537"/>
                    <a:pt x="73212" y="105035"/>
                  </a:cubicBez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201" name="Freeform: Shape 1365">
              <a:extLst>
                <a:ext uri="{FF2B5EF4-FFF2-40B4-BE49-F238E27FC236}">
                  <a16:creationId xmlns:a16="http://schemas.microsoft.com/office/drawing/2014/main" id="{0A32E918-E4CD-7243-8436-3F6AC7346857}"/>
                </a:ext>
              </a:extLst>
            </p:cNvPr>
            <p:cNvSpPr/>
            <p:nvPr/>
          </p:nvSpPr>
          <p:spPr>
            <a:xfrm>
              <a:off x="5318872" y="2247263"/>
              <a:ext cx="40562" cy="38291"/>
            </a:xfrm>
            <a:custGeom>
              <a:avLst/>
              <a:gdLst>
                <a:gd name="connsiteX0" fmla="*/ 10966 w 40562"/>
                <a:gd name="connsiteY0" fmla="*/ 38292 h 38291"/>
                <a:gd name="connsiteX1" fmla="*/ 2270 w 40562"/>
                <a:gd name="connsiteY1" fmla="*/ 10965 h 38291"/>
                <a:gd name="connsiteX2" fmla="*/ 29597 w 40562"/>
                <a:gd name="connsiteY2" fmla="*/ 2271 h 38291"/>
                <a:gd name="connsiteX3" fmla="*/ 38293 w 40562"/>
                <a:gd name="connsiteY3" fmla="*/ 29596 h 38291"/>
                <a:gd name="connsiteX4" fmla="*/ 29597 w 40562"/>
                <a:gd name="connsiteY4" fmla="*/ 38292 h 38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562" h="38291">
                  <a:moveTo>
                    <a:pt x="10966" y="38292"/>
                  </a:moveTo>
                  <a:cubicBezTo>
                    <a:pt x="1019" y="33146"/>
                    <a:pt x="-2874" y="20914"/>
                    <a:pt x="2270" y="10965"/>
                  </a:cubicBezTo>
                  <a:cubicBezTo>
                    <a:pt x="7416" y="1019"/>
                    <a:pt x="19650" y="-2874"/>
                    <a:pt x="29597" y="2271"/>
                  </a:cubicBezTo>
                  <a:cubicBezTo>
                    <a:pt x="39543" y="7415"/>
                    <a:pt x="43436" y="19650"/>
                    <a:pt x="38293" y="29596"/>
                  </a:cubicBezTo>
                  <a:cubicBezTo>
                    <a:pt x="36363" y="33324"/>
                    <a:pt x="33325" y="36362"/>
                    <a:pt x="29597" y="38292"/>
                  </a:cubicBez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202" name="Freeform: Shape 1366">
              <a:extLst>
                <a:ext uri="{FF2B5EF4-FFF2-40B4-BE49-F238E27FC236}">
                  <a16:creationId xmlns:a16="http://schemas.microsoft.com/office/drawing/2014/main" id="{93A6F30B-11C2-BA49-9A08-EE6D1C7857C4}"/>
                </a:ext>
              </a:extLst>
            </p:cNvPr>
            <p:cNvSpPr/>
            <p:nvPr/>
          </p:nvSpPr>
          <p:spPr>
            <a:xfrm>
              <a:off x="5318911" y="2283451"/>
              <a:ext cx="11635" cy="36781"/>
            </a:xfrm>
            <a:custGeom>
              <a:avLst/>
              <a:gdLst>
                <a:gd name="connsiteX0" fmla="*/ 11636 w 11635"/>
                <a:gd name="connsiteY0" fmla="*/ 0 h 36781"/>
                <a:gd name="connsiteX1" fmla="*/ 0 w 11635"/>
                <a:gd name="connsiteY1" fmla="*/ 36782 h 36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35" h="36781">
                  <a:moveTo>
                    <a:pt x="11636" y="0"/>
                  </a:moveTo>
                  <a:lnTo>
                    <a:pt x="0" y="36782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203" name="Freeform: Shape 1367">
              <a:extLst>
                <a:ext uri="{FF2B5EF4-FFF2-40B4-BE49-F238E27FC236}">
                  <a16:creationId xmlns:a16="http://schemas.microsoft.com/office/drawing/2014/main" id="{78C1CD7E-F625-E343-9973-D4BF5137F946}"/>
                </a:ext>
              </a:extLst>
            </p:cNvPr>
            <p:cNvSpPr/>
            <p:nvPr/>
          </p:nvSpPr>
          <p:spPr>
            <a:xfrm>
              <a:off x="5347852" y="2283383"/>
              <a:ext cx="11292" cy="36918"/>
            </a:xfrm>
            <a:custGeom>
              <a:avLst/>
              <a:gdLst>
                <a:gd name="connsiteX0" fmla="*/ 0 w 11292"/>
                <a:gd name="connsiteY0" fmla="*/ 0 h 36918"/>
                <a:gd name="connsiteX1" fmla="*/ 11293 w 11292"/>
                <a:gd name="connsiteY1" fmla="*/ 36919 h 36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92" h="36918">
                  <a:moveTo>
                    <a:pt x="0" y="0"/>
                  </a:moveTo>
                  <a:lnTo>
                    <a:pt x="11293" y="36919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204" name="Freeform: Shape 1368">
              <a:extLst>
                <a:ext uri="{FF2B5EF4-FFF2-40B4-BE49-F238E27FC236}">
                  <a16:creationId xmlns:a16="http://schemas.microsoft.com/office/drawing/2014/main" id="{1EF68425-1E8F-D549-B9CF-3113FC7D5BAD}"/>
                </a:ext>
              </a:extLst>
            </p:cNvPr>
            <p:cNvSpPr/>
            <p:nvPr/>
          </p:nvSpPr>
          <p:spPr>
            <a:xfrm>
              <a:off x="5089854" y="2107063"/>
              <a:ext cx="685" cy="187223"/>
            </a:xfrm>
            <a:custGeom>
              <a:avLst/>
              <a:gdLst>
                <a:gd name="connsiteX0" fmla="*/ 686 w 685"/>
                <a:gd name="connsiteY0" fmla="*/ 187223 h 187223"/>
                <a:gd name="connsiteX1" fmla="*/ 0 w 685"/>
                <a:gd name="connsiteY1" fmla="*/ 0 h 187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85" h="187223">
                  <a:moveTo>
                    <a:pt x="686" y="187223"/>
                  </a:moveTo>
                  <a:lnTo>
                    <a:pt x="0" y="0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205" name="Freeform: Shape 1369">
              <a:extLst>
                <a:ext uri="{FF2B5EF4-FFF2-40B4-BE49-F238E27FC236}">
                  <a16:creationId xmlns:a16="http://schemas.microsoft.com/office/drawing/2014/main" id="{D36847CD-D8D9-F947-A831-943CCD405028}"/>
                </a:ext>
              </a:extLst>
            </p:cNvPr>
            <p:cNvSpPr/>
            <p:nvPr/>
          </p:nvSpPr>
          <p:spPr>
            <a:xfrm>
              <a:off x="5046945" y="2078054"/>
              <a:ext cx="17144" cy="17145"/>
            </a:xfrm>
            <a:custGeom>
              <a:avLst/>
              <a:gdLst>
                <a:gd name="connsiteX0" fmla="*/ 17145 w 17144"/>
                <a:gd name="connsiteY0" fmla="*/ 8573 h 17145"/>
                <a:gd name="connsiteX1" fmla="*/ 8572 w 17144"/>
                <a:gd name="connsiteY1" fmla="*/ 17145 h 17145"/>
                <a:gd name="connsiteX2" fmla="*/ 0 w 17144"/>
                <a:gd name="connsiteY2" fmla="*/ 8573 h 17145"/>
                <a:gd name="connsiteX3" fmla="*/ 8572 w 17144"/>
                <a:gd name="connsiteY3" fmla="*/ 0 h 17145"/>
                <a:gd name="connsiteX4" fmla="*/ 17145 w 17144"/>
                <a:gd name="connsiteY4" fmla="*/ 8573 h 17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4" h="17145">
                  <a:moveTo>
                    <a:pt x="17145" y="8573"/>
                  </a:moveTo>
                  <a:cubicBezTo>
                    <a:pt x="17145" y="13307"/>
                    <a:pt x="13307" y="17145"/>
                    <a:pt x="8572" y="17145"/>
                  </a:cubicBezTo>
                  <a:cubicBezTo>
                    <a:pt x="3838" y="17145"/>
                    <a:pt x="0" y="13307"/>
                    <a:pt x="0" y="8573"/>
                  </a:cubicBezTo>
                  <a:cubicBezTo>
                    <a:pt x="0" y="3838"/>
                    <a:pt x="3838" y="0"/>
                    <a:pt x="8572" y="0"/>
                  </a:cubicBezTo>
                  <a:cubicBezTo>
                    <a:pt x="13307" y="0"/>
                    <a:pt x="17145" y="3838"/>
                    <a:pt x="17145" y="8573"/>
                  </a:cubicBezTo>
                  <a:close/>
                </a:path>
              </a:pathLst>
            </a:custGeom>
            <a:solidFill>
              <a:srgbClr val="EFF5ED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206" name="Freeform: Shape 1370">
              <a:extLst>
                <a:ext uri="{FF2B5EF4-FFF2-40B4-BE49-F238E27FC236}">
                  <a16:creationId xmlns:a16="http://schemas.microsoft.com/office/drawing/2014/main" id="{453DFA9A-4177-4E46-B4EF-5B08BEEB09EC}"/>
                </a:ext>
              </a:extLst>
            </p:cNvPr>
            <p:cNvSpPr/>
            <p:nvPr/>
          </p:nvSpPr>
          <p:spPr>
            <a:xfrm>
              <a:off x="5072640" y="2077963"/>
              <a:ext cx="17145" cy="17145"/>
            </a:xfrm>
            <a:custGeom>
              <a:avLst/>
              <a:gdLst>
                <a:gd name="connsiteX0" fmla="*/ 17145 w 17145"/>
                <a:gd name="connsiteY0" fmla="*/ 8573 h 17145"/>
                <a:gd name="connsiteX1" fmla="*/ 8573 w 17145"/>
                <a:gd name="connsiteY1" fmla="*/ 17145 h 17145"/>
                <a:gd name="connsiteX2" fmla="*/ 0 w 17145"/>
                <a:gd name="connsiteY2" fmla="*/ 8573 h 17145"/>
                <a:gd name="connsiteX3" fmla="*/ 8573 w 17145"/>
                <a:gd name="connsiteY3" fmla="*/ 0 h 17145"/>
                <a:gd name="connsiteX4" fmla="*/ 17145 w 17145"/>
                <a:gd name="connsiteY4" fmla="*/ 8573 h 17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" h="17145">
                  <a:moveTo>
                    <a:pt x="17145" y="8573"/>
                  </a:moveTo>
                  <a:cubicBezTo>
                    <a:pt x="17145" y="13307"/>
                    <a:pt x="13307" y="17145"/>
                    <a:pt x="8573" y="17145"/>
                  </a:cubicBezTo>
                  <a:cubicBezTo>
                    <a:pt x="3838" y="17145"/>
                    <a:pt x="0" y="13307"/>
                    <a:pt x="0" y="8573"/>
                  </a:cubicBezTo>
                  <a:cubicBezTo>
                    <a:pt x="0" y="3838"/>
                    <a:pt x="3838" y="0"/>
                    <a:pt x="8573" y="0"/>
                  </a:cubicBezTo>
                  <a:cubicBezTo>
                    <a:pt x="13307" y="0"/>
                    <a:pt x="17145" y="3838"/>
                    <a:pt x="17145" y="8573"/>
                  </a:cubicBezTo>
                  <a:close/>
                </a:path>
              </a:pathLst>
            </a:custGeom>
            <a:solidFill>
              <a:srgbClr val="EFF5ED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207" name="Freeform: Shape 1371">
              <a:extLst>
                <a:ext uri="{FF2B5EF4-FFF2-40B4-BE49-F238E27FC236}">
                  <a16:creationId xmlns:a16="http://schemas.microsoft.com/office/drawing/2014/main" id="{D7B43D18-0FF6-AE40-915C-484BE4A5A98F}"/>
                </a:ext>
              </a:extLst>
            </p:cNvPr>
            <p:cNvSpPr/>
            <p:nvPr/>
          </p:nvSpPr>
          <p:spPr>
            <a:xfrm>
              <a:off x="5098312" y="2077871"/>
              <a:ext cx="17145" cy="17145"/>
            </a:xfrm>
            <a:custGeom>
              <a:avLst/>
              <a:gdLst>
                <a:gd name="connsiteX0" fmla="*/ 17145 w 17145"/>
                <a:gd name="connsiteY0" fmla="*/ 8573 h 17145"/>
                <a:gd name="connsiteX1" fmla="*/ 8573 w 17145"/>
                <a:gd name="connsiteY1" fmla="*/ 17145 h 17145"/>
                <a:gd name="connsiteX2" fmla="*/ 0 w 17145"/>
                <a:gd name="connsiteY2" fmla="*/ 8573 h 17145"/>
                <a:gd name="connsiteX3" fmla="*/ 8573 w 17145"/>
                <a:gd name="connsiteY3" fmla="*/ 0 h 17145"/>
                <a:gd name="connsiteX4" fmla="*/ 17145 w 17145"/>
                <a:gd name="connsiteY4" fmla="*/ 8573 h 17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" h="17145">
                  <a:moveTo>
                    <a:pt x="17145" y="8573"/>
                  </a:moveTo>
                  <a:cubicBezTo>
                    <a:pt x="17145" y="13307"/>
                    <a:pt x="13307" y="17145"/>
                    <a:pt x="8573" y="17145"/>
                  </a:cubicBezTo>
                  <a:cubicBezTo>
                    <a:pt x="3838" y="17145"/>
                    <a:pt x="0" y="13307"/>
                    <a:pt x="0" y="8573"/>
                  </a:cubicBezTo>
                  <a:cubicBezTo>
                    <a:pt x="0" y="3838"/>
                    <a:pt x="3838" y="0"/>
                    <a:pt x="8573" y="0"/>
                  </a:cubicBezTo>
                  <a:cubicBezTo>
                    <a:pt x="13307" y="0"/>
                    <a:pt x="17145" y="3838"/>
                    <a:pt x="17145" y="8573"/>
                  </a:cubicBezTo>
                  <a:close/>
                </a:path>
              </a:pathLst>
            </a:custGeom>
            <a:solidFill>
              <a:srgbClr val="EFF5ED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208" name="Freeform: Shape 1372">
              <a:extLst>
                <a:ext uri="{FF2B5EF4-FFF2-40B4-BE49-F238E27FC236}">
                  <a16:creationId xmlns:a16="http://schemas.microsoft.com/office/drawing/2014/main" id="{931D555E-2D7B-8A42-9B0F-C4199D1C63BE}"/>
                </a:ext>
              </a:extLst>
            </p:cNvPr>
            <p:cNvSpPr/>
            <p:nvPr/>
          </p:nvSpPr>
          <p:spPr>
            <a:xfrm>
              <a:off x="5032223" y="2065687"/>
              <a:ext cx="306758" cy="227662"/>
            </a:xfrm>
            <a:custGeom>
              <a:avLst/>
              <a:gdLst>
                <a:gd name="connsiteX0" fmla="*/ 196596 w 306758"/>
                <a:gd name="connsiteY0" fmla="*/ 227663 h 227662"/>
                <a:gd name="connsiteX1" fmla="*/ 6401 w 306758"/>
                <a:gd name="connsiteY1" fmla="*/ 227663 h 227662"/>
                <a:gd name="connsiteX2" fmla="*/ 0 w 306758"/>
                <a:gd name="connsiteY2" fmla="*/ 221308 h 227662"/>
                <a:gd name="connsiteX3" fmla="*/ 0 w 306758"/>
                <a:gd name="connsiteY3" fmla="*/ 221285 h 227662"/>
                <a:gd name="connsiteX4" fmla="*/ 0 w 306758"/>
                <a:gd name="connsiteY4" fmla="*/ 6401 h 227662"/>
                <a:gd name="connsiteX5" fmla="*/ 6355 w 306758"/>
                <a:gd name="connsiteY5" fmla="*/ 0 h 227662"/>
                <a:gd name="connsiteX6" fmla="*/ 6378 w 306758"/>
                <a:gd name="connsiteY6" fmla="*/ 0 h 227662"/>
                <a:gd name="connsiteX7" fmla="*/ 300358 w 306758"/>
                <a:gd name="connsiteY7" fmla="*/ 0 h 227662"/>
                <a:gd name="connsiteX8" fmla="*/ 306758 w 306758"/>
                <a:gd name="connsiteY8" fmla="*/ 6401 h 227662"/>
                <a:gd name="connsiteX9" fmla="*/ 306758 w 306758"/>
                <a:gd name="connsiteY9" fmla="*/ 135446 h 227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6758" h="227662">
                  <a:moveTo>
                    <a:pt x="196596" y="227663"/>
                  </a:moveTo>
                  <a:lnTo>
                    <a:pt x="6401" y="227663"/>
                  </a:lnTo>
                  <a:cubicBezTo>
                    <a:pt x="2878" y="227676"/>
                    <a:pt x="13" y="224830"/>
                    <a:pt x="0" y="221308"/>
                  </a:cubicBezTo>
                  <a:cubicBezTo>
                    <a:pt x="0" y="221301"/>
                    <a:pt x="0" y="221292"/>
                    <a:pt x="0" y="221285"/>
                  </a:cubicBezTo>
                  <a:lnTo>
                    <a:pt x="0" y="6401"/>
                  </a:lnTo>
                  <a:cubicBezTo>
                    <a:pt x="-13" y="2878"/>
                    <a:pt x="2833" y="13"/>
                    <a:pt x="6355" y="0"/>
                  </a:cubicBezTo>
                  <a:cubicBezTo>
                    <a:pt x="6363" y="0"/>
                    <a:pt x="6370" y="0"/>
                    <a:pt x="6378" y="0"/>
                  </a:cubicBezTo>
                  <a:lnTo>
                    <a:pt x="300358" y="0"/>
                  </a:lnTo>
                  <a:cubicBezTo>
                    <a:pt x="303892" y="0"/>
                    <a:pt x="306758" y="2866"/>
                    <a:pt x="306758" y="6401"/>
                  </a:cubicBezTo>
                  <a:lnTo>
                    <a:pt x="306758" y="135446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209" name="Freeform: Shape 1373">
              <a:extLst>
                <a:ext uri="{FF2B5EF4-FFF2-40B4-BE49-F238E27FC236}">
                  <a16:creationId xmlns:a16="http://schemas.microsoft.com/office/drawing/2014/main" id="{9AD683EF-5441-9643-881F-C14EB8415441}"/>
                </a:ext>
              </a:extLst>
            </p:cNvPr>
            <p:cNvSpPr/>
            <p:nvPr/>
          </p:nvSpPr>
          <p:spPr>
            <a:xfrm>
              <a:off x="5248639" y="2293350"/>
              <a:ext cx="27546" cy="2286"/>
            </a:xfrm>
            <a:custGeom>
              <a:avLst/>
              <a:gdLst>
                <a:gd name="connsiteX0" fmla="*/ 27546 w 27546"/>
                <a:gd name="connsiteY0" fmla="*/ 0 h 2286"/>
                <a:gd name="connsiteX1" fmla="*/ 27546 w 27546"/>
                <a:gd name="connsiteY1" fmla="*/ 0 h 2286"/>
                <a:gd name="connsiteX2" fmla="*/ 0 w 27546"/>
                <a:gd name="connsiteY2" fmla="*/ 0 h 2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546" h="2286">
                  <a:moveTo>
                    <a:pt x="27546" y="0"/>
                  </a:moveTo>
                  <a:lnTo>
                    <a:pt x="27546" y="0"/>
                  </a:lnTo>
                  <a:lnTo>
                    <a:pt x="0" y="0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210" name="Freeform: Shape 1374">
              <a:extLst>
                <a:ext uri="{FF2B5EF4-FFF2-40B4-BE49-F238E27FC236}">
                  <a16:creationId xmlns:a16="http://schemas.microsoft.com/office/drawing/2014/main" id="{41D59E1E-8ACC-CA44-B89B-B4D8BBCCF68C}"/>
                </a:ext>
              </a:extLst>
            </p:cNvPr>
            <p:cNvSpPr/>
            <p:nvPr/>
          </p:nvSpPr>
          <p:spPr>
            <a:xfrm>
              <a:off x="5032429" y="2107063"/>
              <a:ext cx="306072" cy="2286"/>
            </a:xfrm>
            <a:custGeom>
              <a:avLst/>
              <a:gdLst>
                <a:gd name="connsiteX0" fmla="*/ 0 w 306072"/>
                <a:gd name="connsiteY0" fmla="*/ 0 h 2286"/>
                <a:gd name="connsiteX1" fmla="*/ 306073 w 306072"/>
                <a:gd name="connsiteY1" fmla="*/ 0 h 2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6072" h="2286">
                  <a:moveTo>
                    <a:pt x="0" y="0"/>
                  </a:moveTo>
                  <a:lnTo>
                    <a:pt x="306073" y="0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211" name="Freeform: Shape 1375">
              <a:extLst>
                <a:ext uri="{FF2B5EF4-FFF2-40B4-BE49-F238E27FC236}">
                  <a16:creationId xmlns:a16="http://schemas.microsoft.com/office/drawing/2014/main" id="{D129634D-DAE9-A74D-B0C6-FBC41F7C9B9F}"/>
                </a:ext>
              </a:extLst>
            </p:cNvPr>
            <p:cNvSpPr/>
            <p:nvPr/>
          </p:nvSpPr>
          <p:spPr>
            <a:xfrm>
              <a:off x="5197158" y="2148623"/>
              <a:ext cx="31798" cy="104081"/>
            </a:xfrm>
            <a:custGeom>
              <a:avLst/>
              <a:gdLst>
                <a:gd name="connsiteX0" fmla="*/ 31798 w 31798"/>
                <a:gd name="connsiteY0" fmla="*/ 0 h 104081"/>
                <a:gd name="connsiteX1" fmla="*/ 0 w 31798"/>
                <a:gd name="connsiteY1" fmla="*/ 104082 h 104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1798" h="104081">
                  <a:moveTo>
                    <a:pt x="31798" y="0"/>
                  </a:moveTo>
                  <a:lnTo>
                    <a:pt x="0" y="104082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212" name="Freeform: Shape 1376">
              <a:extLst>
                <a:ext uri="{FF2B5EF4-FFF2-40B4-BE49-F238E27FC236}">
                  <a16:creationId xmlns:a16="http://schemas.microsoft.com/office/drawing/2014/main" id="{FCC16E27-074E-3E40-9E12-15B045792D5B}"/>
                </a:ext>
              </a:extLst>
            </p:cNvPr>
            <p:cNvSpPr/>
            <p:nvPr/>
          </p:nvSpPr>
          <p:spPr>
            <a:xfrm>
              <a:off x="5149107" y="2172809"/>
              <a:ext cx="36827" cy="44416"/>
            </a:xfrm>
            <a:custGeom>
              <a:avLst/>
              <a:gdLst>
                <a:gd name="connsiteX0" fmla="*/ 36827 w 36827"/>
                <a:gd name="connsiteY0" fmla="*/ 0 h 44416"/>
                <a:gd name="connsiteX1" fmla="*/ 0 w 36827"/>
                <a:gd name="connsiteY1" fmla="*/ 20368 h 44416"/>
                <a:gd name="connsiteX2" fmla="*/ 0 w 36827"/>
                <a:gd name="connsiteY2" fmla="*/ 24963 h 44416"/>
                <a:gd name="connsiteX3" fmla="*/ 36827 w 36827"/>
                <a:gd name="connsiteY3" fmla="*/ 44417 h 4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27" h="44416">
                  <a:moveTo>
                    <a:pt x="36827" y="0"/>
                  </a:moveTo>
                  <a:lnTo>
                    <a:pt x="0" y="20368"/>
                  </a:lnTo>
                  <a:lnTo>
                    <a:pt x="0" y="24963"/>
                  </a:lnTo>
                  <a:lnTo>
                    <a:pt x="36827" y="44417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213" name="Freeform: Shape 1377">
              <a:extLst>
                <a:ext uri="{FF2B5EF4-FFF2-40B4-BE49-F238E27FC236}">
                  <a16:creationId xmlns:a16="http://schemas.microsoft.com/office/drawing/2014/main" id="{999D7172-0380-6E49-8209-8569FF5FE30F}"/>
                </a:ext>
              </a:extLst>
            </p:cNvPr>
            <p:cNvSpPr/>
            <p:nvPr/>
          </p:nvSpPr>
          <p:spPr>
            <a:xfrm>
              <a:off x="5243107" y="2172809"/>
              <a:ext cx="36827" cy="44416"/>
            </a:xfrm>
            <a:custGeom>
              <a:avLst/>
              <a:gdLst>
                <a:gd name="connsiteX0" fmla="*/ 0 w 36827"/>
                <a:gd name="connsiteY0" fmla="*/ 0 h 44416"/>
                <a:gd name="connsiteX1" fmla="*/ 36827 w 36827"/>
                <a:gd name="connsiteY1" fmla="*/ 20368 h 44416"/>
                <a:gd name="connsiteX2" fmla="*/ 36827 w 36827"/>
                <a:gd name="connsiteY2" fmla="*/ 24963 h 44416"/>
                <a:gd name="connsiteX3" fmla="*/ 0 w 36827"/>
                <a:gd name="connsiteY3" fmla="*/ 44417 h 4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27" h="44416">
                  <a:moveTo>
                    <a:pt x="0" y="0"/>
                  </a:moveTo>
                  <a:lnTo>
                    <a:pt x="36827" y="20368"/>
                  </a:lnTo>
                  <a:lnTo>
                    <a:pt x="36827" y="24963"/>
                  </a:lnTo>
                  <a:lnTo>
                    <a:pt x="0" y="44417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</p:grpSp>
      <p:sp>
        <p:nvSpPr>
          <p:cNvPr id="214" name="TextBox 213">
            <a:extLst>
              <a:ext uri="{FF2B5EF4-FFF2-40B4-BE49-F238E27FC236}">
                <a16:creationId xmlns:a16="http://schemas.microsoft.com/office/drawing/2014/main" id="{D6940AEC-6AB4-A249-89B6-E9AA69625D7F}"/>
              </a:ext>
            </a:extLst>
          </p:cNvPr>
          <p:cNvSpPr txBox="1"/>
          <p:nvPr/>
        </p:nvSpPr>
        <p:spPr>
          <a:xfrm>
            <a:off x="8590073" y="5483451"/>
            <a:ext cx="6751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Deploy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Amazon Ember"/>
              </a:rPr>
              <a:t>c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ode </a:t>
            </a:r>
          </a:p>
        </p:txBody>
      </p:sp>
      <p:cxnSp>
        <p:nvCxnSpPr>
          <p:cNvPr id="215" name="Elbow Connector 214">
            <a:extLst>
              <a:ext uri="{FF2B5EF4-FFF2-40B4-BE49-F238E27FC236}">
                <a16:creationId xmlns:a16="http://schemas.microsoft.com/office/drawing/2014/main" id="{85311D70-97FD-9741-98DF-4EE68AEBDA33}"/>
              </a:ext>
            </a:extLst>
          </p:cNvPr>
          <p:cNvCxnSpPr>
            <a:cxnSpLocks/>
            <a:stCxn id="196" idx="3"/>
          </p:cNvCxnSpPr>
          <p:nvPr/>
        </p:nvCxnSpPr>
        <p:spPr>
          <a:xfrm flipV="1">
            <a:off x="7954871" y="2848531"/>
            <a:ext cx="225861" cy="2330166"/>
          </a:xfrm>
          <a:prstGeom prst="bentConnector2">
            <a:avLst/>
          </a:prstGeom>
          <a:ln w="19050" cap="rnd">
            <a:solidFill>
              <a:schemeClr val="tx1">
                <a:lumMod val="50000"/>
              </a:schemeClr>
            </a:solidFill>
            <a:miter lim="800000"/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 45">
            <a:extLst>
              <a:ext uri="{FF2B5EF4-FFF2-40B4-BE49-F238E27FC236}">
                <a16:creationId xmlns:a16="http://schemas.microsoft.com/office/drawing/2014/main" id="{F43A9927-C402-C943-8F8C-4D4CC148F599}"/>
              </a:ext>
            </a:extLst>
          </p:cNvPr>
          <p:cNvSpPr/>
          <p:nvPr/>
        </p:nvSpPr>
        <p:spPr>
          <a:xfrm>
            <a:off x="7953203" y="2384497"/>
            <a:ext cx="1207089" cy="4440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Sagemaker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Deployments</a:t>
            </a:r>
          </a:p>
        </p:txBody>
      </p:sp>
      <p:sp>
        <p:nvSpPr>
          <p:cNvPr id="218" name="Curved Up Arrow 217">
            <a:extLst>
              <a:ext uri="{FF2B5EF4-FFF2-40B4-BE49-F238E27FC236}">
                <a16:creationId xmlns:a16="http://schemas.microsoft.com/office/drawing/2014/main" id="{5ECEB066-139F-4346-86D9-18E289F3D2BA}"/>
              </a:ext>
            </a:extLst>
          </p:cNvPr>
          <p:cNvSpPr/>
          <p:nvPr/>
        </p:nvSpPr>
        <p:spPr>
          <a:xfrm rot="10800000">
            <a:off x="3694838" y="2698995"/>
            <a:ext cx="1330067" cy="258980"/>
          </a:xfrm>
          <a:prstGeom prst="curvedUpArrow">
            <a:avLst>
              <a:gd name="adj1" fmla="val 42232"/>
              <a:gd name="adj2" fmla="val 84032"/>
              <a:gd name="adj3" fmla="val 25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219" name="TextBox 218">
            <a:extLst>
              <a:ext uri="{FF2B5EF4-FFF2-40B4-BE49-F238E27FC236}">
                <a16:creationId xmlns:a16="http://schemas.microsoft.com/office/drawing/2014/main" id="{7BAF5FB3-DB21-0E4A-B7B6-8A44FFBF4E81}"/>
              </a:ext>
            </a:extLst>
          </p:cNvPr>
          <p:cNvSpPr txBox="1"/>
          <p:nvPr/>
        </p:nvSpPr>
        <p:spPr>
          <a:xfrm>
            <a:off x="4174115" y="2707405"/>
            <a:ext cx="5212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Tune</a:t>
            </a:r>
          </a:p>
        </p:txBody>
      </p:sp>
      <p:cxnSp>
        <p:nvCxnSpPr>
          <p:cNvPr id="235" name="Elbow Connector 234">
            <a:extLst>
              <a:ext uri="{FF2B5EF4-FFF2-40B4-BE49-F238E27FC236}">
                <a16:creationId xmlns:a16="http://schemas.microsoft.com/office/drawing/2014/main" id="{75B97571-D868-364E-804E-F0CFEDA850F9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7296704" y="4121789"/>
            <a:ext cx="2497025" cy="2"/>
          </a:xfrm>
          <a:prstGeom prst="bentConnector3">
            <a:avLst/>
          </a:prstGeom>
          <a:ln w="19050" cap="rnd">
            <a:solidFill>
              <a:schemeClr val="tx1">
                <a:lumMod val="50000"/>
              </a:schemeClr>
            </a:solidFill>
            <a:miter lim="800000"/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Elbow Connector 216">
            <a:extLst>
              <a:ext uri="{FF2B5EF4-FFF2-40B4-BE49-F238E27FC236}">
                <a16:creationId xmlns:a16="http://schemas.microsoft.com/office/drawing/2014/main" id="{71DD9068-BE7E-4428-9A67-3C93CA7B739E}"/>
              </a:ext>
            </a:extLst>
          </p:cNvPr>
          <p:cNvCxnSpPr>
            <a:cxnSpLocks/>
            <a:endCxn id="167" idx="2"/>
          </p:cNvCxnSpPr>
          <p:nvPr/>
        </p:nvCxnSpPr>
        <p:spPr>
          <a:xfrm flipV="1">
            <a:off x="2604993" y="3752083"/>
            <a:ext cx="1148561" cy="224665"/>
          </a:xfrm>
          <a:prstGeom prst="bentConnector2">
            <a:avLst/>
          </a:prstGeom>
          <a:ln w="19050" cap="rnd">
            <a:solidFill>
              <a:schemeClr val="accent1"/>
            </a:solidFill>
            <a:miter lim="800000"/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7" name="Rectangle 166">
            <a:extLst>
              <a:ext uri="{FF2B5EF4-FFF2-40B4-BE49-F238E27FC236}">
                <a16:creationId xmlns:a16="http://schemas.microsoft.com/office/drawing/2014/main" id="{38DDA56C-50DD-4C22-ACF8-0B892936F1E2}"/>
              </a:ext>
            </a:extLst>
          </p:cNvPr>
          <p:cNvSpPr/>
          <p:nvPr/>
        </p:nvSpPr>
        <p:spPr>
          <a:xfrm>
            <a:off x="3247503" y="3307987"/>
            <a:ext cx="1012101" cy="4440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Sagemaker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Training Job</a:t>
            </a:r>
          </a:p>
        </p:txBody>
      </p:sp>
      <p:sp>
        <p:nvSpPr>
          <p:cNvPr id="170" name="Rectangle 169">
            <a:extLst>
              <a:ext uri="{FF2B5EF4-FFF2-40B4-BE49-F238E27FC236}">
                <a16:creationId xmlns:a16="http://schemas.microsoft.com/office/drawing/2014/main" id="{1160860C-E9A2-4724-B2D0-19CA3C37279E}"/>
              </a:ext>
            </a:extLst>
          </p:cNvPr>
          <p:cNvSpPr/>
          <p:nvPr/>
        </p:nvSpPr>
        <p:spPr>
          <a:xfrm>
            <a:off x="4620589" y="3273852"/>
            <a:ext cx="1136578" cy="4440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Sagemaker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Processing Job</a:t>
            </a: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28B85DBC-4960-A9D8-22C0-657107BEF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err="1"/>
              <a:t>MLOps</a:t>
            </a:r>
            <a:r>
              <a:rPr lang="en-US" dirty="0"/>
              <a:t>- Design</a:t>
            </a:r>
          </a:p>
        </p:txBody>
      </p:sp>
    </p:spTree>
    <p:extLst>
      <p:ext uri="{BB962C8B-B14F-4D97-AF65-F5344CB8AC3E}">
        <p14:creationId xmlns:p14="http://schemas.microsoft.com/office/powerpoint/2010/main" val="2641188075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Rounded Rectangle 57">
            <a:extLst>
              <a:ext uri="{FF2B5EF4-FFF2-40B4-BE49-F238E27FC236}">
                <a16:creationId xmlns:a16="http://schemas.microsoft.com/office/drawing/2014/main" id="{3FFB47BA-4670-4785-BB26-25E74E85785F}"/>
              </a:ext>
            </a:extLst>
          </p:cNvPr>
          <p:cNvSpPr/>
          <p:nvPr/>
        </p:nvSpPr>
        <p:spPr>
          <a:xfrm>
            <a:off x="1004981" y="1982670"/>
            <a:ext cx="1807185" cy="140605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 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Prepare data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144" name="Rounded Rectangle 143">
            <a:extLst>
              <a:ext uri="{FF2B5EF4-FFF2-40B4-BE49-F238E27FC236}">
                <a16:creationId xmlns:a16="http://schemas.microsoft.com/office/drawing/2014/main" id="{681B85C8-4C0B-E141-9A2F-3BABD8393641}"/>
              </a:ext>
            </a:extLst>
          </p:cNvPr>
          <p:cNvSpPr/>
          <p:nvPr/>
        </p:nvSpPr>
        <p:spPr>
          <a:xfrm>
            <a:off x="3065485" y="2027882"/>
            <a:ext cx="2939433" cy="2264289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Experiment tracking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48" name="Rounded Rectangle 47">
            <a:extLst>
              <a:ext uri="{FF2B5EF4-FFF2-40B4-BE49-F238E27FC236}">
                <a16:creationId xmlns:a16="http://schemas.microsoft.com/office/drawing/2014/main" id="{28F30229-A485-0543-AB61-ED90B2402FEB}"/>
              </a:ext>
            </a:extLst>
          </p:cNvPr>
          <p:cNvSpPr/>
          <p:nvPr/>
        </p:nvSpPr>
        <p:spPr>
          <a:xfrm>
            <a:off x="7844610" y="2047473"/>
            <a:ext cx="1462919" cy="107370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Deploy model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5DC0ADAE-CC6E-0B49-8277-E3ABF9725044}"/>
              </a:ext>
            </a:extLst>
          </p:cNvPr>
          <p:cNvSpPr/>
          <p:nvPr/>
        </p:nvSpPr>
        <p:spPr>
          <a:xfrm>
            <a:off x="3120053" y="2960038"/>
            <a:ext cx="1272068" cy="947497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Train model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2E60B222-E660-E041-A98C-0361A3B2B29B}"/>
              </a:ext>
            </a:extLst>
          </p:cNvPr>
          <p:cNvSpPr/>
          <p:nvPr/>
        </p:nvSpPr>
        <p:spPr>
          <a:xfrm>
            <a:off x="1264612" y="2271716"/>
            <a:ext cx="1287923" cy="4440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Sagemaker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Data Wrangler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BEE697C-DF23-B54C-993B-178896462101}"/>
              </a:ext>
            </a:extLst>
          </p:cNvPr>
          <p:cNvSpPr/>
          <p:nvPr/>
        </p:nvSpPr>
        <p:spPr>
          <a:xfrm>
            <a:off x="895409" y="1849448"/>
            <a:ext cx="2044200" cy="2580659"/>
          </a:xfrm>
          <a:prstGeom prst="rect">
            <a:avLst/>
          </a:prstGeom>
          <a:noFill/>
          <a:ln w="1905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 anchorCtr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64A8C329-5C64-CD47-A355-A5C0E0F23147}"/>
              </a:ext>
            </a:extLst>
          </p:cNvPr>
          <p:cNvSpPr/>
          <p:nvPr/>
        </p:nvSpPr>
        <p:spPr>
          <a:xfrm>
            <a:off x="1001693" y="3508798"/>
            <a:ext cx="1807185" cy="818597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  Curate features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D9B2A5-3549-AD40-9310-6B84B7340D3B}"/>
              </a:ext>
            </a:extLst>
          </p:cNvPr>
          <p:cNvSpPr/>
          <p:nvPr/>
        </p:nvSpPr>
        <p:spPr>
          <a:xfrm>
            <a:off x="7644750" y="1644384"/>
            <a:ext cx="3122349" cy="2793515"/>
          </a:xfrm>
          <a:prstGeom prst="rect">
            <a:avLst/>
          </a:prstGeom>
          <a:noFill/>
          <a:ln w="1905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D95AABD-A815-744F-BC90-4EAE1C027D36}"/>
              </a:ext>
            </a:extLst>
          </p:cNvPr>
          <p:cNvSpPr/>
          <p:nvPr/>
        </p:nvSpPr>
        <p:spPr>
          <a:xfrm>
            <a:off x="3005434" y="1657200"/>
            <a:ext cx="4572597" cy="2766821"/>
          </a:xfrm>
          <a:prstGeom prst="rect">
            <a:avLst/>
          </a:prstGeom>
          <a:noFill/>
          <a:ln w="1905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B8BBD4B4-A8BD-3C4A-9820-AB1D0B2715CC}"/>
              </a:ext>
            </a:extLst>
          </p:cNvPr>
          <p:cNvSpPr/>
          <p:nvPr/>
        </p:nvSpPr>
        <p:spPr>
          <a:xfrm>
            <a:off x="1256610" y="2827244"/>
            <a:ext cx="1303927" cy="444096"/>
          </a:xfrm>
          <a:prstGeom prst="rect">
            <a:avLst/>
          </a:prstGeom>
          <a:noFill/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Sagemaker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Processing Job</a:t>
            </a:r>
          </a:p>
        </p:txBody>
      </p:sp>
      <p:pic>
        <p:nvPicPr>
          <p:cNvPr id="43" name="Graphic 14">
            <a:extLst>
              <a:ext uri="{FF2B5EF4-FFF2-40B4-BE49-F238E27FC236}">
                <a16:creationId xmlns:a16="http://schemas.microsoft.com/office/drawing/2014/main" id="{6DEE3DC3-E12A-6741-B99D-BA261E9D09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7489" y="4801381"/>
            <a:ext cx="620696" cy="6206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2" name="Rectangle 51">
            <a:extLst>
              <a:ext uri="{FF2B5EF4-FFF2-40B4-BE49-F238E27FC236}">
                <a16:creationId xmlns:a16="http://schemas.microsoft.com/office/drawing/2014/main" id="{1B3D8264-5FE1-2847-AAB1-5EE584C5286E}"/>
              </a:ext>
            </a:extLst>
          </p:cNvPr>
          <p:cNvSpPr/>
          <p:nvPr/>
        </p:nvSpPr>
        <p:spPr>
          <a:xfrm>
            <a:off x="1253322" y="3735276"/>
            <a:ext cx="1303926" cy="4440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Sagemaker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Feature Store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0E1E6989-7F59-AD4A-A1C6-3C6A060FDCED}"/>
              </a:ext>
            </a:extLst>
          </p:cNvPr>
          <p:cNvSpPr/>
          <p:nvPr/>
        </p:nvSpPr>
        <p:spPr>
          <a:xfrm>
            <a:off x="895409" y="4597008"/>
            <a:ext cx="9871682" cy="1490631"/>
          </a:xfrm>
          <a:prstGeom prst="rect">
            <a:avLst/>
          </a:prstGeom>
          <a:noFill/>
          <a:ln w="19050">
            <a:solidFill>
              <a:schemeClr val="accent2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5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pic>
        <p:nvPicPr>
          <p:cNvPr id="44" name="Graphic 14">
            <a:extLst>
              <a:ext uri="{FF2B5EF4-FFF2-40B4-BE49-F238E27FC236}">
                <a16:creationId xmlns:a16="http://schemas.microsoft.com/office/drawing/2014/main" id="{3EA7D63D-77FB-0B43-BC0F-8D27FF1C41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3555" y="4860853"/>
            <a:ext cx="489513" cy="489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A4CEAFC8-6F7A-BD47-BA50-7D781042250C}"/>
              </a:ext>
            </a:extLst>
          </p:cNvPr>
          <p:cNvSpPr txBox="1"/>
          <p:nvPr/>
        </p:nvSpPr>
        <p:spPr>
          <a:xfrm>
            <a:off x="1445412" y="4893831"/>
            <a:ext cx="5196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Raw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Amazon Ember"/>
              </a:rPr>
              <a:t>d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ata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pic>
        <p:nvPicPr>
          <p:cNvPr id="69" name="Graphic 14">
            <a:extLst>
              <a:ext uri="{FF2B5EF4-FFF2-40B4-BE49-F238E27FC236}">
                <a16:creationId xmlns:a16="http://schemas.microsoft.com/office/drawing/2014/main" id="{7A992E39-3656-9B40-AD60-59569B8D58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4850" y="4860907"/>
            <a:ext cx="489513" cy="489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0" name="TextBox 69">
            <a:extLst>
              <a:ext uri="{FF2B5EF4-FFF2-40B4-BE49-F238E27FC236}">
                <a16:creationId xmlns:a16="http://schemas.microsoft.com/office/drawing/2014/main" id="{4EC36354-86DC-A341-92BC-DFA2E7481B0B}"/>
              </a:ext>
            </a:extLst>
          </p:cNvPr>
          <p:cNvSpPr txBox="1"/>
          <p:nvPr/>
        </p:nvSpPr>
        <p:spPr>
          <a:xfrm>
            <a:off x="2887569" y="4853726"/>
            <a:ext cx="9557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Training,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Amazon Ember"/>
              </a:rPr>
              <a:t>v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alidation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Amazon Ember"/>
              </a:rPr>
              <a:t>t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est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 </a:t>
            </a:r>
            <a:r>
              <a:rPr lang="en-US" sz="1200" dirty="0">
                <a:latin typeface="Amazon Ember"/>
              </a:rPr>
              <a:t>d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ata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10" name="Pentagon 9">
            <a:extLst>
              <a:ext uri="{FF2B5EF4-FFF2-40B4-BE49-F238E27FC236}">
                <a16:creationId xmlns:a16="http://schemas.microsoft.com/office/drawing/2014/main" id="{61F3ADE4-A070-2149-8B1C-836A57D07D8D}"/>
              </a:ext>
            </a:extLst>
          </p:cNvPr>
          <p:cNvSpPr/>
          <p:nvPr/>
        </p:nvSpPr>
        <p:spPr>
          <a:xfrm>
            <a:off x="872157" y="1495424"/>
            <a:ext cx="2347988" cy="370683"/>
          </a:xfrm>
          <a:prstGeom prst="homePlate">
            <a:avLst/>
          </a:prstGeom>
          <a:solidFill>
            <a:schemeClr val="accent3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Data preparation</a:t>
            </a:r>
          </a:p>
        </p:txBody>
      </p:sp>
      <p:cxnSp>
        <p:nvCxnSpPr>
          <p:cNvPr id="37" name="Elbow Connector 36">
            <a:extLst>
              <a:ext uri="{FF2B5EF4-FFF2-40B4-BE49-F238E27FC236}">
                <a16:creationId xmlns:a16="http://schemas.microsoft.com/office/drawing/2014/main" id="{77044001-9F04-1445-9643-16A47716EA82}"/>
              </a:ext>
            </a:extLst>
          </p:cNvPr>
          <p:cNvCxnSpPr>
            <a:cxnSpLocks/>
          </p:cNvCxnSpPr>
          <p:nvPr/>
        </p:nvCxnSpPr>
        <p:spPr>
          <a:xfrm rot="16200000" flipV="1">
            <a:off x="2467743" y="4658984"/>
            <a:ext cx="403723" cy="1"/>
          </a:xfrm>
          <a:prstGeom prst="bentConnector3">
            <a:avLst/>
          </a:prstGeom>
          <a:ln w="19050" cap="rnd">
            <a:solidFill>
              <a:schemeClr val="tx1">
                <a:lumMod val="50000"/>
              </a:schemeClr>
            </a:solidFill>
            <a:miter lim="800000"/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Elbow Connector 44">
            <a:extLst>
              <a:ext uri="{FF2B5EF4-FFF2-40B4-BE49-F238E27FC236}">
                <a16:creationId xmlns:a16="http://schemas.microsoft.com/office/drawing/2014/main" id="{340069C8-6EDE-3248-A2E1-66ACB5E935FB}"/>
              </a:ext>
            </a:extLst>
          </p:cNvPr>
          <p:cNvCxnSpPr>
            <a:cxnSpLocks/>
          </p:cNvCxnSpPr>
          <p:nvPr/>
        </p:nvCxnSpPr>
        <p:spPr>
          <a:xfrm rot="16200000" flipV="1">
            <a:off x="994407" y="4637263"/>
            <a:ext cx="403723" cy="1"/>
          </a:xfrm>
          <a:prstGeom prst="bentConnector3">
            <a:avLst/>
          </a:prstGeom>
          <a:ln w="19050" cap="rnd">
            <a:solidFill>
              <a:schemeClr val="tx1">
                <a:lumMod val="50000"/>
              </a:schemeClr>
            </a:solidFill>
            <a:miter lim="800000"/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49F7670D-8D61-124D-9708-434FB5684486}"/>
              </a:ext>
            </a:extLst>
          </p:cNvPr>
          <p:cNvCxnSpPr>
            <a:cxnSpLocks/>
            <a:stCxn id="70" idx="3"/>
          </p:cNvCxnSpPr>
          <p:nvPr/>
        </p:nvCxnSpPr>
        <p:spPr>
          <a:xfrm flipV="1">
            <a:off x="3843280" y="4491516"/>
            <a:ext cx="180615" cy="685376"/>
          </a:xfrm>
          <a:prstGeom prst="bentConnector2">
            <a:avLst/>
          </a:prstGeom>
          <a:ln w="19050" cap="rnd">
            <a:solidFill>
              <a:schemeClr val="tx1">
                <a:lumMod val="50000"/>
              </a:schemeClr>
            </a:solidFill>
            <a:miter lim="800000"/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5" name="Graphic 301">
            <a:extLst>
              <a:ext uri="{FF2B5EF4-FFF2-40B4-BE49-F238E27FC236}">
                <a16:creationId xmlns:a16="http://schemas.microsoft.com/office/drawing/2014/main" id="{B31DB05F-F602-894B-8E77-55574D8ECCD3}"/>
              </a:ext>
            </a:extLst>
          </p:cNvPr>
          <p:cNvGrpSpPr/>
          <p:nvPr/>
        </p:nvGrpSpPr>
        <p:grpSpPr>
          <a:xfrm>
            <a:off x="1804736" y="5555934"/>
            <a:ext cx="658541" cy="462021"/>
            <a:chOff x="5032223" y="2065687"/>
            <a:chExt cx="361247" cy="254614"/>
          </a:xfrm>
        </p:grpSpPr>
        <p:sp>
          <p:nvSpPr>
            <p:cNvPr id="96" name="Freeform: Shape 1364">
              <a:extLst>
                <a:ext uri="{FF2B5EF4-FFF2-40B4-BE49-F238E27FC236}">
                  <a16:creationId xmlns:a16="http://schemas.microsoft.com/office/drawing/2014/main" id="{D6436B9F-D404-4D48-996C-D07B98AFE338}"/>
                </a:ext>
              </a:extLst>
            </p:cNvPr>
            <p:cNvSpPr/>
            <p:nvPr/>
          </p:nvSpPr>
          <p:spPr>
            <a:xfrm>
              <a:off x="5284996" y="2213347"/>
              <a:ext cx="108475" cy="105034"/>
            </a:xfrm>
            <a:custGeom>
              <a:avLst/>
              <a:gdLst>
                <a:gd name="connsiteX0" fmla="*/ 35264 w 108475"/>
                <a:gd name="connsiteY0" fmla="*/ 105035 h 105034"/>
                <a:gd name="connsiteX1" fmla="*/ 3443 w 108475"/>
                <a:gd name="connsiteY1" fmla="*/ 35266 h 105034"/>
                <a:gd name="connsiteX2" fmla="*/ 73212 w 108475"/>
                <a:gd name="connsiteY2" fmla="*/ 3443 h 105034"/>
                <a:gd name="connsiteX3" fmla="*/ 105033 w 108475"/>
                <a:gd name="connsiteY3" fmla="*/ 73214 h 105034"/>
                <a:gd name="connsiteX4" fmla="*/ 73212 w 108475"/>
                <a:gd name="connsiteY4" fmla="*/ 105035 h 10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475" h="105034">
                  <a:moveTo>
                    <a:pt x="35264" y="105035"/>
                  </a:moveTo>
                  <a:cubicBezTo>
                    <a:pt x="7210" y="94556"/>
                    <a:pt x="-7036" y="63320"/>
                    <a:pt x="3443" y="35266"/>
                  </a:cubicBezTo>
                  <a:cubicBezTo>
                    <a:pt x="13922" y="7212"/>
                    <a:pt x="45158" y="-7036"/>
                    <a:pt x="73212" y="3443"/>
                  </a:cubicBezTo>
                  <a:cubicBezTo>
                    <a:pt x="101265" y="13922"/>
                    <a:pt x="115512" y="45160"/>
                    <a:pt x="105033" y="73214"/>
                  </a:cubicBezTo>
                  <a:cubicBezTo>
                    <a:pt x="99537" y="87929"/>
                    <a:pt x="87929" y="99537"/>
                    <a:pt x="73212" y="105035"/>
                  </a:cubicBez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97" name="Freeform: Shape 1365">
              <a:extLst>
                <a:ext uri="{FF2B5EF4-FFF2-40B4-BE49-F238E27FC236}">
                  <a16:creationId xmlns:a16="http://schemas.microsoft.com/office/drawing/2014/main" id="{078EAFE7-6F69-AB42-ACB2-572741AC715A}"/>
                </a:ext>
              </a:extLst>
            </p:cNvPr>
            <p:cNvSpPr/>
            <p:nvPr/>
          </p:nvSpPr>
          <p:spPr>
            <a:xfrm>
              <a:off x="5318872" y="2247263"/>
              <a:ext cx="40562" cy="38291"/>
            </a:xfrm>
            <a:custGeom>
              <a:avLst/>
              <a:gdLst>
                <a:gd name="connsiteX0" fmla="*/ 10966 w 40562"/>
                <a:gd name="connsiteY0" fmla="*/ 38292 h 38291"/>
                <a:gd name="connsiteX1" fmla="*/ 2270 w 40562"/>
                <a:gd name="connsiteY1" fmla="*/ 10965 h 38291"/>
                <a:gd name="connsiteX2" fmla="*/ 29597 w 40562"/>
                <a:gd name="connsiteY2" fmla="*/ 2271 h 38291"/>
                <a:gd name="connsiteX3" fmla="*/ 38293 w 40562"/>
                <a:gd name="connsiteY3" fmla="*/ 29596 h 38291"/>
                <a:gd name="connsiteX4" fmla="*/ 29597 w 40562"/>
                <a:gd name="connsiteY4" fmla="*/ 38292 h 38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562" h="38291">
                  <a:moveTo>
                    <a:pt x="10966" y="38292"/>
                  </a:moveTo>
                  <a:cubicBezTo>
                    <a:pt x="1019" y="33146"/>
                    <a:pt x="-2874" y="20914"/>
                    <a:pt x="2270" y="10965"/>
                  </a:cubicBezTo>
                  <a:cubicBezTo>
                    <a:pt x="7416" y="1019"/>
                    <a:pt x="19650" y="-2874"/>
                    <a:pt x="29597" y="2271"/>
                  </a:cubicBezTo>
                  <a:cubicBezTo>
                    <a:pt x="39543" y="7415"/>
                    <a:pt x="43436" y="19650"/>
                    <a:pt x="38293" y="29596"/>
                  </a:cubicBezTo>
                  <a:cubicBezTo>
                    <a:pt x="36363" y="33324"/>
                    <a:pt x="33325" y="36362"/>
                    <a:pt x="29597" y="38292"/>
                  </a:cubicBez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98" name="Freeform: Shape 1366">
              <a:extLst>
                <a:ext uri="{FF2B5EF4-FFF2-40B4-BE49-F238E27FC236}">
                  <a16:creationId xmlns:a16="http://schemas.microsoft.com/office/drawing/2014/main" id="{41D4C464-BA70-FA4C-8DDA-4C2B0F00BBEF}"/>
                </a:ext>
              </a:extLst>
            </p:cNvPr>
            <p:cNvSpPr/>
            <p:nvPr/>
          </p:nvSpPr>
          <p:spPr>
            <a:xfrm>
              <a:off x="5318911" y="2283451"/>
              <a:ext cx="11635" cy="36781"/>
            </a:xfrm>
            <a:custGeom>
              <a:avLst/>
              <a:gdLst>
                <a:gd name="connsiteX0" fmla="*/ 11636 w 11635"/>
                <a:gd name="connsiteY0" fmla="*/ 0 h 36781"/>
                <a:gd name="connsiteX1" fmla="*/ 0 w 11635"/>
                <a:gd name="connsiteY1" fmla="*/ 36782 h 36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35" h="36781">
                  <a:moveTo>
                    <a:pt x="11636" y="0"/>
                  </a:moveTo>
                  <a:lnTo>
                    <a:pt x="0" y="36782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99" name="Freeform: Shape 1367">
              <a:extLst>
                <a:ext uri="{FF2B5EF4-FFF2-40B4-BE49-F238E27FC236}">
                  <a16:creationId xmlns:a16="http://schemas.microsoft.com/office/drawing/2014/main" id="{5CC19919-C989-F34E-BB08-1473232E6203}"/>
                </a:ext>
              </a:extLst>
            </p:cNvPr>
            <p:cNvSpPr/>
            <p:nvPr/>
          </p:nvSpPr>
          <p:spPr>
            <a:xfrm>
              <a:off x="5347852" y="2283383"/>
              <a:ext cx="11292" cy="36918"/>
            </a:xfrm>
            <a:custGeom>
              <a:avLst/>
              <a:gdLst>
                <a:gd name="connsiteX0" fmla="*/ 0 w 11292"/>
                <a:gd name="connsiteY0" fmla="*/ 0 h 36918"/>
                <a:gd name="connsiteX1" fmla="*/ 11293 w 11292"/>
                <a:gd name="connsiteY1" fmla="*/ 36919 h 36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92" h="36918">
                  <a:moveTo>
                    <a:pt x="0" y="0"/>
                  </a:moveTo>
                  <a:lnTo>
                    <a:pt x="11293" y="36919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00" name="Freeform: Shape 1368">
              <a:extLst>
                <a:ext uri="{FF2B5EF4-FFF2-40B4-BE49-F238E27FC236}">
                  <a16:creationId xmlns:a16="http://schemas.microsoft.com/office/drawing/2014/main" id="{B957EF2A-D09A-A148-AF38-FBF53C2B0190}"/>
                </a:ext>
              </a:extLst>
            </p:cNvPr>
            <p:cNvSpPr/>
            <p:nvPr/>
          </p:nvSpPr>
          <p:spPr>
            <a:xfrm>
              <a:off x="5089854" y="2107063"/>
              <a:ext cx="685" cy="187223"/>
            </a:xfrm>
            <a:custGeom>
              <a:avLst/>
              <a:gdLst>
                <a:gd name="connsiteX0" fmla="*/ 686 w 685"/>
                <a:gd name="connsiteY0" fmla="*/ 187223 h 187223"/>
                <a:gd name="connsiteX1" fmla="*/ 0 w 685"/>
                <a:gd name="connsiteY1" fmla="*/ 0 h 187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85" h="187223">
                  <a:moveTo>
                    <a:pt x="686" y="187223"/>
                  </a:moveTo>
                  <a:lnTo>
                    <a:pt x="0" y="0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01" name="Freeform: Shape 1369">
              <a:extLst>
                <a:ext uri="{FF2B5EF4-FFF2-40B4-BE49-F238E27FC236}">
                  <a16:creationId xmlns:a16="http://schemas.microsoft.com/office/drawing/2014/main" id="{38B2C800-90CE-AC4C-868B-BC3EC553F573}"/>
                </a:ext>
              </a:extLst>
            </p:cNvPr>
            <p:cNvSpPr/>
            <p:nvPr/>
          </p:nvSpPr>
          <p:spPr>
            <a:xfrm>
              <a:off x="5046945" y="2078054"/>
              <a:ext cx="17144" cy="17145"/>
            </a:xfrm>
            <a:custGeom>
              <a:avLst/>
              <a:gdLst>
                <a:gd name="connsiteX0" fmla="*/ 17145 w 17144"/>
                <a:gd name="connsiteY0" fmla="*/ 8573 h 17145"/>
                <a:gd name="connsiteX1" fmla="*/ 8572 w 17144"/>
                <a:gd name="connsiteY1" fmla="*/ 17145 h 17145"/>
                <a:gd name="connsiteX2" fmla="*/ 0 w 17144"/>
                <a:gd name="connsiteY2" fmla="*/ 8573 h 17145"/>
                <a:gd name="connsiteX3" fmla="*/ 8572 w 17144"/>
                <a:gd name="connsiteY3" fmla="*/ 0 h 17145"/>
                <a:gd name="connsiteX4" fmla="*/ 17145 w 17144"/>
                <a:gd name="connsiteY4" fmla="*/ 8573 h 17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4" h="17145">
                  <a:moveTo>
                    <a:pt x="17145" y="8573"/>
                  </a:moveTo>
                  <a:cubicBezTo>
                    <a:pt x="17145" y="13307"/>
                    <a:pt x="13307" y="17145"/>
                    <a:pt x="8572" y="17145"/>
                  </a:cubicBezTo>
                  <a:cubicBezTo>
                    <a:pt x="3838" y="17145"/>
                    <a:pt x="0" y="13307"/>
                    <a:pt x="0" y="8573"/>
                  </a:cubicBezTo>
                  <a:cubicBezTo>
                    <a:pt x="0" y="3838"/>
                    <a:pt x="3838" y="0"/>
                    <a:pt x="8572" y="0"/>
                  </a:cubicBezTo>
                  <a:cubicBezTo>
                    <a:pt x="13307" y="0"/>
                    <a:pt x="17145" y="3838"/>
                    <a:pt x="17145" y="8573"/>
                  </a:cubicBezTo>
                  <a:close/>
                </a:path>
              </a:pathLst>
            </a:custGeom>
            <a:solidFill>
              <a:srgbClr val="EFF5ED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02" name="Freeform: Shape 1370">
              <a:extLst>
                <a:ext uri="{FF2B5EF4-FFF2-40B4-BE49-F238E27FC236}">
                  <a16:creationId xmlns:a16="http://schemas.microsoft.com/office/drawing/2014/main" id="{D2240820-041D-C449-A926-323733086144}"/>
                </a:ext>
              </a:extLst>
            </p:cNvPr>
            <p:cNvSpPr/>
            <p:nvPr/>
          </p:nvSpPr>
          <p:spPr>
            <a:xfrm>
              <a:off x="5072640" y="2077963"/>
              <a:ext cx="17145" cy="17145"/>
            </a:xfrm>
            <a:custGeom>
              <a:avLst/>
              <a:gdLst>
                <a:gd name="connsiteX0" fmla="*/ 17145 w 17145"/>
                <a:gd name="connsiteY0" fmla="*/ 8573 h 17145"/>
                <a:gd name="connsiteX1" fmla="*/ 8573 w 17145"/>
                <a:gd name="connsiteY1" fmla="*/ 17145 h 17145"/>
                <a:gd name="connsiteX2" fmla="*/ 0 w 17145"/>
                <a:gd name="connsiteY2" fmla="*/ 8573 h 17145"/>
                <a:gd name="connsiteX3" fmla="*/ 8573 w 17145"/>
                <a:gd name="connsiteY3" fmla="*/ 0 h 17145"/>
                <a:gd name="connsiteX4" fmla="*/ 17145 w 17145"/>
                <a:gd name="connsiteY4" fmla="*/ 8573 h 17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" h="17145">
                  <a:moveTo>
                    <a:pt x="17145" y="8573"/>
                  </a:moveTo>
                  <a:cubicBezTo>
                    <a:pt x="17145" y="13307"/>
                    <a:pt x="13307" y="17145"/>
                    <a:pt x="8573" y="17145"/>
                  </a:cubicBezTo>
                  <a:cubicBezTo>
                    <a:pt x="3838" y="17145"/>
                    <a:pt x="0" y="13307"/>
                    <a:pt x="0" y="8573"/>
                  </a:cubicBezTo>
                  <a:cubicBezTo>
                    <a:pt x="0" y="3838"/>
                    <a:pt x="3838" y="0"/>
                    <a:pt x="8573" y="0"/>
                  </a:cubicBezTo>
                  <a:cubicBezTo>
                    <a:pt x="13307" y="0"/>
                    <a:pt x="17145" y="3838"/>
                    <a:pt x="17145" y="8573"/>
                  </a:cubicBezTo>
                  <a:close/>
                </a:path>
              </a:pathLst>
            </a:custGeom>
            <a:solidFill>
              <a:srgbClr val="EFF5ED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03" name="Freeform: Shape 1371">
              <a:extLst>
                <a:ext uri="{FF2B5EF4-FFF2-40B4-BE49-F238E27FC236}">
                  <a16:creationId xmlns:a16="http://schemas.microsoft.com/office/drawing/2014/main" id="{9A4616E6-E33C-8E45-AE30-AEED784B1A15}"/>
                </a:ext>
              </a:extLst>
            </p:cNvPr>
            <p:cNvSpPr/>
            <p:nvPr/>
          </p:nvSpPr>
          <p:spPr>
            <a:xfrm>
              <a:off x="5098312" y="2077871"/>
              <a:ext cx="17145" cy="17145"/>
            </a:xfrm>
            <a:custGeom>
              <a:avLst/>
              <a:gdLst>
                <a:gd name="connsiteX0" fmla="*/ 17145 w 17145"/>
                <a:gd name="connsiteY0" fmla="*/ 8573 h 17145"/>
                <a:gd name="connsiteX1" fmla="*/ 8573 w 17145"/>
                <a:gd name="connsiteY1" fmla="*/ 17145 h 17145"/>
                <a:gd name="connsiteX2" fmla="*/ 0 w 17145"/>
                <a:gd name="connsiteY2" fmla="*/ 8573 h 17145"/>
                <a:gd name="connsiteX3" fmla="*/ 8573 w 17145"/>
                <a:gd name="connsiteY3" fmla="*/ 0 h 17145"/>
                <a:gd name="connsiteX4" fmla="*/ 17145 w 17145"/>
                <a:gd name="connsiteY4" fmla="*/ 8573 h 17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" h="17145">
                  <a:moveTo>
                    <a:pt x="17145" y="8573"/>
                  </a:moveTo>
                  <a:cubicBezTo>
                    <a:pt x="17145" y="13307"/>
                    <a:pt x="13307" y="17145"/>
                    <a:pt x="8573" y="17145"/>
                  </a:cubicBezTo>
                  <a:cubicBezTo>
                    <a:pt x="3838" y="17145"/>
                    <a:pt x="0" y="13307"/>
                    <a:pt x="0" y="8573"/>
                  </a:cubicBezTo>
                  <a:cubicBezTo>
                    <a:pt x="0" y="3838"/>
                    <a:pt x="3838" y="0"/>
                    <a:pt x="8573" y="0"/>
                  </a:cubicBezTo>
                  <a:cubicBezTo>
                    <a:pt x="13307" y="0"/>
                    <a:pt x="17145" y="3838"/>
                    <a:pt x="17145" y="8573"/>
                  </a:cubicBezTo>
                  <a:close/>
                </a:path>
              </a:pathLst>
            </a:custGeom>
            <a:solidFill>
              <a:srgbClr val="EFF5ED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04" name="Freeform: Shape 1372">
              <a:extLst>
                <a:ext uri="{FF2B5EF4-FFF2-40B4-BE49-F238E27FC236}">
                  <a16:creationId xmlns:a16="http://schemas.microsoft.com/office/drawing/2014/main" id="{AEC28300-A057-514E-8902-1B4BA9C257F4}"/>
                </a:ext>
              </a:extLst>
            </p:cNvPr>
            <p:cNvSpPr/>
            <p:nvPr/>
          </p:nvSpPr>
          <p:spPr>
            <a:xfrm>
              <a:off x="5032223" y="2065687"/>
              <a:ext cx="306758" cy="227662"/>
            </a:xfrm>
            <a:custGeom>
              <a:avLst/>
              <a:gdLst>
                <a:gd name="connsiteX0" fmla="*/ 196596 w 306758"/>
                <a:gd name="connsiteY0" fmla="*/ 227663 h 227662"/>
                <a:gd name="connsiteX1" fmla="*/ 6401 w 306758"/>
                <a:gd name="connsiteY1" fmla="*/ 227663 h 227662"/>
                <a:gd name="connsiteX2" fmla="*/ 0 w 306758"/>
                <a:gd name="connsiteY2" fmla="*/ 221308 h 227662"/>
                <a:gd name="connsiteX3" fmla="*/ 0 w 306758"/>
                <a:gd name="connsiteY3" fmla="*/ 221285 h 227662"/>
                <a:gd name="connsiteX4" fmla="*/ 0 w 306758"/>
                <a:gd name="connsiteY4" fmla="*/ 6401 h 227662"/>
                <a:gd name="connsiteX5" fmla="*/ 6355 w 306758"/>
                <a:gd name="connsiteY5" fmla="*/ 0 h 227662"/>
                <a:gd name="connsiteX6" fmla="*/ 6378 w 306758"/>
                <a:gd name="connsiteY6" fmla="*/ 0 h 227662"/>
                <a:gd name="connsiteX7" fmla="*/ 300358 w 306758"/>
                <a:gd name="connsiteY7" fmla="*/ 0 h 227662"/>
                <a:gd name="connsiteX8" fmla="*/ 306758 w 306758"/>
                <a:gd name="connsiteY8" fmla="*/ 6401 h 227662"/>
                <a:gd name="connsiteX9" fmla="*/ 306758 w 306758"/>
                <a:gd name="connsiteY9" fmla="*/ 135446 h 227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6758" h="227662">
                  <a:moveTo>
                    <a:pt x="196596" y="227663"/>
                  </a:moveTo>
                  <a:lnTo>
                    <a:pt x="6401" y="227663"/>
                  </a:lnTo>
                  <a:cubicBezTo>
                    <a:pt x="2878" y="227676"/>
                    <a:pt x="13" y="224830"/>
                    <a:pt x="0" y="221308"/>
                  </a:cubicBezTo>
                  <a:cubicBezTo>
                    <a:pt x="0" y="221301"/>
                    <a:pt x="0" y="221292"/>
                    <a:pt x="0" y="221285"/>
                  </a:cubicBezTo>
                  <a:lnTo>
                    <a:pt x="0" y="6401"/>
                  </a:lnTo>
                  <a:cubicBezTo>
                    <a:pt x="-13" y="2878"/>
                    <a:pt x="2833" y="13"/>
                    <a:pt x="6355" y="0"/>
                  </a:cubicBezTo>
                  <a:cubicBezTo>
                    <a:pt x="6363" y="0"/>
                    <a:pt x="6370" y="0"/>
                    <a:pt x="6378" y="0"/>
                  </a:cubicBezTo>
                  <a:lnTo>
                    <a:pt x="300358" y="0"/>
                  </a:lnTo>
                  <a:cubicBezTo>
                    <a:pt x="303892" y="0"/>
                    <a:pt x="306758" y="2866"/>
                    <a:pt x="306758" y="6401"/>
                  </a:cubicBezTo>
                  <a:lnTo>
                    <a:pt x="306758" y="135446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05" name="Freeform: Shape 1373">
              <a:extLst>
                <a:ext uri="{FF2B5EF4-FFF2-40B4-BE49-F238E27FC236}">
                  <a16:creationId xmlns:a16="http://schemas.microsoft.com/office/drawing/2014/main" id="{7F97F4AE-218E-0C49-985C-30F6FDE9C3E6}"/>
                </a:ext>
              </a:extLst>
            </p:cNvPr>
            <p:cNvSpPr/>
            <p:nvPr/>
          </p:nvSpPr>
          <p:spPr>
            <a:xfrm>
              <a:off x="5248639" y="2293350"/>
              <a:ext cx="27546" cy="2286"/>
            </a:xfrm>
            <a:custGeom>
              <a:avLst/>
              <a:gdLst>
                <a:gd name="connsiteX0" fmla="*/ 27546 w 27546"/>
                <a:gd name="connsiteY0" fmla="*/ 0 h 2286"/>
                <a:gd name="connsiteX1" fmla="*/ 27546 w 27546"/>
                <a:gd name="connsiteY1" fmla="*/ 0 h 2286"/>
                <a:gd name="connsiteX2" fmla="*/ 0 w 27546"/>
                <a:gd name="connsiteY2" fmla="*/ 0 h 2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546" h="2286">
                  <a:moveTo>
                    <a:pt x="27546" y="0"/>
                  </a:moveTo>
                  <a:lnTo>
                    <a:pt x="27546" y="0"/>
                  </a:lnTo>
                  <a:lnTo>
                    <a:pt x="0" y="0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06" name="Freeform: Shape 1374">
              <a:extLst>
                <a:ext uri="{FF2B5EF4-FFF2-40B4-BE49-F238E27FC236}">
                  <a16:creationId xmlns:a16="http://schemas.microsoft.com/office/drawing/2014/main" id="{C963C785-2C4A-8041-8E0D-6F59969B2AF9}"/>
                </a:ext>
              </a:extLst>
            </p:cNvPr>
            <p:cNvSpPr/>
            <p:nvPr/>
          </p:nvSpPr>
          <p:spPr>
            <a:xfrm>
              <a:off x="5032429" y="2107063"/>
              <a:ext cx="306072" cy="2286"/>
            </a:xfrm>
            <a:custGeom>
              <a:avLst/>
              <a:gdLst>
                <a:gd name="connsiteX0" fmla="*/ 0 w 306072"/>
                <a:gd name="connsiteY0" fmla="*/ 0 h 2286"/>
                <a:gd name="connsiteX1" fmla="*/ 306073 w 306072"/>
                <a:gd name="connsiteY1" fmla="*/ 0 h 2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6072" h="2286">
                  <a:moveTo>
                    <a:pt x="0" y="0"/>
                  </a:moveTo>
                  <a:lnTo>
                    <a:pt x="306073" y="0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07" name="Freeform: Shape 1375">
              <a:extLst>
                <a:ext uri="{FF2B5EF4-FFF2-40B4-BE49-F238E27FC236}">
                  <a16:creationId xmlns:a16="http://schemas.microsoft.com/office/drawing/2014/main" id="{D6208B8A-4CDF-F14D-A6FC-DE43BD571893}"/>
                </a:ext>
              </a:extLst>
            </p:cNvPr>
            <p:cNvSpPr/>
            <p:nvPr/>
          </p:nvSpPr>
          <p:spPr>
            <a:xfrm>
              <a:off x="5197158" y="2148623"/>
              <a:ext cx="31798" cy="104081"/>
            </a:xfrm>
            <a:custGeom>
              <a:avLst/>
              <a:gdLst>
                <a:gd name="connsiteX0" fmla="*/ 31798 w 31798"/>
                <a:gd name="connsiteY0" fmla="*/ 0 h 104081"/>
                <a:gd name="connsiteX1" fmla="*/ 0 w 31798"/>
                <a:gd name="connsiteY1" fmla="*/ 104082 h 104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1798" h="104081">
                  <a:moveTo>
                    <a:pt x="31798" y="0"/>
                  </a:moveTo>
                  <a:lnTo>
                    <a:pt x="0" y="104082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08" name="Freeform: Shape 1376">
              <a:extLst>
                <a:ext uri="{FF2B5EF4-FFF2-40B4-BE49-F238E27FC236}">
                  <a16:creationId xmlns:a16="http://schemas.microsoft.com/office/drawing/2014/main" id="{F8D9BA7D-5D79-3547-A4BD-75F42C1E5BC8}"/>
                </a:ext>
              </a:extLst>
            </p:cNvPr>
            <p:cNvSpPr/>
            <p:nvPr/>
          </p:nvSpPr>
          <p:spPr>
            <a:xfrm>
              <a:off x="5149107" y="2172809"/>
              <a:ext cx="36827" cy="44416"/>
            </a:xfrm>
            <a:custGeom>
              <a:avLst/>
              <a:gdLst>
                <a:gd name="connsiteX0" fmla="*/ 36827 w 36827"/>
                <a:gd name="connsiteY0" fmla="*/ 0 h 44416"/>
                <a:gd name="connsiteX1" fmla="*/ 0 w 36827"/>
                <a:gd name="connsiteY1" fmla="*/ 20368 h 44416"/>
                <a:gd name="connsiteX2" fmla="*/ 0 w 36827"/>
                <a:gd name="connsiteY2" fmla="*/ 24963 h 44416"/>
                <a:gd name="connsiteX3" fmla="*/ 36827 w 36827"/>
                <a:gd name="connsiteY3" fmla="*/ 44417 h 4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27" h="44416">
                  <a:moveTo>
                    <a:pt x="36827" y="0"/>
                  </a:moveTo>
                  <a:lnTo>
                    <a:pt x="0" y="20368"/>
                  </a:lnTo>
                  <a:lnTo>
                    <a:pt x="0" y="24963"/>
                  </a:lnTo>
                  <a:lnTo>
                    <a:pt x="36827" y="44417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09" name="Freeform: Shape 1377">
              <a:extLst>
                <a:ext uri="{FF2B5EF4-FFF2-40B4-BE49-F238E27FC236}">
                  <a16:creationId xmlns:a16="http://schemas.microsoft.com/office/drawing/2014/main" id="{3CC3F52A-56CC-A64D-AA31-7CE7EB039236}"/>
                </a:ext>
              </a:extLst>
            </p:cNvPr>
            <p:cNvSpPr/>
            <p:nvPr/>
          </p:nvSpPr>
          <p:spPr>
            <a:xfrm>
              <a:off x="5243107" y="2172809"/>
              <a:ext cx="36827" cy="44416"/>
            </a:xfrm>
            <a:custGeom>
              <a:avLst/>
              <a:gdLst>
                <a:gd name="connsiteX0" fmla="*/ 0 w 36827"/>
                <a:gd name="connsiteY0" fmla="*/ 0 h 44416"/>
                <a:gd name="connsiteX1" fmla="*/ 36827 w 36827"/>
                <a:gd name="connsiteY1" fmla="*/ 20368 h 44416"/>
                <a:gd name="connsiteX2" fmla="*/ 36827 w 36827"/>
                <a:gd name="connsiteY2" fmla="*/ 24963 h 44416"/>
                <a:gd name="connsiteX3" fmla="*/ 0 w 36827"/>
                <a:gd name="connsiteY3" fmla="*/ 44417 h 4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27" h="44416">
                  <a:moveTo>
                    <a:pt x="0" y="0"/>
                  </a:moveTo>
                  <a:lnTo>
                    <a:pt x="36827" y="20368"/>
                  </a:lnTo>
                  <a:lnTo>
                    <a:pt x="36827" y="24963"/>
                  </a:lnTo>
                  <a:lnTo>
                    <a:pt x="0" y="44417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</p:grpSp>
      <p:cxnSp>
        <p:nvCxnSpPr>
          <p:cNvPr id="111" name="Elbow Connector 110">
            <a:extLst>
              <a:ext uri="{FF2B5EF4-FFF2-40B4-BE49-F238E27FC236}">
                <a16:creationId xmlns:a16="http://schemas.microsoft.com/office/drawing/2014/main" id="{835320D8-986B-9F41-B071-1CEF47B19F37}"/>
              </a:ext>
            </a:extLst>
          </p:cNvPr>
          <p:cNvCxnSpPr>
            <a:cxnSpLocks/>
          </p:cNvCxnSpPr>
          <p:nvPr/>
        </p:nvCxnSpPr>
        <p:spPr>
          <a:xfrm rot="16200000" flipV="1">
            <a:off x="1614798" y="4985166"/>
            <a:ext cx="968936" cy="1"/>
          </a:xfrm>
          <a:prstGeom prst="bentConnector3">
            <a:avLst/>
          </a:prstGeom>
          <a:ln w="19050" cap="rnd">
            <a:solidFill>
              <a:schemeClr val="tx1">
                <a:lumMod val="50000"/>
              </a:schemeClr>
            </a:solidFill>
            <a:miter lim="800000"/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C8C4A24F-E854-4249-B18A-DF01C4D4647B}"/>
              </a:ext>
            </a:extLst>
          </p:cNvPr>
          <p:cNvSpPr txBox="1"/>
          <p:nvPr/>
        </p:nvSpPr>
        <p:spPr>
          <a:xfrm>
            <a:off x="2479820" y="5548718"/>
            <a:ext cx="12955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Data Processing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Amazon Ember"/>
              </a:rPr>
              <a:t>c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ode </a:t>
            </a:r>
          </a:p>
        </p:txBody>
      </p:sp>
      <p:sp>
        <p:nvSpPr>
          <p:cNvPr id="113" name="Rounded Rectangle 112">
            <a:extLst>
              <a:ext uri="{FF2B5EF4-FFF2-40B4-BE49-F238E27FC236}">
                <a16:creationId xmlns:a16="http://schemas.microsoft.com/office/drawing/2014/main" id="{4B68ACE6-662F-EC4D-8A53-0EC3BB5F117A}"/>
              </a:ext>
            </a:extLst>
          </p:cNvPr>
          <p:cNvSpPr/>
          <p:nvPr/>
        </p:nvSpPr>
        <p:spPr>
          <a:xfrm>
            <a:off x="4493139" y="2964352"/>
            <a:ext cx="1407650" cy="947497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Evaluate model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115" name="Rounded Rectangle 114">
            <a:extLst>
              <a:ext uri="{FF2B5EF4-FFF2-40B4-BE49-F238E27FC236}">
                <a16:creationId xmlns:a16="http://schemas.microsoft.com/office/drawing/2014/main" id="{93539A6B-22E5-694E-AC1F-CDD46F3DAE39}"/>
              </a:ext>
            </a:extLst>
          </p:cNvPr>
          <p:cNvSpPr/>
          <p:nvPr/>
        </p:nvSpPr>
        <p:spPr>
          <a:xfrm>
            <a:off x="6135682" y="2827215"/>
            <a:ext cx="1371377" cy="947497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Register model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4F62AB87-3F81-2C47-ABF7-6B8CD53EBF9B}"/>
              </a:ext>
            </a:extLst>
          </p:cNvPr>
          <p:cNvSpPr/>
          <p:nvPr/>
        </p:nvSpPr>
        <p:spPr>
          <a:xfrm>
            <a:off x="6225694" y="3186602"/>
            <a:ext cx="1213585" cy="4440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Sagemaker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Model Registry</a:t>
            </a:r>
          </a:p>
        </p:txBody>
      </p:sp>
      <p:sp>
        <p:nvSpPr>
          <p:cNvPr id="24" name="Chevron 23">
            <a:extLst>
              <a:ext uri="{FF2B5EF4-FFF2-40B4-BE49-F238E27FC236}">
                <a16:creationId xmlns:a16="http://schemas.microsoft.com/office/drawing/2014/main" id="{3484AA49-8B3F-9B43-A822-42F11EC57BA0}"/>
              </a:ext>
            </a:extLst>
          </p:cNvPr>
          <p:cNvSpPr/>
          <p:nvPr/>
        </p:nvSpPr>
        <p:spPr>
          <a:xfrm>
            <a:off x="3010519" y="1495424"/>
            <a:ext cx="4834091" cy="370683"/>
          </a:xfrm>
          <a:prstGeom prst="chevron">
            <a:avLst/>
          </a:prstGeom>
          <a:solidFill>
            <a:schemeClr val="accent3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Train </a:t>
            </a:r>
            <a:r>
              <a:rPr lang="en-US" sz="1400" dirty="0">
                <a:solidFill>
                  <a:schemeClr val="bg1"/>
                </a:solidFill>
                <a:latin typeface="Amazon Ember"/>
              </a:rPr>
              <a:t>and t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une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grpSp>
        <p:nvGrpSpPr>
          <p:cNvPr id="118" name="Graphic 299">
            <a:extLst>
              <a:ext uri="{FF2B5EF4-FFF2-40B4-BE49-F238E27FC236}">
                <a16:creationId xmlns:a16="http://schemas.microsoft.com/office/drawing/2014/main" id="{80A35CAB-AE38-AF42-A9C4-AECEF8768691}"/>
              </a:ext>
            </a:extLst>
          </p:cNvPr>
          <p:cNvGrpSpPr/>
          <p:nvPr/>
        </p:nvGrpSpPr>
        <p:grpSpPr>
          <a:xfrm>
            <a:off x="4882224" y="5098267"/>
            <a:ext cx="258221" cy="243082"/>
            <a:chOff x="4216984" y="2055308"/>
            <a:chExt cx="292425" cy="275280"/>
          </a:xfrm>
          <a:noFill/>
        </p:grpSpPr>
        <p:sp>
          <p:nvSpPr>
            <p:cNvPr id="119" name="Freeform: Shape 1341">
              <a:extLst>
                <a:ext uri="{FF2B5EF4-FFF2-40B4-BE49-F238E27FC236}">
                  <a16:creationId xmlns:a16="http://schemas.microsoft.com/office/drawing/2014/main" id="{265A4D96-F444-5943-93BE-04748E51485E}"/>
                </a:ext>
              </a:extLst>
            </p:cNvPr>
            <p:cNvSpPr/>
            <p:nvPr/>
          </p:nvSpPr>
          <p:spPr>
            <a:xfrm>
              <a:off x="4465061" y="2171094"/>
              <a:ext cx="44348" cy="44348"/>
            </a:xfrm>
            <a:custGeom>
              <a:avLst/>
              <a:gdLst>
                <a:gd name="connsiteX0" fmla="*/ 44348 w 44348"/>
                <a:gd name="connsiteY0" fmla="*/ 22174 h 44348"/>
                <a:gd name="connsiteX1" fmla="*/ 22174 w 44348"/>
                <a:gd name="connsiteY1" fmla="*/ 44348 h 44348"/>
                <a:gd name="connsiteX2" fmla="*/ 0 w 44348"/>
                <a:gd name="connsiteY2" fmla="*/ 22174 h 44348"/>
                <a:gd name="connsiteX3" fmla="*/ 22174 w 44348"/>
                <a:gd name="connsiteY3" fmla="*/ 0 h 44348"/>
                <a:gd name="connsiteX4" fmla="*/ 44348 w 44348"/>
                <a:gd name="connsiteY4" fmla="*/ 22174 h 44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348" h="44348">
                  <a:moveTo>
                    <a:pt x="44348" y="22174"/>
                  </a:moveTo>
                  <a:cubicBezTo>
                    <a:pt x="44348" y="34421"/>
                    <a:pt x="34421" y="44348"/>
                    <a:pt x="22174" y="44348"/>
                  </a:cubicBezTo>
                  <a:cubicBezTo>
                    <a:pt x="9928" y="44348"/>
                    <a:pt x="0" y="34421"/>
                    <a:pt x="0" y="22174"/>
                  </a:cubicBezTo>
                  <a:cubicBezTo>
                    <a:pt x="0" y="9928"/>
                    <a:pt x="9928" y="0"/>
                    <a:pt x="22174" y="0"/>
                  </a:cubicBezTo>
                  <a:cubicBezTo>
                    <a:pt x="34421" y="0"/>
                    <a:pt x="44348" y="9928"/>
                    <a:pt x="44348" y="22174"/>
                  </a:cubicBezTo>
                  <a:close/>
                </a:path>
              </a:pathLst>
            </a:custGeom>
            <a:noFill/>
            <a:ln w="12700" cap="flat">
              <a:solidFill>
                <a:srgbClr val="FF9900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20" name="Freeform: Shape 1342">
              <a:extLst>
                <a:ext uri="{FF2B5EF4-FFF2-40B4-BE49-F238E27FC236}">
                  <a16:creationId xmlns:a16="http://schemas.microsoft.com/office/drawing/2014/main" id="{17AA0C40-482F-924C-8A5D-45A9C9E16B25}"/>
                </a:ext>
              </a:extLst>
            </p:cNvPr>
            <p:cNvSpPr/>
            <p:nvPr/>
          </p:nvSpPr>
          <p:spPr>
            <a:xfrm rot="-5400000">
              <a:off x="4399247" y="2056337"/>
              <a:ext cx="42451" cy="42451"/>
            </a:xfrm>
            <a:custGeom>
              <a:avLst/>
              <a:gdLst>
                <a:gd name="connsiteX0" fmla="*/ 0 w 42451"/>
                <a:gd name="connsiteY0" fmla="*/ 0 h 42451"/>
                <a:gd name="connsiteX1" fmla="*/ 42451 w 42451"/>
                <a:gd name="connsiteY1" fmla="*/ 0 h 42451"/>
                <a:gd name="connsiteX2" fmla="*/ 42451 w 42451"/>
                <a:gd name="connsiteY2" fmla="*/ 42451 h 42451"/>
                <a:gd name="connsiteX3" fmla="*/ 0 w 42451"/>
                <a:gd name="connsiteY3" fmla="*/ 42451 h 42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451" h="42451">
                  <a:moveTo>
                    <a:pt x="0" y="0"/>
                  </a:moveTo>
                  <a:lnTo>
                    <a:pt x="42451" y="0"/>
                  </a:lnTo>
                  <a:lnTo>
                    <a:pt x="42451" y="42451"/>
                  </a:lnTo>
                  <a:lnTo>
                    <a:pt x="0" y="42451"/>
                  </a:lnTo>
                  <a:close/>
                </a:path>
              </a:pathLst>
            </a:custGeom>
            <a:noFill/>
            <a:ln w="12700" cap="flat">
              <a:solidFill>
                <a:srgbClr val="FF9900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21" name="Freeform: Shape 1343">
              <a:extLst>
                <a:ext uri="{FF2B5EF4-FFF2-40B4-BE49-F238E27FC236}">
                  <a16:creationId xmlns:a16="http://schemas.microsoft.com/office/drawing/2014/main" id="{3DCD898F-3456-1546-9C63-0550238925BF}"/>
                </a:ext>
              </a:extLst>
            </p:cNvPr>
            <p:cNvSpPr/>
            <p:nvPr/>
          </p:nvSpPr>
          <p:spPr>
            <a:xfrm>
              <a:off x="4397921" y="2278559"/>
              <a:ext cx="45079" cy="52029"/>
            </a:xfrm>
            <a:custGeom>
              <a:avLst/>
              <a:gdLst>
                <a:gd name="connsiteX0" fmla="*/ 0 w 45079"/>
                <a:gd name="connsiteY0" fmla="*/ 39022 h 52029"/>
                <a:gd name="connsiteX1" fmla="*/ 0 w 45079"/>
                <a:gd name="connsiteY1" fmla="*/ 13007 h 52029"/>
                <a:gd name="connsiteX2" fmla="*/ 22540 w 45079"/>
                <a:gd name="connsiteY2" fmla="*/ 0 h 52029"/>
                <a:gd name="connsiteX3" fmla="*/ 45080 w 45079"/>
                <a:gd name="connsiteY3" fmla="*/ 13007 h 52029"/>
                <a:gd name="connsiteX4" fmla="*/ 45080 w 45079"/>
                <a:gd name="connsiteY4" fmla="*/ 39022 h 52029"/>
                <a:gd name="connsiteX5" fmla="*/ 22540 w 45079"/>
                <a:gd name="connsiteY5" fmla="*/ 52029 h 52029"/>
                <a:gd name="connsiteX6" fmla="*/ 0 w 45079"/>
                <a:gd name="connsiteY6" fmla="*/ 39022 h 52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079" h="52029">
                  <a:moveTo>
                    <a:pt x="0" y="39022"/>
                  </a:moveTo>
                  <a:lnTo>
                    <a:pt x="0" y="13007"/>
                  </a:lnTo>
                  <a:lnTo>
                    <a:pt x="22540" y="0"/>
                  </a:lnTo>
                  <a:lnTo>
                    <a:pt x="45080" y="13007"/>
                  </a:lnTo>
                  <a:lnTo>
                    <a:pt x="45080" y="39022"/>
                  </a:lnTo>
                  <a:lnTo>
                    <a:pt x="22540" y="52029"/>
                  </a:lnTo>
                  <a:lnTo>
                    <a:pt x="0" y="39022"/>
                  </a:lnTo>
                  <a:close/>
                </a:path>
              </a:pathLst>
            </a:custGeom>
            <a:noFill/>
            <a:ln w="12700" cap="flat">
              <a:solidFill>
                <a:srgbClr val="FF9900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22" name="Freeform: Shape 1344">
              <a:extLst>
                <a:ext uri="{FF2B5EF4-FFF2-40B4-BE49-F238E27FC236}">
                  <a16:creationId xmlns:a16="http://schemas.microsoft.com/office/drawing/2014/main" id="{9F8689A5-23A0-524B-99A3-E6E903589E7C}"/>
                </a:ext>
              </a:extLst>
            </p:cNvPr>
            <p:cNvSpPr/>
            <p:nvPr/>
          </p:nvSpPr>
          <p:spPr>
            <a:xfrm>
              <a:off x="4216984" y="2162156"/>
              <a:ext cx="2286" cy="60030"/>
            </a:xfrm>
            <a:custGeom>
              <a:avLst/>
              <a:gdLst>
                <a:gd name="connsiteX0" fmla="*/ 0 w 2286"/>
                <a:gd name="connsiteY0" fmla="*/ 60030 h 60030"/>
                <a:gd name="connsiteX1" fmla="*/ 0 w 2286"/>
                <a:gd name="connsiteY1" fmla="*/ 30015 h 60030"/>
                <a:gd name="connsiteX2" fmla="*/ 0 w 2286"/>
                <a:gd name="connsiteY2" fmla="*/ 0 h 60030"/>
                <a:gd name="connsiteX3" fmla="*/ 0 w 2286"/>
                <a:gd name="connsiteY3" fmla="*/ 60030 h 60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" h="60030">
                  <a:moveTo>
                    <a:pt x="0" y="60030"/>
                  </a:moveTo>
                  <a:lnTo>
                    <a:pt x="0" y="30015"/>
                  </a:lnTo>
                  <a:lnTo>
                    <a:pt x="0" y="0"/>
                  </a:lnTo>
                  <a:lnTo>
                    <a:pt x="0" y="60030"/>
                  </a:lnTo>
                  <a:close/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23" name="Freeform: Shape 1345">
              <a:extLst>
                <a:ext uri="{FF2B5EF4-FFF2-40B4-BE49-F238E27FC236}">
                  <a16:creationId xmlns:a16="http://schemas.microsoft.com/office/drawing/2014/main" id="{23E2931D-7F49-0A41-9038-B6DDEE06EB52}"/>
                </a:ext>
              </a:extLst>
            </p:cNvPr>
            <p:cNvSpPr/>
            <p:nvPr/>
          </p:nvSpPr>
          <p:spPr>
            <a:xfrm>
              <a:off x="4284695" y="2106081"/>
              <a:ext cx="33832" cy="86090"/>
            </a:xfrm>
            <a:custGeom>
              <a:avLst/>
              <a:gdLst>
                <a:gd name="connsiteX0" fmla="*/ 0 w 33832"/>
                <a:gd name="connsiteY0" fmla="*/ 86091 h 86090"/>
                <a:gd name="connsiteX1" fmla="*/ 0 w 33832"/>
                <a:gd name="connsiteY1" fmla="*/ 50772 h 86090"/>
                <a:gd name="connsiteX2" fmla="*/ 33833 w 33832"/>
                <a:gd name="connsiteY2" fmla="*/ 33856 h 86090"/>
                <a:gd name="connsiteX3" fmla="*/ 33833 w 33832"/>
                <a:gd name="connsiteY3" fmla="*/ 0 h 86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32" h="86090">
                  <a:moveTo>
                    <a:pt x="0" y="86091"/>
                  </a:moveTo>
                  <a:lnTo>
                    <a:pt x="0" y="50772"/>
                  </a:lnTo>
                  <a:lnTo>
                    <a:pt x="33833" y="33856"/>
                  </a:lnTo>
                  <a:lnTo>
                    <a:pt x="33833" y="0"/>
                  </a:lnTo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24" name="Freeform: Shape 1346">
              <a:extLst>
                <a:ext uri="{FF2B5EF4-FFF2-40B4-BE49-F238E27FC236}">
                  <a16:creationId xmlns:a16="http://schemas.microsoft.com/office/drawing/2014/main" id="{EDE78FBD-2AFE-6B4E-A01D-FAB577A6BCBA}"/>
                </a:ext>
              </a:extLst>
            </p:cNvPr>
            <p:cNvSpPr/>
            <p:nvPr/>
          </p:nvSpPr>
          <p:spPr>
            <a:xfrm>
              <a:off x="4250840" y="2139936"/>
              <a:ext cx="33832" cy="16916"/>
            </a:xfrm>
            <a:custGeom>
              <a:avLst/>
              <a:gdLst>
                <a:gd name="connsiteX0" fmla="*/ 33833 w 33832"/>
                <a:gd name="connsiteY0" fmla="*/ 16916 h 16916"/>
                <a:gd name="connsiteX1" fmla="*/ 0 w 33832"/>
                <a:gd name="connsiteY1" fmla="*/ 0 h 16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832" h="16916">
                  <a:moveTo>
                    <a:pt x="33833" y="16916"/>
                  </a:moveTo>
                  <a:lnTo>
                    <a:pt x="0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25" name="Freeform: Shape 1347">
              <a:extLst>
                <a:ext uri="{FF2B5EF4-FFF2-40B4-BE49-F238E27FC236}">
                  <a16:creationId xmlns:a16="http://schemas.microsoft.com/office/drawing/2014/main" id="{598CA6BA-FDF9-5448-BF67-76DCEFA17B5A}"/>
                </a:ext>
              </a:extLst>
            </p:cNvPr>
            <p:cNvSpPr/>
            <p:nvPr/>
          </p:nvSpPr>
          <p:spPr>
            <a:xfrm>
              <a:off x="4284672" y="2075791"/>
              <a:ext cx="2286" cy="41559"/>
            </a:xfrm>
            <a:custGeom>
              <a:avLst/>
              <a:gdLst>
                <a:gd name="connsiteX0" fmla="*/ 0 w 2286"/>
                <a:gd name="connsiteY0" fmla="*/ 41559 h 41559"/>
                <a:gd name="connsiteX1" fmla="*/ 0 w 2286"/>
                <a:gd name="connsiteY1" fmla="*/ 0 h 41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86" h="41559">
                  <a:moveTo>
                    <a:pt x="0" y="41559"/>
                  </a:moveTo>
                  <a:lnTo>
                    <a:pt x="0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26" name="Freeform: Shape 1348">
              <a:extLst>
                <a:ext uri="{FF2B5EF4-FFF2-40B4-BE49-F238E27FC236}">
                  <a16:creationId xmlns:a16="http://schemas.microsoft.com/office/drawing/2014/main" id="{8577626D-E8E7-D04C-953D-3504ECA44A7A}"/>
                </a:ext>
              </a:extLst>
            </p:cNvPr>
            <p:cNvSpPr/>
            <p:nvPr/>
          </p:nvSpPr>
          <p:spPr>
            <a:xfrm>
              <a:off x="4216984" y="2173335"/>
              <a:ext cx="32598" cy="19202"/>
            </a:xfrm>
            <a:custGeom>
              <a:avLst/>
              <a:gdLst>
                <a:gd name="connsiteX0" fmla="*/ 0 w 32598"/>
                <a:gd name="connsiteY0" fmla="*/ 19202 h 19202"/>
                <a:gd name="connsiteX1" fmla="*/ 32598 w 32598"/>
                <a:gd name="connsiteY1" fmla="*/ 0 h 19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2598" h="19202">
                  <a:moveTo>
                    <a:pt x="0" y="19202"/>
                  </a:moveTo>
                  <a:lnTo>
                    <a:pt x="32598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27" name="Freeform: Shape 1349">
              <a:extLst>
                <a:ext uri="{FF2B5EF4-FFF2-40B4-BE49-F238E27FC236}">
                  <a16:creationId xmlns:a16="http://schemas.microsoft.com/office/drawing/2014/main" id="{784B2BAA-3845-0140-AE9F-24D90860EA0D}"/>
                </a:ext>
              </a:extLst>
            </p:cNvPr>
            <p:cNvSpPr/>
            <p:nvPr/>
          </p:nvSpPr>
          <p:spPr>
            <a:xfrm>
              <a:off x="4250840" y="2224564"/>
              <a:ext cx="33832" cy="22562"/>
            </a:xfrm>
            <a:custGeom>
              <a:avLst/>
              <a:gdLst>
                <a:gd name="connsiteX0" fmla="*/ 0 w 33832"/>
                <a:gd name="connsiteY0" fmla="*/ 22563 h 22562"/>
                <a:gd name="connsiteX1" fmla="*/ 33833 w 33832"/>
                <a:gd name="connsiteY1" fmla="*/ 0 h 22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832" h="22562">
                  <a:moveTo>
                    <a:pt x="0" y="22563"/>
                  </a:moveTo>
                  <a:lnTo>
                    <a:pt x="33833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28" name="Freeform: Shape 1350">
              <a:extLst>
                <a:ext uri="{FF2B5EF4-FFF2-40B4-BE49-F238E27FC236}">
                  <a16:creationId xmlns:a16="http://schemas.microsoft.com/office/drawing/2014/main" id="{BB6EB346-B3B5-0C4A-9B83-33981B910A14}"/>
                </a:ext>
              </a:extLst>
            </p:cNvPr>
            <p:cNvSpPr/>
            <p:nvPr/>
          </p:nvSpPr>
          <p:spPr>
            <a:xfrm>
              <a:off x="4281769" y="2288549"/>
              <a:ext cx="32598" cy="19179"/>
            </a:xfrm>
            <a:custGeom>
              <a:avLst/>
              <a:gdLst>
                <a:gd name="connsiteX0" fmla="*/ 0 w 32598"/>
                <a:gd name="connsiteY0" fmla="*/ 19180 h 19179"/>
                <a:gd name="connsiteX1" fmla="*/ 32598 w 32598"/>
                <a:gd name="connsiteY1" fmla="*/ 0 h 19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2598" h="19179">
                  <a:moveTo>
                    <a:pt x="0" y="19180"/>
                  </a:moveTo>
                  <a:lnTo>
                    <a:pt x="32598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29" name="Freeform: Shape 1351">
              <a:extLst>
                <a:ext uri="{FF2B5EF4-FFF2-40B4-BE49-F238E27FC236}">
                  <a16:creationId xmlns:a16="http://schemas.microsoft.com/office/drawing/2014/main" id="{4120AE14-B0E3-DC4E-B1FC-CD7AEE8DADCA}"/>
                </a:ext>
              </a:extLst>
            </p:cNvPr>
            <p:cNvSpPr/>
            <p:nvPr/>
          </p:nvSpPr>
          <p:spPr>
            <a:xfrm>
              <a:off x="4279049" y="2224564"/>
              <a:ext cx="73334" cy="39479"/>
            </a:xfrm>
            <a:custGeom>
              <a:avLst/>
              <a:gdLst>
                <a:gd name="connsiteX0" fmla="*/ 0 w 73334"/>
                <a:gd name="connsiteY0" fmla="*/ 39479 h 39479"/>
                <a:gd name="connsiteX1" fmla="*/ 73335 w 73334"/>
                <a:gd name="connsiteY1" fmla="*/ 0 h 39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3334" h="39479">
                  <a:moveTo>
                    <a:pt x="0" y="39479"/>
                  </a:moveTo>
                  <a:lnTo>
                    <a:pt x="73335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30" name="Freeform: Shape 1352">
              <a:extLst>
                <a:ext uri="{FF2B5EF4-FFF2-40B4-BE49-F238E27FC236}">
                  <a16:creationId xmlns:a16="http://schemas.microsoft.com/office/drawing/2014/main" id="{0421A037-9F57-2744-9AF7-0F8FF57876F0}"/>
                </a:ext>
              </a:extLst>
            </p:cNvPr>
            <p:cNvSpPr/>
            <p:nvPr/>
          </p:nvSpPr>
          <p:spPr>
            <a:xfrm>
              <a:off x="4250840" y="2190708"/>
              <a:ext cx="33832" cy="22562"/>
            </a:xfrm>
            <a:custGeom>
              <a:avLst/>
              <a:gdLst>
                <a:gd name="connsiteX0" fmla="*/ 0 w 33832"/>
                <a:gd name="connsiteY0" fmla="*/ 22563 h 22562"/>
                <a:gd name="connsiteX1" fmla="*/ 33833 w 33832"/>
                <a:gd name="connsiteY1" fmla="*/ 0 h 22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832" h="22562">
                  <a:moveTo>
                    <a:pt x="0" y="22563"/>
                  </a:moveTo>
                  <a:lnTo>
                    <a:pt x="33833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31" name="Freeform: Shape 1353">
              <a:extLst>
                <a:ext uri="{FF2B5EF4-FFF2-40B4-BE49-F238E27FC236}">
                  <a16:creationId xmlns:a16="http://schemas.microsoft.com/office/drawing/2014/main" id="{6686A310-65C6-4C4B-AAB3-2ACE03D49342}"/>
                </a:ext>
              </a:extLst>
            </p:cNvPr>
            <p:cNvSpPr/>
            <p:nvPr/>
          </p:nvSpPr>
          <p:spPr>
            <a:xfrm>
              <a:off x="4216984" y="2055308"/>
              <a:ext cx="135399" cy="270799"/>
            </a:xfrm>
            <a:custGeom>
              <a:avLst/>
              <a:gdLst>
                <a:gd name="connsiteX0" fmla="*/ 135400 w 135399"/>
                <a:gd name="connsiteY0" fmla="*/ 22563 h 270799"/>
                <a:gd name="connsiteX1" fmla="*/ 101544 w 135399"/>
                <a:gd name="connsiteY1" fmla="*/ 0 h 270799"/>
                <a:gd name="connsiteX2" fmla="*/ 33856 w 135399"/>
                <a:gd name="connsiteY2" fmla="*/ 39479 h 270799"/>
                <a:gd name="connsiteX3" fmla="*/ 33856 w 135399"/>
                <a:gd name="connsiteY3" fmla="*/ 84331 h 270799"/>
                <a:gd name="connsiteX4" fmla="*/ 0 w 135399"/>
                <a:gd name="connsiteY4" fmla="*/ 101544 h 270799"/>
                <a:gd name="connsiteX5" fmla="*/ 0 w 135399"/>
                <a:gd name="connsiteY5" fmla="*/ 136863 h 270799"/>
                <a:gd name="connsiteX6" fmla="*/ 0 w 135399"/>
                <a:gd name="connsiteY6" fmla="*/ 169255 h 270799"/>
                <a:gd name="connsiteX7" fmla="*/ 33856 w 135399"/>
                <a:gd name="connsiteY7" fmla="*/ 191818 h 270799"/>
                <a:gd name="connsiteX8" fmla="*/ 33856 w 135399"/>
                <a:gd name="connsiteY8" fmla="*/ 231297 h 270799"/>
                <a:gd name="connsiteX9" fmla="*/ 101544 w 135399"/>
                <a:gd name="connsiteY9" fmla="*/ 270800 h 270799"/>
                <a:gd name="connsiteX10" fmla="*/ 135400 w 135399"/>
                <a:gd name="connsiteY10" fmla="*/ 252672 h 270799"/>
                <a:gd name="connsiteX11" fmla="*/ 135400 w 135399"/>
                <a:gd name="connsiteY11" fmla="*/ 135400 h 270799"/>
                <a:gd name="connsiteX12" fmla="*/ 101544 w 135399"/>
                <a:gd name="connsiteY12" fmla="*/ 118461 h 27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5399" h="270799">
                  <a:moveTo>
                    <a:pt x="135400" y="22563"/>
                  </a:moveTo>
                  <a:lnTo>
                    <a:pt x="101544" y="0"/>
                  </a:lnTo>
                  <a:lnTo>
                    <a:pt x="33856" y="39479"/>
                  </a:lnTo>
                  <a:lnTo>
                    <a:pt x="33856" y="84331"/>
                  </a:lnTo>
                  <a:lnTo>
                    <a:pt x="0" y="101544"/>
                  </a:lnTo>
                  <a:lnTo>
                    <a:pt x="0" y="136863"/>
                  </a:lnTo>
                  <a:lnTo>
                    <a:pt x="0" y="169255"/>
                  </a:lnTo>
                  <a:lnTo>
                    <a:pt x="33856" y="191818"/>
                  </a:lnTo>
                  <a:lnTo>
                    <a:pt x="33856" y="231297"/>
                  </a:lnTo>
                  <a:lnTo>
                    <a:pt x="101544" y="270800"/>
                  </a:lnTo>
                  <a:lnTo>
                    <a:pt x="135400" y="252672"/>
                  </a:lnTo>
                  <a:lnTo>
                    <a:pt x="135400" y="135400"/>
                  </a:lnTo>
                  <a:lnTo>
                    <a:pt x="101544" y="118461"/>
                  </a:lnTo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32" name="Freeform: Shape 1354">
              <a:extLst>
                <a:ext uri="{FF2B5EF4-FFF2-40B4-BE49-F238E27FC236}">
                  <a16:creationId xmlns:a16="http://schemas.microsoft.com/office/drawing/2014/main" id="{021DB53D-0BDC-6D4C-AF8B-10ADBE14C8FC}"/>
                </a:ext>
              </a:extLst>
            </p:cNvPr>
            <p:cNvSpPr/>
            <p:nvPr/>
          </p:nvSpPr>
          <p:spPr>
            <a:xfrm>
              <a:off x="4284695" y="2190708"/>
              <a:ext cx="33832" cy="50772"/>
            </a:xfrm>
            <a:custGeom>
              <a:avLst/>
              <a:gdLst>
                <a:gd name="connsiteX0" fmla="*/ 33833 w 33832"/>
                <a:gd name="connsiteY0" fmla="*/ 50772 h 50772"/>
                <a:gd name="connsiteX1" fmla="*/ 33833 w 33832"/>
                <a:gd name="connsiteY1" fmla="*/ 22563 h 50772"/>
                <a:gd name="connsiteX2" fmla="*/ 0 w 33832"/>
                <a:gd name="connsiteY2" fmla="*/ 0 h 5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832" h="50772">
                  <a:moveTo>
                    <a:pt x="33833" y="50772"/>
                  </a:moveTo>
                  <a:lnTo>
                    <a:pt x="33833" y="22563"/>
                  </a:lnTo>
                  <a:lnTo>
                    <a:pt x="0" y="0"/>
                  </a:lnTo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33" name="Freeform: Shape 1355">
              <a:extLst>
                <a:ext uri="{FF2B5EF4-FFF2-40B4-BE49-F238E27FC236}">
                  <a16:creationId xmlns:a16="http://schemas.microsoft.com/office/drawing/2014/main" id="{DD4F4AA0-36BA-D541-AF9A-8BFFED677C6D}"/>
                </a:ext>
              </a:extLst>
            </p:cNvPr>
            <p:cNvSpPr/>
            <p:nvPr/>
          </p:nvSpPr>
          <p:spPr>
            <a:xfrm>
              <a:off x="4352384" y="2076545"/>
              <a:ext cx="2286" cy="122621"/>
            </a:xfrm>
            <a:custGeom>
              <a:avLst/>
              <a:gdLst>
                <a:gd name="connsiteX0" fmla="*/ 0 w 2286"/>
                <a:gd name="connsiteY0" fmla="*/ 122621 h 122621"/>
                <a:gd name="connsiteX1" fmla="*/ 0 w 2286"/>
                <a:gd name="connsiteY1" fmla="*/ 0 h 122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86" h="122621">
                  <a:moveTo>
                    <a:pt x="0" y="122621"/>
                  </a:moveTo>
                  <a:lnTo>
                    <a:pt x="0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34" name="Freeform: Shape 1356">
              <a:extLst>
                <a:ext uri="{FF2B5EF4-FFF2-40B4-BE49-F238E27FC236}">
                  <a16:creationId xmlns:a16="http://schemas.microsoft.com/office/drawing/2014/main" id="{CAEC7F5B-D28E-3149-8606-8AED0B660DD8}"/>
                </a:ext>
              </a:extLst>
            </p:cNvPr>
            <p:cNvSpPr/>
            <p:nvPr/>
          </p:nvSpPr>
          <p:spPr>
            <a:xfrm>
              <a:off x="4352772" y="2310998"/>
              <a:ext cx="33855" cy="16939"/>
            </a:xfrm>
            <a:custGeom>
              <a:avLst/>
              <a:gdLst>
                <a:gd name="connsiteX0" fmla="*/ 33856 w 33855"/>
                <a:gd name="connsiteY0" fmla="*/ 16939 h 16939"/>
                <a:gd name="connsiteX1" fmla="*/ 0 w 33855"/>
                <a:gd name="connsiteY1" fmla="*/ 0 h 16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855" h="16939">
                  <a:moveTo>
                    <a:pt x="33856" y="16939"/>
                  </a:moveTo>
                  <a:lnTo>
                    <a:pt x="0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35" name="Freeform: Shape 1357">
              <a:extLst>
                <a:ext uri="{FF2B5EF4-FFF2-40B4-BE49-F238E27FC236}">
                  <a16:creationId xmlns:a16="http://schemas.microsoft.com/office/drawing/2014/main" id="{79E8DBB1-4490-D84A-BFA7-BBE41C49B779}"/>
                </a:ext>
              </a:extLst>
            </p:cNvPr>
            <p:cNvSpPr/>
            <p:nvPr/>
          </p:nvSpPr>
          <p:spPr>
            <a:xfrm>
              <a:off x="4454316" y="2226393"/>
              <a:ext cx="33855" cy="62042"/>
            </a:xfrm>
            <a:custGeom>
              <a:avLst/>
              <a:gdLst>
                <a:gd name="connsiteX0" fmla="*/ 33856 w 33855"/>
                <a:gd name="connsiteY0" fmla="*/ 0 h 62042"/>
                <a:gd name="connsiteX1" fmla="*/ 0 w 33855"/>
                <a:gd name="connsiteY1" fmla="*/ 22563 h 62042"/>
                <a:gd name="connsiteX2" fmla="*/ 0 w 33855"/>
                <a:gd name="connsiteY2" fmla="*/ 62042 h 62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855" h="62042">
                  <a:moveTo>
                    <a:pt x="33856" y="0"/>
                  </a:moveTo>
                  <a:lnTo>
                    <a:pt x="0" y="22563"/>
                  </a:lnTo>
                  <a:lnTo>
                    <a:pt x="0" y="62042"/>
                  </a:lnTo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36" name="Freeform: Shape 1358">
              <a:extLst>
                <a:ext uri="{FF2B5EF4-FFF2-40B4-BE49-F238E27FC236}">
                  <a16:creationId xmlns:a16="http://schemas.microsoft.com/office/drawing/2014/main" id="{F21AFF50-779E-0F45-BFE7-AE00B6511778}"/>
                </a:ext>
              </a:extLst>
            </p:cNvPr>
            <p:cNvSpPr/>
            <p:nvPr/>
          </p:nvSpPr>
          <p:spPr>
            <a:xfrm>
              <a:off x="4454316" y="2097577"/>
              <a:ext cx="33855" cy="63093"/>
            </a:xfrm>
            <a:custGeom>
              <a:avLst/>
              <a:gdLst>
                <a:gd name="connsiteX0" fmla="*/ 0 w 33855"/>
                <a:gd name="connsiteY0" fmla="*/ 0 h 63093"/>
                <a:gd name="connsiteX1" fmla="*/ 0 w 33855"/>
                <a:gd name="connsiteY1" fmla="*/ 43891 h 63093"/>
                <a:gd name="connsiteX2" fmla="*/ 33856 w 33855"/>
                <a:gd name="connsiteY2" fmla="*/ 63094 h 63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855" h="63093">
                  <a:moveTo>
                    <a:pt x="0" y="0"/>
                  </a:moveTo>
                  <a:lnTo>
                    <a:pt x="0" y="43891"/>
                  </a:lnTo>
                  <a:lnTo>
                    <a:pt x="33856" y="63094"/>
                  </a:lnTo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37" name="Freeform: Shape 1359">
              <a:extLst>
                <a:ext uri="{FF2B5EF4-FFF2-40B4-BE49-F238E27FC236}">
                  <a16:creationId xmlns:a16="http://schemas.microsoft.com/office/drawing/2014/main" id="{D7CF236C-2017-1E40-8ACB-01A39895EF8E}"/>
                </a:ext>
              </a:extLst>
            </p:cNvPr>
            <p:cNvSpPr/>
            <p:nvPr/>
          </p:nvSpPr>
          <p:spPr>
            <a:xfrm>
              <a:off x="4352772" y="2057114"/>
              <a:ext cx="33855" cy="22585"/>
            </a:xfrm>
            <a:custGeom>
              <a:avLst/>
              <a:gdLst>
                <a:gd name="connsiteX0" fmla="*/ 0 w 33855"/>
                <a:gd name="connsiteY0" fmla="*/ 22586 h 22585"/>
                <a:gd name="connsiteX1" fmla="*/ 33856 w 33855"/>
                <a:gd name="connsiteY1" fmla="*/ 0 h 22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855" h="22585">
                  <a:moveTo>
                    <a:pt x="0" y="22586"/>
                  </a:moveTo>
                  <a:lnTo>
                    <a:pt x="33856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38" name="Freeform: Shape 1360">
              <a:extLst>
                <a:ext uri="{FF2B5EF4-FFF2-40B4-BE49-F238E27FC236}">
                  <a16:creationId xmlns:a16="http://schemas.microsoft.com/office/drawing/2014/main" id="{09D9D932-3FF4-774D-A00C-97E534711315}"/>
                </a:ext>
              </a:extLst>
            </p:cNvPr>
            <p:cNvSpPr/>
            <p:nvPr/>
          </p:nvSpPr>
          <p:spPr>
            <a:xfrm>
              <a:off x="4362808" y="2167711"/>
              <a:ext cx="38610" cy="45994"/>
            </a:xfrm>
            <a:custGeom>
              <a:avLst/>
              <a:gdLst>
                <a:gd name="connsiteX0" fmla="*/ 0 w 38610"/>
                <a:gd name="connsiteY0" fmla="*/ 45994 h 45994"/>
                <a:gd name="connsiteX1" fmla="*/ 38611 w 38610"/>
                <a:gd name="connsiteY1" fmla="*/ 45994 h 45994"/>
                <a:gd name="connsiteX2" fmla="*/ 12070 w 38610"/>
                <a:gd name="connsiteY2" fmla="*/ 0 h 45994"/>
                <a:gd name="connsiteX3" fmla="*/ 960 w 38610"/>
                <a:gd name="connsiteY3" fmla="*/ 19248 h 4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610" h="45994">
                  <a:moveTo>
                    <a:pt x="0" y="45994"/>
                  </a:moveTo>
                  <a:lnTo>
                    <a:pt x="38611" y="45994"/>
                  </a:lnTo>
                  <a:lnTo>
                    <a:pt x="12070" y="0"/>
                  </a:lnTo>
                  <a:lnTo>
                    <a:pt x="960" y="19248"/>
                  </a:lnTo>
                </a:path>
              </a:pathLst>
            </a:custGeom>
            <a:noFill/>
            <a:ln w="12700" cap="flat">
              <a:solidFill>
                <a:srgbClr val="FF9900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39" name="Freeform: Shape 1361">
              <a:extLst>
                <a:ext uri="{FF2B5EF4-FFF2-40B4-BE49-F238E27FC236}">
                  <a16:creationId xmlns:a16="http://schemas.microsoft.com/office/drawing/2014/main" id="{E6A945BE-A8C4-424B-B18F-69FC2A1665F7}"/>
                </a:ext>
              </a:extLst>
            </p:cNvPr>
            <p:cNvSpPr/>
            <p:nvPr/>
          </p:nvSpPr>
          <p:spPr>
            <a:xfrm>
              <a:off x="4396961" y="2108389"/>
              <a:ext cx="23317" cy="75117"/>
            </a:xfrm>
            <a:custGeom>
              <a:avLst/>
              <a:gdLst>
                <a:gd name="connsiteX0" fmla="*/ 23317 w 23317"/>
                <a:gd name="connsiteY0" fmla="*/ 0 h 75117"/>
                <a:gd name="connsiteX1" fmla="*/ 23317 w 23317"/>
                <a:gd name="connsiteY1" fmla="*/ 57264 h 75117"/>
                <a:gd name="connsiteX2" fmla="*/ 0 w 23317"/>
                <a:gd name="connsiteY2" fmla="*/ 75118 h 75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317" h="75117">
                  <a:moveTo>
                    <a:pt x="23317" y="0"/>
                  </a:moveTo>
                  <a:lnTo>
                    <a:pt x="23317" y="57264"/>
                  </a:lnTo>
                  <a:lnTo>
                    <a:pt x="0" y="75118"/>
                  </a:lnTo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40" name="Freeform: Shape 1362">
              <a:extLst>
                <a:ext uri="{FF2B5EF4-FFF2-40B4-BE49-F238E27FC236}">
                  <a16:creationId xmlns:a16="http://schemas.microsoft.com/office/drawing/2014/main" id="{A590F27F-32AF-4940-A86C-E75581A2EF60}"/>
                </a:ext>
              </a:extLst>
            </p:cNvPr>
            <p:cNvSpPr/>
            <p:nvPr/>
          </p:nvSpPr>
          <p:spPr>
            <a:xfrm>
              <a:off x="4387817" y="2225021"/>
              <a:ext cx="32461" cy="43936"/>
            </a:xfrm>
            <a:custGeom>
              <a:avLst/>
              <a:gdLst>
                <a:gd name="connsiteX0" fmla="*/ 32461 w 32461"/>
                <a:gd name="connsiteY0" fmla="*/ 43937 h 43936"/>
                <a:gd name="connsiteX1" fmla="*/ 32461 w 32461"/>
                <a:gd name="connsiteY1" fmla="*/ 24712 h 43936"/>
                <a:gd name="connsiteX2" fmla="*/ 0 w 32461"/>
                <a:gd name="connsiteY2" fmla="*/ 0 h 43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461" h="43936">
                  <a:moveTo>
                    <a:pt x="32461" y="43937"/>
                  </a:moveTo>
                  <a:lnTo>
                    <a:pt x="32461" y="24712"/>
                  </a:lnTo>
                  <a:lnTo>
                    <a:pt x="0" y="0"/>
                  </a:lnTo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</p:grpSp>
      <p:sp>
        <p:nvSpPr>
          <p:cNvPr id="141" name="TextBox 140">
            <a:extLst>
              <a:ext uri="{FF2B5EF4-FFF2-40B4-BE49-F238E27FC236}">
                <a16:creationId xmlns:a16="http://schemas.microsoft.com/office/drawing/2014/main" id="{FD807C04-E561-1443-B799-A2E5B757EC49}"/>
              </a:ext>
            </a:extLst>
          </p:cNvPr>
          <p:cNvSpPr txBox="1"/>
          <p:nvPr/>
        </p:nvSpPr>
        <p:spPr>
          <a:xfrm>
            <a:off x="5316537" y="4849680"/>
            <a:ext cx="9541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Model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Amazon Ember"/>
              </a:rPr>
              <a:t>a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rtifact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Experiment</a:t>
            </a:r>
          </a:p>
        </p:txBody>
      </p:sp>
      <p:cxnSp>
        <p:nvCxnSpPr>
          <p:cNvPr id="142" name="Elbow Connector 141">
            <a:extLst>
              <a:ext uri="{FF2B5EF4-FFF2-40B4-BE49-F238E27FC236}">
                <a16:creationId xmlns:a16="http://schemas.microsoft.com/office/drawing/2014/main" id="{2A6549BB-4351-D44D-A01E-69D110BC0A15}"/>
              </a:ext>
            </a:extLst>
          </p:cNvPr>
          <p:cNvCxnSpPr>
            <a:cxnSpLocks/>
          </p:cNvCxnSpPr>
          <p:nvPr/>
        </p:nvCxnSpPr>
        <p:spPr>
          <a:xfrm rot="16200000" flipV="1">
            <a:off x="4832405" y="4639761"/>
            <a:ext cx="403723" cy="1"/>
          </a:xfrm>
          <a:prstGeom prst="bentConnector3">
            <a:avLst/>
          </a:prstGeom>
          <a:ln w="19050" cap="rnd">
            <a:solidFill>
              <a:schemeClr val="tx1">
                <a:lumMod val="50000"/>
              </a:schemeClr>
            </a:solidFill>
            <a:miter lim="800000"/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Rectangle 144">
            <a:extLst>
              <a:ext uri="{FF2B5EF4-FFF2-40B4-BE49-F238E27FC236}">
                <a16:creationId xmlns:a16="http://schemas.microsoft.com/office/drawing/2014/main" id="{F9CA1E99-5609-DF41-AAD0-0E83D3D20D01}"/>
              </a:ext>
            </a:extLst>
          </p:cNvPr>
          <p:cNvSpPr/>
          <p:nvPr/>
        </p:nvSpPr>
        <p:spPr>
          <a:xfrm>
            <a:off x="3220145" y="2334222"/>
            <a:ext cx="2657330" cy="2937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Sagemaker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AI Experiments</a:t>
            </a:r>
          </a:p>
        </p:txBody>
      </p:sp>
      <p:grpSp>
        <p:nvGrpSpPr>
          <p:cNvPr id="146" name="Graphic 301">
            <a:extLst>
              <a:ext uri="{FF2B5EF4-FFF2-40B4-BE49-F238E27FC236}">
                <a16:creationId xmlns:a16="http://schemas.microsoft.com/office/drawing/2014/main" id="{A31B22D3-8A0E-D643-B37C-2FE5C03AD53E}"/>
              </a:ext>
            </a:extLst>
          </p:cNvPr>
          <p:cNvGrpSpPr/>
          <p:nvPr/>
        </p:nvGrpSpPr>
        <p:grpSpPr>
          <a:xfrm>
            <a:off x="4201513" y="5575022"/>
            <a:ext cx="658541" cy="462021"/>
            <a:chOff x="5032223" y="2065687"/>
            <a:chExt cx="361247" cy="254614"/>
          </a:xfrm>
        </p:grpSpPr>
        <p:sp>
          <p:nvSpPr>
            <p:cNvPr id="147" name="Freeform: Shape 1364">
              <a:extLst>
                <a:ext uri="{FF2B5EF4-FFF2-40B4-BE49-F238E27FC236}">
                  <a16:creationId xmlns:a16="http://schemas.microsoft.com/office/drawing/2014/main" id="{830D347D-777D-A24F-8FC6-BE181AF30C8E}"/>
                </a:ext>
              </a:extLst>
            </p:cNvPr>
            <p:cNvSpPr/>
            <p:nvPr/>
          </p:nvSpPr>
          <p:spPr>
            <a:xfrm>
              <a:off x="5284996" y="2213347"/>
              <a:ext cx="108475" cy="105034"/>
            </a:xfrm>
            <a:custGeom>
              <a:avLst/>
              <a:gdLst>
                <a:gd name="connsiteX0" fmla="*/ 35264 w 108475"/>
                <a:gd name="connsiteY0" fmla="*/ 105035 h 105034"/>
                <a:gd name="connsiteX1" fmla="*/ 3443 w 108475"/>
                <a:gd name="connsiteY1" fmla="*/ 35266 h 105034"/>
                <a:gd name="connsiteX2" fmla="*/ 73212 w 108475"/>
                <a:gd name="connsiteY2" fmla="*/ 3443 h 105034"/>
                <a:gd name="connsiteX3" fmla="*/ 105033 w 108475"/>
                <a:gd name="connsiteY3" fmla="*/ 73214 h 105034"/>
                <a:gd name="connsiteX4" fmla="*/ 73212 w 108475"/>
                <a:gd name="connsiteY4" fmla="*/ 105035 h 10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475" h="105034">
                  <a:moveTo>
                    <a:pt x="35264" y="105035"/>
                  </a:moveTo>
                  <a:cubicBezTo>
                    <a:pt x="7210" y="94556"/>
                    <a:pt x="-7036" y="63320"/>
                    <a:pt x="3443" y="35266"/>
                  </a:cubicBezTo>
                  <a:cubicBezTo>
                    <a:pt x="13922" y="7212"/>
                    <a:pt x="45158" y="-7036"/>
                    <a:pt x="73212" y="3443"/>
                  </a:cubicBezTo>
                  <a:cubicBezTo>
                    <a:pt x="101265" y="13922"/>
                    <a:pt x="115512" y="45160"/>
                    <a:pt x="105033" y="73214"/>
                  </a:cubicBezTo>
                  <a:cubicBezTo>
                    <a:pt x="99537" y="87929"/>
                    <a:pt x="87929" y="99537"/>
                    <a:pt x="73212" y="105035"/>
                  </a:cubicBez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48" name="Freeform: Shape 1365">
              <a:extLst>
                <a:ext uri="{FF2B5EF4-FFF2-40B4-BE49-F238E27FC236}">
                  <a16:creationId xmlns:a16="http://schemas.microsoft.com/office/drawing/2014/main" id="{D8BC741E-F506-DA44-AA03-CCDF3F0A9512}"/>
                </a:ext>
              </a:extLst>
            </p:cNvPr>
            <p:cNvSpPr/>
            <p:nvPr/>
          </p:nvSpPr>
          <p:spPr>
            <a:xfrm>
              <a:off x="5318872" y="2247263"/>
              <a:ext cx="40562" cy="38291"/>
            </a:xfrm>
            <a:custGeom>
              <a:avLst/>
              <a:gdLst>
                <a:gd name="connsiteX0" fmla="*/ 10966 w 40562"/>
                <a:gd name="connsiteY0" fmla="*/ 38292 h 38291"/>
                <a:gd name="connsiteX1" fmla="*/ 2270 w 40562"/>
                <a:gd name="connsiteY1" fmla="*/ 10965 h 38291"/>
                <a:gd name="connsiteX2" fmla="*/ 29597 w 40562"/>
                <a:gd name="connsiteY2" fmla="*/ 2271 h 38291"/>
                <a:gd name="connsiteX3" fmla="*/ 38293 w 40562"/>
                <a:gd name="connsiteY3" fmla="*/ 29596 h 38291"/>
                <a:gd name="connsiteX4" fmla="*/ 29597 w 40562"/>
                <a:gd name="connsiteY4" fmla="*/ 38292 h 38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562" h="38291">
                  <a:moveTo>
                    <a:pt x="10966" y="38292"/>
                  </a:moveTo>
                  <a:cubicBezTo>
                    <a:pt x="1019" y="33146"/>
                    <a:pt x="-2874" y="20914"/>
                    <a:pt x="2270" y="10965"/>
                  </a:cubicBezTo>
                  <a:cubicBezTo>
                    <a:pt x="7416" y="1019"/>
                    <a:pt x="19650" y="-2874"/>
                    <a:pt x="29597" y="2271"/>
                  </a:cubicBezTo>
                  <a:cubicBezTo>
                    <a:pt x="39543" y="7415"/>
                    <a:pt x="43436" y="19650"/>
                    <a:pt x="38293" y="29596"/>
                  </a:cubicBezTo>
                  <a:cubicBezTo>
                    <a:pt x="36363" y="33324"/>
                    <a:pt x="33325" y="36362"/>
                    <a:pt x="29597" y="38292"/>
                  </a:cubicBez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49" name="Freeform: Shape 1366">
              <a:extLst>
                <a:ext uri="{FF2B5EF4-FFF2-40B4-BE49-F238E27FC236}">
                  <a16:creationId xmlns:a16="http://schemas.microsoft.com/office/drawing/2014/main" id="{F4F12F94-31CA-0040-A4D4-295DC5EF430A}"/>
                </a:ext>
              </a:extLst>
            </p:cNvPr>
            <p:cNvSpPr/>
            <p:nvPr/>
          </p:nvSpPr>
          <p:spPr>
            <a:xfrm>
              <a:off x="5318911" y="2283451"/>
              <a:ext cx="11635" cy="36781"/>
            </a:xfrm>
            <a:custGeom>
              <a:avLst/>
              <a:gdLst>
                <a:gd name="connsiteX0" fmla="*/ 11636 w 11635"/>
                <a:gd name="connsiteY0" fmla="*/ 0 h 36781"/>
                <a:gd name="connsiteX1" fmla="*/ 0 w 11635"/>
                <a:gd name="connsiteY1" fmla="*/ 36782 h 36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35" h="36781">
                  <a:moveTo>
                    <a:pt x="11636" y="0"/>
                  </a:moveTo>
                  <a:lnTo>
                    <a:pt x="0" y="36782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50" name="Freeform: Shape 1367">
              <a:extLst>
                <a:ext uri="{FF2B5EF4-FFF2-40B4-BE49-F238E27FC236}">
                  <a16:creationId xmlns:a16="http://schemas.microsoft.com/office/drawing/2014/main" id="{35369221-6C9A-6B46-8FE2-30B982524783}"/>
                </a:ext>
              </a:extLst>
            </p:cNvPr>
            <p:cNvSpPr/>
            <p:nvPr/>
          </p:nvSpPr>
          <p:spPr>
            <a:xfrm>
              <a:off x="5347852" y="2283383"/>
              <a:ext cx="11292" cy="36918"/>
            </a:xfrm>
            <a:custGeom>
              <a:avLst/>
              <a:gdLst>
                <a:gd name="connsiteX0" fmla="*/ 0 w 11292"/>
                <a:gd name="connsiteY0" fmla="*/ 0 h 36918"/>
                <a:gd name="connsiteX1" fmla="*/ 11293 w 11292"/>
                <a:gd name="connsiteY1" fmla="*/ 36919 h 36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92" h="36918">
                  <a:moveTo>
                    <a:pt x="0" y="0"/>
                  </a:moveTo>
                  <a:lnTo>
                    <a:pt x="11293" y="36919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51" name="Freeform: Shape 1368">
              <a:extLst>
                <a:ext uri="{FF2B5EF4-FFF2-40B4-BE49-F238E27FC236}">
                  <a16:creationId xmlns:a16="http://schemas.microsoft.com/office/drawing/2014/main" id="{5B34A535-6B9C-AF4E-B36E-0DC8C4324225}"/>
                </a:ext>
              </a:extLst>
            </p:cNvPr>
            <p:cNvSpPr/>
            <p:nvPr/>
          </p:nvSpPr>
          <p:spPr>
            <a:xfrm>
              <a:off x="5089854" y="2107063"/>
              <a:ext cx="685" cy="187223"/>
            </a:xfrm>
            <a:custGeom>
              <a:avLst/>
              <a:gdLst>
                <a:gd name="connsiteX0" fmla="*/ 686 w 685"/>
                <a:gd name="connsiteY0" fmla="*/ 187223 h 187223"/>
                <a:gd name="connsiteX1" fmla="*/ 0 w 685"/>
                <a:gd name="connsiteY1" fmla="*/ 0 h 187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85" h="187223">
                  <a:moveTo>
                    <a:pt x="686" y="187223"/>
                  </a:moveTo>
                  <a:lnTo>
                    <a:pt x="0" y="0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52" name="Freeform: Shape 1369">
              <a:extLst>
                <a:ext uri="{FF2B5EF4-FFF2-40B4-BE49-F238E27FC236}">
                  <a16:creationId xmlns:a16="http://schemas.microsoft.com/office/drawing/2014/main" id="{AE33056C-2D16-6F40-8F8A-731EE61496AB}"/>
                </a:ext>
              </a:extLst>
            </p:cNvPr>
            <p:cNvSpPr/>
            <p:nvPr/>
          </p:nvSpPr>
          <p:spPr>
            <a:xfrm>
              <a:off x="5046945" y="2078054"/>
              <a:ext cx="17144" cy="17145"/>
            </a:xfrm>
            <a:custGeom>
              <a:avLst/>
              <a:gdLst>
                <a:gd name="connsiteX0" fmla="*/ 17145 w 17144"/>
                <a:gd name="connsiteY0" fmla="*/ 8573 h 17145"/>
                <a:gd name="connsiteX1" fmla="*/ 8572 w 17144"/>
                <a:gd name="connsiteY1" fmla="*/ 17145 h 17145"/>
                <a:gd name="connsiteX2" fmla="*/ 0 w 17144"/>
                <a:gd name="connsiteY2" fmla="*/ 8573 h 17145"/>
                <a:gd name="connsiteX3" fmla="*/ 8572 w 17144"/>
                <a:gd name="connsiteY3" fmla="*/ 0 h 17145"/>
                <a:gd name="connsiteX4" fmla="*/ 17145 w 17144"/>
                <a:gd name="connsiteY4" fmla="*/ 8573 h 17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4" h="17145">
                  <a:moveTo>
                    <a:pt x="17145" y="8573"/>
                  </a:moveTo>
                  <a:cubicBezTo>
                    <a:pt x="17145" y="13307"/>
                    <a:pt x="13307" y="17145"/>
                    <a:pt x="8572" y="17145"/>
                  </a:cubicBezTo>
                  <a:cubicBezTo>
                    <a:pt x="3838" y="17145"/>
                    <a:pt x="0" y="13307"/>
                    <a:pt x="0" y="8573"/>
                  </a:cubicBezTo>
                  <a:cubicBezTo>
                    <a:pt x="0" y="3838"/>
                    <a:pt x="3838" y="0"/>
                    <a:pt x="8572" y="0"/>
                  </a:cubicBezTo>
                  <a:cubicBezTo>
                    <a:pt x="13307" y="0"/>
                    <a:pt x="17145" y="3838"/>
                    <a:pt x="17145" y="8573"/>
                  </a:cubicBezTo>
                  <a:close/>
                </a:path>
              </a:pathLst>
            </a:custGeom>
            <a:solidFill>
              <a:srgbClr val="EFF5ED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53" name="Freeform: Shape 1370">
              <a:extLst>
                <a:ext uri="{FF2B5EF4-FFF2-40B4-BE49-F238E27FC236}">
                  <a16:creationId xmlns:a16="http://schemas.microsoft.com/office/drawing/2014/main" id="{72938386-9350-7C4A-87CC-218363042361}"/>
                </a:ext>
              </a:extLst>
            </p:cNvPr>
            <p:cNvSpPr/>
            <p:nvPr/>
          </p:nvSpPr>
          <p:spPr>
            <a:xfrm>
              <a:off x="5072640" y="2077963"/>
              <a:ext cx="17145" cy="17145"/>
            </a:xfrm>
            <a:custGeom>
              <a:avLst/>
              <a:gdLst>
                <a:gd name="connsiteX0" fmla="*/ 17145 w 17145"/>
                <a:gd name="connsiteY0" fmla="*/ 8573 h 17145"/>
                <a:gd name="connsiteX1" fmla="*/ 8573 w 17145"/>
                <a:gd name="connsiteY1" fmla="*/ 17145 h 17145"/>
                <a:gd name="connsiteX2" fmla="*/ 0 w 17145"/>
                <a:gd name="connsiteY2" fmla="*/ 8573 h 17145"/>
                <a:gd name="connsiteX3" fmla="*/ 8573 w 17145"/>
                <a:gd name="connsiteY3" fmla="*/ 0 h 17145"/>
                <a:gd name="connsiteX4" fmla="*/ 17145 w 17145"/>
                <a:gd name="connsiteY4" fmla="*/ 8573 h 17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" h="17145">
                  <a:moveTo>
                    <a:pt x="17145" y="8573"/>
                  </a:moveTo>
                  <a:cubicBezTo>
                    <a:pt x="17145" y="13307"/>
                    <a:pt x="13307" y="17145"/>
                    <a:pt x="8573" y="17145"/>
                  </a:cubicBezTo>
                  <a:cubicBezTo>
                    <a:pt x="3838" y="17145"/>
                    <a:pt x="0" y="13307"/>
                    <a:pt x="0" y="8573"/>
                  </a:cubicBezTo>
                  <a:cubicBezTo>
                    <a:pt x="0" y="3838"/>
                    <a:pt x="3838" y="0"/>
                    <a:pt x="8573" y="0"/>
                  </a:cubicBezTo>
                  <a:cubicBezTo>
                    <a:pt x="13307" y="0"/>
                    <a:pt x="17145" y="3838"/>
                    <a:pt x="17145" y="8573"/>
                  </a:cubicBezTo>
                  <a:close/>
                </a:path>
              </a:pathLst>
            </a:custGeom>
            <a:solidFill>
              <a:srgbClr val="EFF5ED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54" name="Freeform: Shape 1371">
              <a:extLst>
                <a:ext uri="{FF2B5EF4-FFF2-40B4-BE49-F238E27FC236}">
                  <a16:creationId xmlns:a16="http://schemas.microsoft.com/office/drawing/2014/main" id="{AA8C77DF-BCA0-934B-839E-5A304DF8630B}"/>
                </a:ext>
              </a:extLst>
            </p:cNvPr>
            <p:cNvSpPr/>
            <p:nvPr/>
          </p:nvSpPr>
          <p:spPr>
            <a:xfrm>
              <a:off x="5098312" y="2077871"/>
              <a:ext cx="17145" cy="17145"/>
            </a:xfrm>
            <a:custGeom>
              <a:avLst/>
              <a:gdLst>
                <a:gd name="connsiteX0" fmla="*/ 17145 w 17145"/>
                <a:gd name="connsiteY0" fmla="*/ 8573 h 17145"/>
                <a:gd name="connsiteX1" fmla="*/ 8573 w 17145"/>
                <a:gd name="connsiteY1" fmla="*/ 17145 h 17145"/>
                <a:gd name="connsiteX2" fmla="*/ 0 w 17145"/>
                <a:gd name="connsiteY2" fmla="*/ 8573 h 17145"/>
                <a:gd name="connsiteX3" fmla="*/ 8573 w 17145"/>
                <a:gd name="connsiteY3" fmla="*/ 0 h 17145"/>
                <a:gd name="connsiteX4" fmla="*/ 17145 w 17145"/>
                <a:gd name="connsiteY4" fmla="*/ 8573 h 17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" h="17145">
                  <a:moveTo>
                    <a:pt x="17145" y="8573"/>
                  </a:moveTo>
                  <a:cubicBezTo>
                    <a:pt x="17145" y="13307"/>
                    <a:pt x="13307" y="17145"/>
                    <a:pt x="8573" y="17145"/>
                  </a:cubicBezTo>
                  <a:cubicBezTo>
                    <a:pt x="3838" y="17145"/>
                    <a:pt x="0" y="13307"/>
                    <a:pt x="0" y="8573"/>
                  </a:cubicBezTo>
                  <a:cubicBezTo>
                    <a:pt x="0" y="3838"/>
                    <a:pt x="3838" y="0"/>
                    <a:pt x="8573" y="0"/>
                  </a:cubicBezTo>
                  <a:cubicBezTo>
                    <a:pt x="13307" y="0"/>
                    <a:pt x="17145" y="3838"/>
                    <a:pt x="17145" y="8573"/>
                  </a:cubicBezTo>
                  <a:close/>
                </a:path>
              </a:pathLst>
            </a:custGeom>
            <a:solidFill>
              <a:srgbClr val="EFF5ED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55" name="Freeform: Shape 1372">
              <a:extLst>
                <a:ext uri="{FF2B5EF4-FFF2-40B4-BE49-F238E27FC236}">
                  <a16:creationId xmlns:a16="http://schemas.microsoft.com/office/drawing/2014/main" id="{68B2B914-7E5E-834C-8E9F-B39D7E11A4DF}"/>
                </a:ext>
              </a:extLst>
            </p:cNvPr>
            <p:cNvSpPr/>
            <p:nvPr/>
          </p:nvSpPr>
          <p:spPr>
            <a:xfrm>
              <a:off x="5032223" y="2065687"/>
              <a:ext cx="306758" cy="227662"/>
            </a:xfrm>
            <a:custGeom>
              <a:avLst/>
              <a:gdLst>
                <a:gd name="connsiteX0" fmla="*/ 196596 w 306758"/>
                <a:gd name="connsiteY0" fmla="*/ 227663 h 227662"/>
                <a:gd name="connsiteX1" fmla="*/ 6401 w 306758"/>
                <a:gd name="connsiteY1" fmla="*/ 227663 h 227662"/>
                <a:gd name="connsiteX2" fmla="*/ 0 w 306758"/>
                <a:gd name="connsiteY2" fmla="*/ 221308 h 227662"/>
                <a:gd name="connsiteX3" fmla="*/ 0 w 306758"/>
                <a:gd name="connsiteY3" fmla="*/ 221285 h 227662"/>
                <a:gd name="connsiteX4" fmla="*/ 0 w 306758"/>
                <a:gd name="connsiteY4" fmla="*/ 6401 h 227662"/>
                <a:gd name="connsiteX5" fmla="*/ 6355 w 306758"/>
                <a:gd name="connsiteY5" fmla="*/ 0 h 227662"/>
                <a:gd name="connsiteX6" fmla="*/ 6378 w 306758"/>
                <a:gd name="connsiteY6" fmla="*/ 0 h 227662"/>
                <a:gd name="connsiteX7" fmla="*/ 300358 w 306758"/>
                <a:gd name="connsiteY7" fmla="*/ 0 h 227662"/>
                <a:gd name="connsiteX8" fmla="*/ 306758 w 306758"/>
                <a:gd name="connsiteY8" fmla="*/ 6401 h 227662"/>
                <a:gd name="connsiteX9" fmla="*/ 306758 w 306758"/>
                <a:gd name="connsiteY9" fmla="*/ 135446 h 227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6758" h="227662">
                  <a:moveTo>
                    <a:pt x="196596" y="227663"/>
                  </a:moveTo>
                  <a:lnTo>
                    <a:pt x="6401" y="227663"/>
                  </a:lnTo>
                  <a:cubicBezTo>
                    <a:pt x="2878" y="227676"/>
                    <a:pt x="13" y="224830"/>
                    <a:pt x="0" y="221308"/>
                  </a:cubicBezTo>
                  <a:cubicBezTo>
                    <a:pt x="0" y="221301"/>
                    <a:pt x="0" y="221292"/>
                    <a:pt x="0" y="221285"/>
                  </a:cubicBezTo>
                  <a:lnTo>
                    <a:pt x="0" y="6401"/>
                  </a:lnTo>
                  <a:cubicBezTo>
                    <a:pt x="-13" y="2878"/>
                    <a:pt x="2833" y="13"/>
                    <a:pt x="6355" y="0"/>
                  </a:cubicBezTo>
                  <a:cubicBezTo>
                    <a:pt x="6363" y="0"/>
                    <a:pt x="6370" y="0"/>
                    <a:pt x="6378" y="0"/>
                  </a:cubicBezTo>
                  <a:lnTo>
                    <a:pt x="300358" y="0"/>
                  </a:lnTo>
                  <a:cubicBezTo>
                    <a:pt x="303892" y="0"/>
                    <a:pt x="306758" y="2866"/>
                    <a:pt x="306758" y="6401"/>
                  </a:cubicBezTo>
                  <a:lnTo>
                    <a:pt x="306758" y="135446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56" name="Freeform: Shape 1373">
              <a:extLst>
                <a:ext uri="{FF2B5EF4-FFF2-40B4-BE49-F238E27FC236}">
                  <a16:creationId xmlns:a16="http://schemas.microsoft.com/office/drawing/2014/main" id="{FF627C3D-6C19-A444-B678-8862E62FCFB9}"/>
                </a:ext>
              </a:extLst>
            </p:cNvPr>
            <p:cNvSpPr/>
            <p:nvPr/>
          </p:nvSpPr>
          <p:spPr>
            <a:xfrm>
              <a:off x="5248639" y="2293350"/>
              <a:ext cx="27546" cy="2286"/>
            </a:xfrm>
            <a:custGeom>
              <a:avLst/>
              <a:gdLst>
                <a:gd name="connsiteX0" fmla="*/ 27546 w 27546"/>
                <a:gd name="connsiteY0" fmla="*/ 0 h 2286"/>
                <a:gd name="connsiteX1" fmla="*/ 27546 w 27546"/>
                <a:gd name="connsiteY1" fmla="*/ 0 h 2286"/>
                <a:gd name="connsiteX2" fmla="*/ 0 w 27546"/>
                <a:gd name="connsiteY2" fmla="*/ 0 h 2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546" h="2286">
                  <a:moveTo>
                    <a:pt x="27546" y="0"/>
                  </a:moveTo>
                  <a:lnTo>
                    <a:pt x="27546" y="0"/>
                  </a:lnTo>
                  <a:lnTo>
                    <a:pt x="0" y="0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57" name="Freeform: Shape 1374">
              <a:extLst>
                <a:ext uri="{FF2B5EF4-FFF2-40B4-BE49-F238E27FC236}">
                  <a16:creationId xmlns:a16="http://schemas.microsoft.com/office/drawing/2014/main" id="{A3A37AB1-D0EE-BF41-AB3C-E77FBCFDD7B5}"/>
                </a:ext>
              </a:extLst>
            </p:cNvPr>
            <p:cNvSpPr/>
            <p:nvPr/>
          </p:nvSpPr>
          <p:spPr>
            <a:xfrm>
              <a:off x="5032429" y="2107063"/>
              <a:ext cx="306072" cy="2286"/>
            </a:xfrm>
            <a:custGeom>
              <a:avLst/>
              <a:gdLst>
                <a:gd name="connsiteX0" fmla="*/ 0 w 306072"/>
                <a:gd name="connsiteY0" fmla="*/ 0 h 2286"/>
                <a:gd name="connsiteX1" fmla="*/ 306073 w 306072"/>
                <a:gd name="connsiteY1" fmla="*/ 0 h 2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6072" h="2286">
                  <a:moveTo>
                    <a:pt x="0" y="0"/>
                  </a:moveTo>
                  <a:lnTo>
                    <a:pt x="306073" y="0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58" name="Freeform: Shape 1375">
              <a:extLst>
                <a:ext uri="{FF2B5EF4-FFF2-40B4-BE49-F238E27FC236}">
                  <a16:creationId xmlns:a16="http://schemas.microsoft.com/office/drawing/2014/main" id="{6649AAA6-0B21-694D-934A-1F46123AC2E8}"/>
                </a:ext>
              </a:extLst>
            </p:cNvPr>
            <p:cNvSpPr/>
            <p:nvPr/>
          </p:nvSpPr>
          <p:spPr>
            <a:xfrm>
              <a:off x="5197158" y="2148623"/>
              <a:ext cx="31798" cy="104081"/>
            </a:xfrm>
            <a:custGeom>
              <a:avLst/>
              <a:gdLst>
                <a:gd name="connsiteX0" fmla="*/ 31798 w 31798"/>
                <a:gd name="connsiteY0" fmla="*/ 0 h 104081"/>
                <a:gd name="connsiteX1" fmla="*/ 0 w 31798"/>
                <a:gd name="connsiteY1" fmla="*/ 104082 h 104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1798" h="104081">
                  <a:moveTo>
                    <a:pt x="31798" y="0"/>
                  </a:moveTo>
                  <a:lnTo>
                    <a:pt x="0" y="104082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59" name="Freeform: Shape 1376">
              <a:extLst>
                <a:ext uri="{FF2B5EF4-FFF2-40B4-BE49-F238E27FC236}">
                  <a16:creationId xmlns:a16="http://schemas.microsoft.com/office/drawing/2014/main" id="{5279CCBA-695C-4C4E-B1E4-687CBB17B529}"/>
                </a:ext>
              </a:extLst>
            </p:cNvPr>
            <p:cNvSpPr/>
            <p:nvPr/>
          </p:nvSpPr>
          <p:spPr>
            <a:xfrm>
              <a:off x="5149107" y="2172809"/>
              <a:ext cx="36827" cy="44416"/>
            </a:xfrm>
            <a:custGeom>
              <a:avLst/>
              <a:gdLst>
                <a:gd name="connsiteX0" fmla="*/ 36827 w 36827"/>
                <a:gd name="connsiteY0" fmla="*/ 0 h 44416"/>
                <a:gd name="connsiteX1" fmla="*/ 0 w 36827"/>
                <a:gd name="connsiteY1" fmla="*/ 20368 h 44416"/>
                <a:gd name="connsiteX2" fmla="*/ 0 w 36827"/>
                <a:gd name="connsiteY2" fmla="*/ 24963 h 44416"/>
                <a:gd name="connsiteX3" fmla="*/ 36827 w 36827"/>
                <a:gd name="connsiteY3" fmla="*/ 44417 h 4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27" h="44416">
                  <a:moveTo>
                    <a:pt x="36827" y="0"/>
                  </a:moveTo>
                  <a:lnTo>
                    <a:pt x="0" y="20368"/>
                  </a:lnTo>
                  <a:lnTo>
                    <a:pt x="0" y="24963"/>
                  </a:lnTo>
                  <a:lnTo>
                    <a:pt x="36827" y="44417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60" name="Freeform: Shape 1377">
              <a:extLst>
                <a:ext uri="{FF2B5EF4-FFF2-40B4-BE49-F238E27FC236}">
                  <a16:creationId xmlns:a16="http://schemas.microsoft.com/office/drawing/2014/main" id="{36BEE465-6E05-E94E-92ED-31B3E9B303F1}"/>
                </a:ext>
              </a:extLst>
            </p:cNvPr>
            <p:cNvSpPr/>
            <p:nvPr/>
          </p:nvSpPr>
          <p:spPr>
            <a:xfrm>
              <a:off x="5243107" y="2172809"/>
              <a:ext cx="36827" cy="44416"/>
            </a:xfrm>
            <a:custGeom>
              <a:avLst/>
              <a:gdLst>
                <a:gd name="connsiteX0" fmla="*/ 0 w 36827"/>
                <a:gd name="connsiteY0" fmla="*/ 0 h 44416"/>
                <a:gd name="connsiteX1" fmla="*/ 36827 w 36827"/>
                <a:gd name="connsiteY1" fmla="*/ 20368 h 44416"/>
                <a:gd name="connsiteX2" fmla="*/ 36827 w 36827"/>
                <a:gd name="connsiteY2" fmla="*/ 24963 h 44416"/>
                <a:gd name="connsiteX3" fmla="*/ 0 w 36827"/>
                <a:gd name="connsiteY3" fmla="*/ 44417 h 4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27" h="44416">
                  <a:moveTo>
                    <a:pt x="0" y="0"/>
                  </a:moveTo>
                  <a:lnTo>
                    <a:pt x="36827" y="20368"/>
                  </a:lnTo>
                  <a:lnTo>
                    <a:pt x="36827" y="24963"/>
                  </a:lnTo>
                  <a:lnTo>
                    <a:pt x="0" y="44417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</p:grpSp>
      <p:sp>
        <p:nvSpPr>
          <p:cNvPr id="161" name="TextBox 160">
            <a:extLst>
              <a:ext uri="{FF2B5EF4-FFF2-40B4-BE49-F238E27FC236}">
                <a16:creationId xmlns:a16="http://schemas.microsoft.com/office/drawing/2014/main" id="{BF17824C-1B20-0D47-B0E2-5A41A2EFD410}"/>
              </a:ext>
            </a:extLst>
          </p:cNvPr>
          <p:cNvSpPr txBox="1"/>
          <p:nvPr/>
        </p:nvSpPr>
        <p:spPr>
          <a:xfrm>
            <a:off x="4876597" y="5567806"/>
            <a:ext cx="7585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Training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Amazon Ember"/>
              </a:rPr>
              <a:t>c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ode </a:t>
            </a:r>
          </a:p>
        </p:txBody>
      </p:sp>
      <p:cxnSp>
        <p:nvCxnSpPr>
          <p:cNvPr id="162" name="Elbow Connector 161">
            <a:extLst>
              <a:ext uri="{FF2B5EF4-FFF2-40B4-BE49-F238E27FC236}">
                <a16:creationId xmlns:a16="http://schemas.microsoft.com/office/drawing/2014/main" id="{19BFC691-E87E-044B-AF29-A400C40E08F3}"/>
              </a:ext>
            </a:extLst>
          </p:cNvPr>
          <p:cNvCxnSpPr>
            <a:cxnSpLocks/>
          </p:cNvCxnSpPr>
          <p:nvPr/>
        </p:nvCxnSpPr>
        <p:spPr>
          <a:xfrm rot="16200000" flipV="1">
            <a:off x="4005096" y="4940309"/>
            <a:ext cx="968936" cy="1"/>
          </a:xfrm>
          <a:prstGeom prst="bentConnector3">
            <a:avLst/>
          </a:prstGeom>
          <a:ln w="19050" cap="rnd">
            <a:solidFill>
              <a:schemeClr val="tx1">
                <a:lumMod val="50000"/>
              </a:schemeClr>
            </a:solidFill>
            <a:miter lim="800000"/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urved Up Arrow 28">
            <a:extLst>
              <a:ext uri="{FF2B5EF4-FFF2-40B4-BE49-F238E27FC236}">
                <a16:creationId xmlns:a16="http://schemas.microsoft.com/office/drawing/2014/main" id="{BD5F0BB4-D144-0E42-AD84-CBE38756276A}"/>
              </a:ext>
            </a:extLst>
          </p:cNvPr>
          <p:cNvSpPr/>
          <p:nvPr/>
        </p:nvSpPr>
        <p:spPr>
          <a:xfrm>
            <a:off x="5170448" y="3651884"/>
            <a:ext cx="1901573" cy="349041"/>
          </a:xfrm>
          <a:prstGeom prst="curvedUpArrow">
            <a:avLst>
              <a:gd name="adj1" fmla="val 42232"/>
              <a:gd name="adj2" fmla="val 84032"/>
              <a:gd name="adj3" fmla="val 25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70237D8C-D262-784C-8F9C-F9ECC9E0DCC7}"/>
              </a:ext>
            </a:extLst>
          </p:cNvPr>
          <p:cNvSpPr txBox="1"/>
          <p:nvPr/>
        </p:nvSpPr>
        <p:spPr>
          <a:xfrm>
            <a:off x="4182128" y="3884689"/>
            <a:ext cx="12987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Best-performing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i="1" dirty="0">
                <a:solidFill>
                  <a:schemeClr val="accent2"/>
                </a:solidFill>
                <a:latin typeface="Amazon Ember"/>
              </a:rPr>
              <a:t>m</a:t>
            </a:r>
            <a:r>
              <a:rPr kumimoji="0" lang="en-US" sz="1200" b="0" i="1" u="none" strike="noStrike" kern="1200" cap="none" spc="0" normalizeH="0" baseline="0" noProof="0" dirty="0" err="1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odel</a:t>
            </a:r>
            <a:endParaRPr kumimoji="0" lang="en-US" sz="1200" b="0" i="1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166" name="Chevron 165">
            <a:extLst>
              <a:ext uri="{FF2B5EF4-FFF2-40B4-BE49-F238E27FC236}">
                <a16:creationId xmlns:a16="http://schemas.microsoft.com/office/drawing/2014/main" id="{8F714B2D-2F72-6647-99B7-2E03A8C361F0}"/>
              </a:ext>
            </a:extLst>
          </p:cNvPr>
          <p:cNvSpPr/>
          <p:nvPr/>
        </p:nvSpPr>
        <p:spPr>
          <a:xfrm>
            <a:off x="7578030" y="1496126"/>
            <a:ext cx="3249627" cy="370683"/>
          </a:xfrm>
          <a:prstGeom prst="chevron">
            <a:avLst/>
          </a:prstGeom>
          <a:solidFill>
            <a:schemeClr val="accent3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Deploy </a:t>
            </a:r>
            <a:r>
              <a:rPr lang="en-US" sz="1400" dirty="0">
                <a:solidFill>
                  <a:schemeClr val="bg1"/>
                </a:solidFill>
                <a:latin typeface="Amazon Ember"/>
              </a:rPr>
              <a:t>and m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anage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169" name="Rounded Rectangle 168">
            <a:extLst>
              <a:ext uri="{FF2B5EF4-FFF2-40B4-BE49-F238E27FC236}">
                <a16:creationId xmlns:a16="http://schemas.microsoft.com/office/drawing/2014/main" id="{54BEF382-4E37-714D-94B1-4649ADF17DC8}"/>
              </a:ext>
            </a:extLst>
          </p:cNvPr>
          <p:cNvSpPr/>
          <p:nvPr/>
        </p:nvSpPr>
        <p:spPr>
          <a:xfrm>
            <a:off x="9550964" y="2585769"/>
            <a:ext cx="1166417" cy="327121"/>
          </a:xfrm>
          <a:prstGeom prst="roundRect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168" name="Rounded Rectangle 167">
            <a:extLst>
              <a:ext uri="{FF2B5EF4-FFF2-40B4-BE49-F238E27FC236}">
                <a16:creationId xmlns:a16="http://schemas.microsoft.com/office/drawing/2014/main" id="{0138A896-E51C-D141-856A-58CBA3C52843}"/>
              </a:ext>
            </a:extLst>
          </p:cNvPr>
          <p:cNvSpPr/>
          <p:nvPr/>
        </p:nvSpPr>
        <p:spPr>
          <a:xfrm>
            <a:off x="9498304" y="2521407"/>
            <a:ext cx="1166417" cy="327121"/>
          </a:xfrm>
          <a:prstGeom prst="roundRect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D5DA3DFB-1C31-8F45-A2E9-C3A7EF9FED76}"/>
              </a:ext>
            </a:extLst>
          </p:cNvPr>
          <p:cNvSpPr/>
          <p:nvPr/>
        </p:nvSpPr>
        <p:spPr>
          <a:xfrm>
            <a:off x="9433941" y="2433640"/>
            <a:ext cx="1166417" cy="327121"/>
          </a:xfrm>
          <a:prstGeom prst="roundRect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Target Environment(s)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C45A0C28-E151-374E-BE4E-D3D58E1AE8CF}"/>
              </a:ext>
            </a:extLst>
          </p:cNvPr>
          <p:cNvCxnSpPr>
            <a:cxnSpLocks/>
            <a:stCxn id="46" idx="3"/>
            <a:endCxn id="30" idx="1"/>
          </p:cNvCxnSpPr>
          <p:nvPr/>
        </p:nvCxnSpPr>
        <p:spPr>
          <a:xfrm flipV="1">
            <a:off x="9160293" y="2597201"/>
            <a:ext cx="273649" cy="0"/>
          </a:xfrm>
          <a:prstGeom prst="straightConnector1">
            <a:avLst/>
          </a:prstGeom>
          <a:ln w="19050" cap="rnd">
            <a:solidFill>
              <a:schemeClr val="tx1">
                <a:lumMod val="50000"/>
              </a:schemeClr>
            </a:solidFill>
            <a:miter lim="800000"/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2" name="Graphic 14">
            <a:extLst>
              <a:ext uri="{FF2B5EF4-FFF2-40B4-BE49-F238E27FC236}">
                <a16:creationId xmlns:a16="http://schemas.microsoft.com/office/drawing/2014/main" id="{B4A1D173-131C-2B41-B85D-DF7A43862A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8660" y="4807232"/>
            <a:ext cx="620696" cy="6206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73" name="Graphic 299">
            <a:extLst>
              <a:ext uri="{FF2B5EF4-FFF2-40B4-BE49-F238E27FC236}">
                <a16:creationId xmlns:a16="http://schemas.microsoft.com/office/drawing/2014/main" id="{37B4B78C-F7BC-AF44-B505-12C1BEB9C915}"/>
              </a:ext>
            </a:extLst>
          </p:cNvPr>
          <p:cNvGrpSpPr/>
          <p:nvPr/>
        </p:nvGrpSpPr>
        <p:grpSpPr>
          <a:xfrm>
            <a:off x="6643395" y="5104118"/>
            <a:ext cx="258221" cy="243082"/>
            <a:chOff x="4216984" y="2055308"/>
            <a:chExt cx="292425" cy="275280"/>
          </a:xfrm>
          <a:noFill/>
        </p:grpSpPr>
        <p:sp>
          <p:nvSpPr>
            <p:cNvPr id="174" name="Freeform: Shape 1341">
              <a:extLst>
                <a:ext uri="{FF2B5EF4-FFF2-40B4-BE49-F238E27FC236}">
                  <a16:creationId xmlns:a16="http://schemas.microsoft.com/office/drawing/2014/main" id="{16563976-B0D1-AA44-816D-2BC36C20A802}"/>
                </a:ext>
              </a:extLst>
            </p:cNvPr>
            <p:cNvSpPr/>
            <p:nvPr/>
          </p:nvSpPr>
          <p:spPr>
            <a:xfrm>
              <a:off x="4465061" y="2171094"/>
              <a:ext cx="44348" cy="44348"/>
            </a:xfrm>
            <a:custGeom>
              <a:avLst/>
              <a:gdLst>
                <a:gd name="connsiteX0" fmla="*/ 44348 w 44348"/>
                <a:gd name="connsiteY0" fmla="*/ 22174 h 44348"/>
                <a:gd name="connsiteX1" fmla="*/ 22174 w 44348"/>
                <a:gd name="connsiteY1" fmla="*/ 44348 h 44348"/>
                <a:gd name="connsiteX2" fmla="*/ 0 w 44348"/>
                <a:gd name="connsiteY2" fmla="*/ 22174 h 44348"/>
                <a:gd name="connsiteX3" fmla="*/ 22174 w 44348"/>
                <a:gd name="connsiteY3" fmla="*/ 0 h 44348"/>
                <a:gd name="connsiteX4" fmla="*/ 44348 w 44348"/>
                <a:gd name="connsiteY4" fmla="*/ 22174 h 44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348" h="44348">
                  <a:moveTo>
                    <a:pt x="44348" y="22174"/>
                  </a:moveTo>
                  <a:cubicBezTo>
                    <a:pt x="44348" y="34421"/>
                    <a:pt x="34421" y="44348"/>
                    <a:pt x="22174" y="44348"/>
                  </a:cubicBezTo>
                  <a:cubicBezTo>
                    <a:pt x="9928" y="44348"/>
                    <a:pt x="0" y="34421"/>
                    <a:pt x="0" y="22174"/>
                  </a:cubicBezTo>
                  <a:cubicBezTo>
                    <a:pt x="0" y="9928"/>
                    <a:pt x="9928" y="0"/>
                    <a:pt x="22174" y="0"/>
                  </a:cubicBezTo>
                  <a:cubicBezTo>
                    <a:pt x="34421" y="0"/>
                    <a:pt x="44348" y="9928"/>
                    <a:pt x="44348" y="22174"/>
                  </a:cubicBezTo>
                  <a:close/>
                </a:path>
              </a:pathLst>
            </a:custGeom>
            <a:noFill/>
            <a:ln w="12700" cap="flat">
              <a:solidFill>
                <a:srgbClr val="FF9900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75" name="Freeform: Shape 1342">
              <a:extLst>
                <a:ext uri="{FF2B5EF4-FFF2-40B4-BE49-F238E27FC236}">
                  <a16:creationId xmlns:a16="http://schemas.microsoft.com/office/drawing/2014/main" id="{7D7A6739-D8A3-2B4F-9649-3385416237B3}"/>
                </a:ext>
              </a:extLst>
            </p:cNvPr>
            <p:cNvSpPr/>
            <p:nvPr/>
          </p:nvSpPr>
          <p:spPr>
            <a:xfrm rot="-5400000">
              <a:off x="4399247" y="2056337"/>
              <a:ext cx="42451" cy="42451"/>
            </a:xfrm>
            <a:custGeom>
              <a:avLst/>
              <a:gdLst>
                <a:gd name="connsiteX0" fmla="*/ 0 w 42451"/>
                <a:gd name="connsiteY0" fmla="*/ 0 h 42451"/>
                <a:gd name="connsiteX1" fmla="*/ 42451 w 42451"/>
                <a:gd name="connsiteY1" fmla="*/ 0 h 42451"/>
                <a:gd name="connsiteX2" fmla="*/ 42451 w 42451"/>
                <a:gd name="connsiteY2" fmla="*/ 42451 h 42451"/>
                <a:gd name="connsiteX3" fmla="*/ 0 w 42451"/>
                <a:gd name="connsiteY3" fmla="*/ 42451 h 42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451" h="42451">
                  <a:moveTo>
                    <a:pt x="0" y="0"/>
                  </a:moveTo>
                  <a:lnTo>
                    <a:pt x="42451" y="0"/>
                  </a:lnTo>
                  <a:lnTo>
                    <a:pt x="42451" y="42451"/>
                  </a:lnTo>
                  <a:lnTo>
                    <a:pt x="0" y="42451"/>
                  </a:lnTo>
                  <a:close/>
                </a:path>
              </a:pathLst>
            </a:custGeom>
            <a:noFill/>
            <a:ln w="12700" cap="flat">
              <a:solidFill>
                <a:srgbClr val="FF9900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76" name="Freeform: Shape 1343">
              <a:extLst>
                <a:ext uri="{FF2B5EF4-FFF2-40B4-BE49-F238E27FC236}">
                  <a16:creationId xmlns:a16="http://schemas.microsoft.com/office/drawing/2014/main" id="{81AD7BC6-2DD5-2E4E-93C5-9A4F7D9390D9}"/>
                </a:ext>
              </a:extLst>
            </p:cNvPr>
            <p:cNvSpPr/>
            <p:nvPr/>
          </p:nvSpPr>
          <p:spPr>
            <a:xfrm>
              <a:off x="4397921" y="2278559"/>
              <a:ext cx="45079" cy="52029"/>
            </a:xfrm>
            <a:custGeom>
              <a:avLst/>
              <a:gdLst>
                <a:gd name="connsiteX0" fmla="*/ 0 w 45079"/>
                <a:gd name="connsiteY0" fmla="*/ 39022 h 52029"/>
                <a:gd name="connsiteX1" fmla="*/ 0 w 45079"/>
                <a:gd name="connsiteY1" fmla="*/ 13007 h 52029"/>
                <a:gd name="connsiteX2" fmla="*/ 22540 w 45079"/>
                <a:gd name="connsiteY2" fmla="*/ 0 h 52029"/>
                <a:gd name="connsiteX3" fmla="*/ 45080 w 45079"/>
                <a:gd name="connsiteY3" fmla="*/ 13007 h 52029"/>
                <a:gd name="connsiteX4" fmla="*/ 45080 w 45079"/>
                <a:gd name="connsiteY4" fmla="*/ 39022 h 52029"/>
                <a:gd name="connsiteX5" fmla="*/ 22540 w 45079"/>
                <a:gd name="connsiteY5" fmla="*/ 52029 h 52029"/>
                <a:gd name="connsiteX6" fmla="*/ 0 w 45079"/>
                <a:gd name="connsiteY6" fmla="*/ 39022 h 52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079" h="52029">
                  <a:moveTo>
                    <a:pt x="0" y="39022"/>
                  </a:moveTo>
                  <a:lnTo>
                    <a:pt x="0" y="13007"/>
                  </a:lnTo>
                  <a:lnTo>
                    <a:pt x="22540" y="0"/>
                  </a:lnTo>
                  <a:lnTo>
                    <a:pt x="45080" y="13007"/>
                  </a:lnTo>
                  <a:lnTo>
                    <a:pt x="45080" y="39022"/>
                  </a:lnTo>
                  <a:lnTo>
                    <a:pt x="22540" y="52029"/>
                  </a:lnTo>
                  <a:lnTo>
                    <a:pt x="0" y="39022"/>
                  </a:lnTo>
                  <a:close/>
                </a:path>
              </a:pathLst>
            </a:custGeom>
            <a:noFill/>
            <a:ln w="12700" cap="flat">
              <a:solidFill>
                <a:srgbClr val="FF9900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77" name="Freeform: Shape 1344">
              <a:extLst>
                <a:ext uri="{FF2B5EF4-FFF2-40B4-BE49-F238E27FC236}">
                  <a16:creationId xmlns:a16="http://schemas.microsoft.com/office/drawing/2014/main" id="{E4577501-9736-0941-9682-E1AF2184B447}"/>
                </a:ext>
              </a:extLst>
            </p:cNvPr>
            <p:cNvSpPr/>
            <p:nvPr/>
          </p:nvSpPr>
          <p:spPr>
            <a:xfrm>
              <a:off x="4216984" y="2162156"/>
              <a:ext cx="2286" cy="60030"/>
            </a:xfrm>
            <a:custGeom>
              <a:avLst/>
              <a:gdLst>
                <a:gd name="connsiteX0" fmla="*/ 0 w 2286"/>
                <a:gd name="connsiteY0" fmla="*/ 60030 h 60030"/>
                <a:gd name="connsiteX1" fmla="*/ 0 w 2286"/>
                <a:gd name="connsiteY1" fmla="*/ 30015 h 60030"/>
                <a:gd name="connsiteX2" fmla="*/ 0 w 2286"/>
                <a:gd name="connsiteY2" fmla="*/ 0 h 60030"/>
                <a:gd name="connsiteX3" fmla="*/ 0 w 2286"/>
                <a:gd name="connsiteY3" fmla="*/ 60030 h 60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" h="60030">
                  <a:moveTo>
                    <a:pt x="0" y="60030"/>
                  </a:moveTo>
                  <a:lnTo>
                    <a:pt x="0" y="30015"/>
                  </a:lnTo>
                  <a:lnTo>
                    <a:pt x="0" y="0"/>
                  </a:lnTo>
                  <a:lnTo>
                    <a:pt x="0" y="60030"/>
                  </a:lnTo>
                  <a:close/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78" name="Freeform: Shape 1345">
              <a:extLst>
                <a:ext uri="{FF2B5EF4-FFF2-40B4-BE49-F238E27FC236}">
                  <a16:creationId xmlns:a16="http://schemas.microsoft.com/office/drawing/2014/main" id="{EB0C32C9-A1D5-5443-9838-DDCE5F734EEA}"/>
                </a:ext>
              </a:extLst>
            </p:cNvPr>
            <p:cNvSpPr/>
            <p:nvPr/>
          </p:nvSpPr>
          <p:spPr>
            <a:xfrm>
              <a:off x="4284695" y="2106081"/>
              <a:ext cx="33832" cy="86090"/>
            </a:xfrm>
            <a:custGeom>
              <a:avLst/>
              <a:gdLst>
                <a:gd name="connsiteX0" fmla="*/ 0 w 33832"/>
                <a:gd name="connsiteY0" fmla="*/ 86091 h 86090"/>
                <a:gd name="connsiteX1" fmla="*/ 0 w 33832"/>
                <a:gd name="connsiteY1" fmla="*/ 50772 h 86090"/>
                <a:gd name="connsiteX2" fmla="*/ 33833 w 33832"/>
                <a:gd name="connsiteY2" fmla="*/ 33856 h 86090"/>
                <a:gd name="connsiteX3" fmla="*/ 33833 w 33832"/>
                <a:gd name="connsiteY3" fmla="*/ 0 h 86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32" h="86090">
                  <a:moveTo>
                    <a:pt x="0" y="86091"/>
                  </a:moveTo>
                  <a:lnTo>
                    <a:pt x="0" y="50772"/>
                  </a:lnTo>
                  <a:lnTo>
                    <a:pt x="33833" y="33856"/>
                  </a:lnTo>
                  <a:lnTo>
                    <a:pt x="33833" y="0"/>
                  </a:lnTo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79" name="Freeform: Shape 1346">
              <a:extLst>
                <a:ext uri="{FF2B5EF4-FFF2-40B4-BE49-F238E27FC236}">
                  <a16:creationId xmlns:a16="http://schemas.microsoft.com/office/drawing/2014/main" id="{E149F551-1905-344A-B64E-E23BCAFD9A60}"/>
                </a:ext>
              </a:extLst>
            </p:cNvPr>
            <p:cNvSpPr/>
            <p:nvPr/>
          </p:nvSpPr>
          <p:spPr>
            <a:xfrm>
              <a:off x="4250840" y="2139936"/>
              <a:ext cx="33832" cy="16916"/>
            </a:xfrm>
            <a:custGeom>
              <a:avLst/>
              <a:gdLst>
                <a:gd name="connsiteX0" fmla="*/ 33833 w 33832"/>
                <a:gd name="connsiteY0" fmla="*/ 16916 h 16916"/>
                <a:gd name="connsiteX1" fmla="*/ 0 w 33832"/>
                <a:gd name="connsiteY1" fmla="*/ 0 h 16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832" h="16916">
                  <a:moveTo>
                    <a:pt x="33833" y="16916"/>
                  </a:moveTo>
                  <a:lnTo>
                    <a:pt x="0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80" name="Freeform: Shape 1347">
              <a:extLst>
                <a:ext uri="{FF2B5EF4-FFF2-40B4-BE49-F238E27FC236}">
                  <a16:creationId xmlns:a16="http://schemas.microsoft.com/office/drawing/2014/main" id="{6C72EC16-2CDE-FD44-B538-47435C0BC7CA}"/>
                </a:ext>
              </a:extLst>
            </p:cNvPr>
            <p:cNvSpPr/>
            <p:nvPr/>
          </p:nvSpPr>
          <p:spPr>
            <a:xfrm>
              <a:off x="4284672" y="2075791"/>
              <a:ext cx="2286" cy="41559"/>
            </a:xfrm>
            <a:custGeom>
              <a:avLst/>
              <a:gdLst>
                <a:gd name="connsiteX0" fmla="*/ 0 w 2286"/>
                <a:gd name="connsiteY0" fmla="*/ 41559 h 41559"/>
                <a:gd name="connsiteX1" fmla="*/ 0 w 2286"/>
                <a:gd name="connsiteY1" fmla="*/ 0 h 41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86" h="41559">
                  <a:moveTo>
                    <a:pt x="0" y="41559"/>
                  </a:moveTo>
                  <a:lnTo>
                    <a:pt x="0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81" name="Freeform: Shape 1348">
              <a:extLst>
                <a:ext uri="{FF2B5EF4-FFF2-40B4-BE49-F238E27FC236}">
                  <a16:creationId xmlns:a16="http://schemas.microsoft.com/office/drawing/2014/main" id="{6D097818-E820-114D-9085-13AFE9944C54}"/>
                </a:ext>
              </a:extLst>
            </p:cNvPr>
            <p:cNvSpPr/>
            <p:nvPr/>
          </p:nvSpPr>
          <p:spPr>
            <a:xfrm>
              <a:off x="4216984" y="2173335"/>
              <a:ext cx="32598" cy="19202"/>
            </a:xfrm>
            <a:custGeom>
              <a:avLst/>
              <a:gdLst>
                <a:gd name="connsiteX0" fmla="*/ 0 w 32598"/>
                <a:gd name="connsiteY0" fmla="*/ 19202 h 19202"/>
                <a:gd name="connsiteX1" fmla="*/ 32598 w 32598"/>
                <a:gd name="connsiteY1" fmla="*/ 0 h 19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2598" h="19202">
                  <a:moveTo>
                    <a:pt x="0" y="19202"/>
                  </a:moveTo>
                  <a:lnTo>
                    <a:pt x="32598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82" name="Freeform: Shape 1349">
              <a:extLst>
                <a:ext uri="{FF2B5EF4-FFF2-40B4-BE49-F238E27FC236}">
                  <a16:creationId xmlns:a16="http://schemas.microsoft.com/office/drawing/2014/main" id="{8A2F49F4-5D6F-2A44-B4CD-591D3290D841}"/>
                </a:ext>
              </a:extLst>
            </p:cNvPr>
            <p:cNvSpPr/>
            <p:nvPr/>
          </p:nvSpPr>
          <p:spPr>
            <a:xfrm>
              <a:off x="4250840" y="2224564"/>
              <a:ext cx="33832" cy="22562"/>
            </a:xfrm>
            <a:custGeom>
              <a:avLst/>
              <a:gdLst>
                <a:gd name="connsiteX0" fmla="*/ 0 w 33832"/>
                <a:gd name="connsiteY0" fmla="*/ 22563 h 22562"/>
                <a:gd name="connsiteX1" fmla="*/ 33833 w 33832"/>
                <a:gd name="connsiteY1" fmla="*/ 0 h 22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832" h="22562">
                  <a:moveTo>
                    <a:pt x="0" y="22563"/>
                  </a:moveTo>
                  <a:lnTo>
                    <a:pt x="33833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83" name="Freeform: Shape 1350">
              <a:extLst>
                <a:ext uri="{FF2B5EF4-FFF2-40B4-BE49-F238E27FC236}">
                  <a16:creationId xmlns:a16="http://schemas.microsoft.com/office/drawing/2014/main" id="{73AA32B9-12EB-9B45-9E8F-9EAD54D4F213}"/>
                </a:ext>
              </a:extLst>
            </p:cNvPr>
            <p:cNvSpPr/>
            <p:nvPr/>
          </p:nvSpPr>
          <p:spPr>
            <a:xfrm>
              <a:off x="4281769" y="2288549"/>
              <a:ext cx="32598" cy="19179"/>
            </a:xfrm>
            <a:custGeom>
              <a:avLst/>
              <a:gdLst>
                <a:gd name="connsiteX0" fmla="*/ 0 w 32598"/>
                <a:gd name="connsiteY0" fmla="*/ 19180 h 19179"/>
                <a:gd name="connsiteX1" fmla="*/ 32598 w 32598"/>
                <a:gd name="connsiteY1" fmla="*/ 0 h 19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2598" h="19179">
                  <a:moveTo>
                    <a:pt x="0" y="19180"/>
                  </a:moveTo>
                  <a:lnTo>
                    <a:pt x="32598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84" name="Freeform: Shape 1351">
              <a:extLst>
                <a:ext uri="{FF2B5EF4-FFF2-40B4-BE49-F238E27FC236}">
                  <a16:creationId xmlns:a16="http://schemas.microsoft.com/office/drawing/2014/main" id="{653CB2DC-DF86-C84F-9263-A0ECA8013477}"/>
                </a:ext>
              </a:extLst>
            </p:cNvPr>
            <p:cNvSpPr/>
            <p:nvPr/>
          </p:nvSpPr>
          <p:spPr>
            <a:xfrm>
              <a:off x="4279049" y="2224564"/>
              <a:ext cx="73334" cy="39479"/>
            </a:xfrm>
            <a:custGeom>
              <a:avLst/>
              <a:gdLst>
                <a:gd name="connsiteX0" fmla="*/ 0 w 73334"/>
                <a:gd name="connsiteY0" fmla="*/ 39479 h 39479"/>
                <a:gd name="connsiteX1" fmla="*/ 73335 w 73334"/>
                <a:gd name="connsiteY1" fmla="*/ 0 h 39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3334" h="39479">
                  <a:moveTo>
                    <a:pt x="0" y="39479"/>
                  </a:moveTo>
                  <a:lnTo>
                    <a:pt x="73335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85" name="Freeform: Shape 1352">
              <a:extLst>
                <a:ext uri="{FF2B5EF4-FFF2-40B4-BE49-F238E27FC236}">
                  <a16:creationId xmlns:a16="http://schemas.microsoft.com/office/drawing/2014/main" id="{8D0A4796-DCCE-6A41-A718-572AFC25C316}"/>
                </a:ext>
              </a:extLst>
            </p:cNvPr>
            <p:cNvSpPr/>
            <p:nvPr/>
          </p:nvSpPr>
          <p:spPr>
            <a:xfrm>
              <a:off x="4250840" y="2190708"/>
              <a:ext cx="33832" cy="22562"/>
            </a:xfrm>
            <a:custGeom>
              <a:avLst/>
              <a:gdLst>
                <a:gd name="connsiteX0" fmla="*/ 0 w 33832"/>
                <a:gd name="connsiteY0" fmla="*/ 22563 h 22562"/>
                <a:gd name="connsiteX1" fmla="*/ 33833 w 33832"/>
                <a:gd name="connsiteY1" fmla="*/ 0 h 22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832" h="22562">
                  <a:moveTo>
                    <a:pt x="0" y="22563"/>
                  </a:moveTo>
                  <a:lnTo>
                    <a:pt x="33833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86" name="Freeform: Shape 1353">
              <a:extLst>
                <a:ext uri="{FF2B5EF4-FFF2-40B4-BE49-F238E27FC236}">
                  <a16:creationId xmlns:a16="http://schemas.microsoft.com/office/drawing/2014/main" id="{EFE359F8-F897-1D4E-B29F-3A13094EAA13}"/>
                </a:ext>
              </a:extLst>
            </p:cNvPr>
            <p:cNvSpPr/>
            <p:nvPr/>
          </p:nvSpPr>
          <p:spPr>
            <a:xfrm>
              <a:off x="4216984" y="2055308"/>
              <a:ext cx="135399" cy="270799"/>
            </a:xfrm>
            <a:custGeom>
              <a:avLst/>
              <a:gdLst>
                <a:gd name="connsiteX0" fmla="*/ 135400 w 135399"/>
                <a:gd name="connsiteY0" fmla="*/ 22563 h 270799"/>
                <a:gd name="connsiteX1" fmla="*/ 101544 w 135399"/>
                <a:gd name="connsiteY1" fmla="*/ 0 h 270799"/>
                <a:gd name="connsiteX2" fmla="*/ 33856 w 135399"/>
                <a:gd name="connsiteY2" fmla="*/ 39479 h 270799"/>
                <a:gd name="connsiteX3" fmla="*/ 33856 w 135399"/>
                <a:gd name="connsiteY3" fmla="*/ 84331 h 270799"/>
                <a:gd name="connsiteX4" fmla="*/ 0 w 135399"/>
                <a:gd name="connsiteY4" fmla="*/ 101544 h 270799"/>
                <a:gd name="connsiteX5" fmla="*/ 0 w 135399"/>
                <a:gd name="connsiteY5" fmla="*/ 136863 h 270799"/>
                <a:gd name="connsiteX6" fmla="*/ 0 w 135399"/>
                <a:gd name="connsiteY6" fmla="*/ 169255 h 270799"/>
                <a:gd name="connsiteX7" fmla="*/ 33856 w 135399"/>
                <a:gd name="connsiteY7" fmla="*/ 191818 h 270799"/>
                <a:gd name="connsiteX8" fmla="*/ 33856 w 135399"/>
                <a:gd name="connsiteY8" fmla="*/ 231297 h 270799"/>
                <a:gd name="connsiteX9" fmla="*/ 101544 w 135399"/>
                <a:gd name="connsiteY9" fmla="*/ 270800 h 270799"/>
                <a:gd name="connsiteX10" fmla="*/ 135400 w 135399"/>
                <a:gd name="connsiteY10" fmla="*/ 252672 h 270799"/>
                <a:gd name="connsiteX11" fmla="*/ 135400 w 135399"/>
                <a:gd name="connsiteY11" fmla="*/ 135400 h 270799"/>
                <a:gd name="connsiteX12" fmla="*/ 101544 w 135399"/>
                <a:gd name="connsiteY12" fmla="*/ 118461 h 27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5399" h="270799">
                  <a:moveTo>
                    <a:pt x="135400" y="22563"/>
                  </a:moveTo>
                  <a:lnTo>
                    <a:pt x="101544" y="0"/>
                  </a:lnTo>
                  <a:lnTo>
                    <a:pt x="33856" y="39479"/>
                  </a:lnTo>
                  <a:lnTo>
                    <a:pt x="33856" y="84331"/>
                  </a:lnTo>
                  <a:lnTo>
                    <a:pt x="0" y="101544"/>
                  </a:lnTo>
                  <a:lnTo>
                    <a:pt x="0" y="136863"/>
                  </a:lnTo>
                  <a:lnTo>
                    <a:pt x="0" y="169255"/>
                  </a:lnTo>
                  <a:lnTo>
                    <a:pt x="33856" y="191818"/>
                  </a:lnTo>
                  <a:lnTo>
                    <a:pt x="33856" y="231297"/>
                  </a:lnTo>
                  <a:lnTo>
                    <a:pt x="101544" y="270800"/>
                  </a:lnTo>
                  <a:lnTo>
                    <a:pt x="135400" y="252672"/>
                  </a:lnTo>
                  <a:lnTo>
                    <a:pt x="135400" y="135400"/>
                  </a:lnTo>
                  <a:lnTo>
                    <a:pt x="101544" y="118461"/>
                  </a:lnTo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87" name="Freeform: Shape 1354">
              <a:extLst>
                <a:ext uri="{FF2B5EF4-FFF2-40B4-BE49-F238E27FC236}">
                  <a16:creationId xmlns:a16="http://schemas.microsoft.com/office/drawing/2014/main" id="{1A177F66-4CA1-BE41-84C2-9D6EA3AB0EEC}"/>
                </a:ext>
              </a:extLst>
            </p:cNvPr>
            <p:cNvSpPr/>
            <p:nvPr/>
          </p:nvSpPr>
          <p:spPr>
            <a:xfrm>
              <a:off x="4284695" y="2190708"/>
              <a:ext cx="33832" cy="50772"/>
            </a:xfrm>
            <a:custGeom>
              <a:avLst/>
              <a:gdLst>
                <a:gd name="connsiteX0" fmla="*/ 33833 w 33832"/>
                <a:gd name="connsiteY0" fmla="*/ 50772 h 50772"/>
                <a:gd name="connsiteX1" fmla="*/ 33833 w 33832"/>
                <a:gd name="connsiteY1" fmla="*/ 22563 h 50772"/>
                <a:gd name="connsiteX2" fmla="*/ 0 w 33832"/>
                <a:gd name="connsiteY2" fmla="*/ 0 h 5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832" h="50772">
                  <a:moveTo>
                    <a:pt x="33833" y="50772"/>
                  </a:moveTo>
                  <a:lnTo>
                    <a:pt x="33833" y="22563"/>
                  </a:lnTo>
                  <a:lnTo>
                    <a:pt x="0" y="0"/>
                  </a:lnTo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88" name="Freeform: Shape 1355">
              <a:extLst>
                <a:ext uri="{FF2B5EF4-FFF2-40B4-BE49-F238E27FC236}">
                  <a16:creationId xmlns:a16="http://schemas.microsoft.com/office/drawing/2014/main" id="{EE3822FC-0D85-764E-A676-53AF0FF9E7BA}"/>
                </a:ext>
              </a:extLst>
            </p:cNvPr>
            <p:cNvSpPr/>
            <p:nvPr/>
          </p:nvSpPr>
          <p:spPr>
            <a:xfrm>
              <a:off x="4352384" y="2076545"/>
              <a:ext cx="2286" cy="122621"/>
            </a:xfrm>
            <a:custGeom>
              <a:avLst/>
              <a:gdLst>
                <a:gd name="connsiteX0" fmla="*/ 0 w 2286"/>
                <a:gd name="connsiteY0" fmla="*/ 122621 h 122621"/>
                <a:gd name="connsiteX1" fmla="*/ 0 w 2286"/>
                <a:gd name="connsiteY1" fmla="*/ 0 h 122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86" h="122621">
                  <a:moveTo>
                    <a:pt x="0" y="122621"/>
                  </a:moveTo>
                  <a:lnTo>
                    <a:pt x="0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89" name="Freeform: Shape 1356">
              <a:extLst>
                <a:ext uri="{FF2B5EF4-FFF2-40B4-BE49-F238E27FC236}">
                  <a16:creationId xmlns:a16="http://schemas.microsoft.com/office/drawing/2014/main" id="{96938CBA-7C5B-2344-8457-644AFAC70011}"/>
                </a:ext>
              </a:extLst>
            </p:cNvPr>
            <p:cNvSpPr/>
            <p:nvPr/>
          </p:nvSpPr>
          <p:spPr>
            <a:xfrm>
              <a:off x="4352772" y="2310998"/>
              <a:ext cx="33855" cy="16939"/>
            </a:xfrm>
            <a:custGeom>
              <a:avLst/>
              <a:gdLst>
                <a:gd name="connsiteX0" fmla="*/ 33856 w 33855"/>
                <a:gd name="connsiteY0" fmla="*/ 16939 h 16939"/>
                <a:gd name="connsiteX1" fmla="*/ 0 w 33855"/>
                <a:gd name="connsiteY1" fmla="*/ 0 h 16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855" h="16939">
                  <a:moveTo>
                    <a:pt x="33856" y="16939"/>
                  </a:moveTo>
                  <a:lnTo>
                    <a:pt x="0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90" name="Freeform: Shape 1357">
              <a:extLst>
                <a:ext uri="{FF2B5EF4-FFF2-40B4-BE49-F238E27FC236}">
                  <a16:creationId xmlns:a16="http://schemas.microsoft.com/office/drawing/2014/main" id="{D17DD86E-0081-A843-821B-1B8CF4F08800}"/>
                </a:ext>
              </a:extLst>
            </p:cNvPr>
            <p:cNvSpPr/>
            <p:nvPr/>
          </p:nvSpPr>
          <p:spPr>
            <a:xfrm>
              <a:off x="4454316" y="2226393"/>
              <a:ext cx="33855" cy="62042"/>
            </a:xfrm>
            <a:custGeom>
              <a:avLst/>
              <a:gdLst>
                <a:gd name="connsiteX0" fmla="*/ 33856 w 33855"/>
                <a:gd name="connsiteY0" fmla="*/ 0 h 62042"/>
                <a:gd name="connsiteX1" fmla="*/ 0 w 33855"/>
                <a:gd name="connsiteY1" fmla="*/ 22563 h 62042"/>
                <a:gd name="connsiteX2" fmla="*/ 0 w 33855"/>
                <a:gd name="connsiteY2" fmla="*/ 62042 h 62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855" h="62042">
                  <a:moveTo>
                    <a:pt x="33856" y="0"/>
                  </a:moveTo>
                  <a:lnTo>
                    <a:pt x="0" y="22563"/>
                  </a:lnTo>
                  <a:lnTo>
                    <a:pt x="0" y="62042"/>
                  </a:lnTo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91" name="Freeform: Shape 1358">
              <a:extLst>
                <a:ext uri="{FF2B5EF4-FFF2-40B4-BE49-F238E27FC236}">
                  <a16:creationId xmlns:a16="http://schemas.microsoft.com/office/drawing/2014/main" id="{D32EEEDF-F79B-0E48-9672-06D1A1889ADE}"/>
                </a:ext>
              </a:extLst>
            </p:cNvPr>
            <p:cNvSpPr/>
            <p:nvPr/>
          </p:nvSpPr>
          <p:spPr>
            <a:xfrm>
              <a:off x="4454316" y="2097577"/>
              <a:ext cx="33855" cy="63093"/>
            </a:xfrm>
            <a:custGeom>
              <a:avLst/>
              <a:gdLst>
                <a:gd name="connsiteX0" fmla="*/ 0 w 33855"/>
                <a:gd name="connsiteY0" fmla="*/ 0 h 63093"/>
                <a:gd name="connsiteX1" fmla="*/ 0 w 33855"/>
                <a:gd name="connsiteY1" fmla="*/ 43891 h 63093"/>
                <a:gd name="connsiteX2" fmla="*/ 33856 w 33855"/>
                <a:gd name="connsiteY2" fmla="*/ 63094 h 63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855" h="63093">
                  <a:moveTo>
                    <a:pt x="0" y="0"/>
                  </a:moveTo>
                  <a:lnTo>
                    <a:pt x="0" y="43891"/>
                  </a:lnTo>
                  <a:lnTo>
                    <a:pt x="33856" y="63094"/>
                  </a:lnTo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92" name="Freeform: Shape 1359">
              <a:extLst>
                <a:ext uri="{FF2B5EF4-FFF2-40B4-BE49-F238E27FC236}">
                  <a16:creationId xmlns:a16="http://schemas.microsoft.com/office/drawing/2014/main" id="{EB153CBE-F8B9-104A-98CF-F20B7361FFBC}"/>
                </a:ext>
              </a:extLst>
            </p:cNvPr>
            <p:cNvSpPr/>
            <p:nvPr/>
          </p:nvSpPr>
          <p:spPr>
            <a:xfrm>
              <a:off x="4352772" y="2057114"/>
              <a:ext cx="33855" cy="22585"/>
            </a:xfrm>
            <a:custGeom>
              <a:avLst/>
              <a:gdLst>
                <a:gd name="connsiteX0" fmla="*/ 0 w 33855"/>
                <a:gd name="connsiteY0" fmla="*/ 22586 h 22585"/>
                <a:gd name="connsiteX1" fmla="*/ 33856 w 33855"/>
                <a:gd name="connsiteY1" fmla="*/ 0 h 22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855" h="22585">
                  <a:moveTo>
                    <a:pt x="0" y="22586"/>
                  </a:moveTo>
                  <a:lnTo>
                    <a:pt x="33856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93" name="Freeform: Shape 1360">
              <a:extLst>
                <a:ext uri="{FF2B5EF4-FFF2-40B4-BE49-F238E27FC236}">
                  <a16:creationId xmlns:a16="http://schemas.microsoft.com/office/drawing/2014/main" id="{207D6709-A143-414D-B0C2-3355A3230065}"/>
                </a:ext>
              </a:extLst>
            </p:cNvPr>
            <p:cNvSpPr/>
            <p:nvPr/>
          </p:nvSpPr>
          <p:spPr>
            <a:xfrm>
              <a:off x="4362808" y="2167711"/>
              <a:ext cx="38610" cy="45994"/>
            </a:xfrm>
            <a:custGeom>
              <a:avLst/>
              <a:gdLst>
                <a:gd name="connsiteX0" fmla="*/ 0 w 38610"/>
                <a:gd name="connsiteY0" fmla="*/ 45994 h 45994"/>
                <a:gd name="connsiteX1" fmla="*/ 38611 w 38610"/>
                <a:gd name="connsiteY1" fmla="*/ 45994 h 45994"/>
                <a:gd name="connsiteX2" fmla="*/ 12070 w 38610"/>
                <a:gd name="connsiteY2" fmla="*/ 0 h 45994"/>
                <a:gd name="connsiteX3" fmla="*/ 960 w 38610"/>
                <a:gd name="connsiteY3" fmla="*/ 19248 h 4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610" h="45994">
                  <a:moveTo>
                    <a:pt x="0" y="45994"/>
                  </a:moveTo>
                  <a:lnTo>
                    <a:pt x="38611" y="45994"/>
                  </a:lnTo>
                  <a:lnTo>
                    <a:pt x="12070" y="0"/>
                  </a:lnTo>
                  <a:lnTo>
                    <a:pt x="960" y="19248"/>
                  </a:lnTo>
                </a:path>
              </a:pathLst>
            </a:custGeom>
            <a:noFill/>
            <a:ln w="12700" cap="flat">
              <a:solidFill>
                <a:srgbClr val="FF9900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94" name="Freeform: Shape 1361">
              <a:extLst>
                <a:ext uri="{FF2B5EF4-FFF2-40B4-BE49-F238E27FC236}">
                  <a16:creationId xmlns:a16="http://schemas.microsoft.com/office/drawing/2014/main" id="{A62CF736-AE32-894F-968C-DA0F148F7D6A}"/>
                </a:ext>
              </a:extLst>
            </p:cNvPr>
            <p:cNvSpPr/>
            <p:nvPr/>
          </p:nvSpPr>
          <p:spPr>
            <a:xfrm>
              <a:off x="4396961" y="2108389"/>
              <a:ext cx="23317" cy="75117"/>
            </a:xfrm>
            <a:custGeom>
              <a:avLst/>
              <a:gdLst>
                <a:gd name="connsiteX0" fmla="*/ 23317 w 23317"/>
                <a:gd name="connsiteY0" fmla="*/ 0 h 75117"/>
                <a:gd name="connsiteX1" fmla="*/ 23317 w 23317"/>
                <a:gd name="connsiteY1" fmla="*/ 57264 h 75117"/>
                <a:gd name="connsiteX2" fmla="*/ 0 w 23317"/>
                <a:gd name="connsiteY2" fmla="*/ 75118 h 75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317" h="75117">
                  <a:moveTo>
                    <a:pt x="23317" y="0"/>
                  </a:moveTo>
                  <a:lnTo>
                    <a:pt x="23317" y="57264"/>
                  </a:lnTo>
                  <a:lnTo>
                    <a:pt x="0" y="75118"/>
                  </a:lnTo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95" name="Freeform: Shape 1362">
              <a:extLst>
                <a:ext uri="{FF2B5EF4-FFF2-40B4-BE49-F238E27FC236}">
                  <a16:creationId xmlns:a16="http://schemas.microsoft.com/office/drawing/2014/main" id="{6AEAF6B6-E410-7F45-BD5B-DB58308E7B80}"/>
                </a:ext>
              </a:extLst>
            </p:cNvPr>
            <p:cNvSpPr/>
            <p:nvPr/>
          </p:nvSpPr>
          <p:spPr>
            <a:xfrm>
              <a:off x="4387817" y="2225021"/>
              <a:ext cx="32461" cy="43936"/>
            </a:xfrm>
            <a:custGeom>
              <a:avLst/>
              <a:gdLst>
                <a:gd name="connsiteX0" fmla="*/ 32461 w 32461"/>
                <a:gd name="connsiteY0" fmla="*/ 43937 h 43936"/>
                <a:gd name="connsiteX1" fmla="*/ 32461 w 32461"/>
                <a:gd name="connsiteY1" fmla="*/ 24712 h 43936"/>
                <a:gd name="connsiteX2" fmla="*/ 0 w 32461"/>
                <a:gd name="connsiteY2" fmla="*/ 0 h 43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461" h="43936">
                  <a:moveTo>
                    <a:pt x="32461" y="43937"/>
                  </a:moveTo>
                  <a:lnTo>
                    <a:pt x="32461" y="24712"/>
                  </a:lnTo>
                  <a:lnTo>
                    <a:pt x="0" y="0"/>
                  </a:lnTo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</p:grpSp>
      <p:sp>
        <p:nvSpPr>
          <p:cNvPr id="196" name="TextBox 195">
            <a:extLst>
              <a:ext uri="{FF2B5EF4-FFF2-40B4-BE49-F238E27FC236}">
                <a16:creationId xmlns:a16="http://schemas.microsoft.com/office/drawing/2014/main" id="{BF1A1001-6E58-514E-82F6-644513D8A0B4}"/>
              </a:ext>
            </a:extLst>
          </p:cNvPr>
          <p:cNvSpPr txBox="1"/>
          <p:nvPr/>
        </p:nvSpPr>
        <p:spPr>
          <a:xfrm>
            <a:off x="7077708" y="4855531"/>
            <a:ext cx="8771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Model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Amazon Ember"/>
              </a:rPr>
              <a:t>a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rtifact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Candidate</a:t>
            </a:r>
          </a:p>
        </p:txBody>
      </p:sp>
      <p:cxnSp>
        <p:nvCxnSpPr>
          <p:cNvPr id="198" name="Elbow Connector 197">
            <a:extLst>
              <a:ext uri="{FF2B5EF4-FFF2-40B4-BE49-F238E27FC236}">
                <a16:creationId xmlns:a16="http://schemas.microsoft.com/office/drawing/2014/main" id="{D5B6DC85-EE03-C44A-ACA0-E5E5FB781B9B}"/>
              </a:ext>
            </a:extLst>
          </p:cNvPr>
          <p:cNvCxnSpPr>
            <a:cxnSpLocks/>
          </p:cNvCxnSpPr>
          <p:nvPr/>
        </p:nvCxnSpPr>
        <p:spPr>
          <a:xfrm rot="16200000" flipV="1">
            <a:off x="6427083" y="4417542"/>
            <a:ext cx="807446" cy="1"/>
          </a:xfrm>
          <a:prstGeom prst="bentConnector3">
            <a:avLst/>
          </a:prstGeom>
          <a:ln w="19050" cap="rnd">
            <a:solidFill>
              <a:schemeClr val="tx1">
                <a:lumMod val="50000"/>
              </a:schemeClr>
            </a:solidFill>
            <a:miter lim="800000"/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9" name="Graphic 301">
            <a:extLst>
              <a:ext uri="{FF2B5EF4-FFF2-40B4-BE49-F238E27FC236}">
                <a16:creationId xmlns:a16="http://schemas.microsoft.com/office/drawing/2014/main" id="{98FC4BCB-9389-6749-AA44-62B651DA690F}"/>
              </a:ext>
            </a:extLst>
          </p:cNvPr>
          <p:cNvGrpSpPr/>
          <p:nvPr/>
        </p:nvGrpSpPr>
        <p:grpSpPr>
          <a:xfrm>
            <a:off x="7914989" y="5490667"/>
            <a:ext cx="658541" cy="462021"/>
            <a:chOff x="5032223" y="2065687"/>
            <a:chExt cx="361247" cy="254614"/>
          </a:xfrm>
        </p:grpSpPr>
        <p:sp>
          <p:nvSpPr>
            <p:cNvPr id="200" name="Freeform: Shape 1364">
              <a:extLst>
                <a:ext uri="{FF2B5EF4-FFF2-40B4-BE49-F238E27FC236}">
                  <a16:creationId xmlns:a16="http://schemas.microsoft.com/office/drawing/2014/main" id="{948B0792-D525-1145-9D0E-59D7778DDABC}"/>
                </a:ext>
              </a:extLst>
            </p:cNvPr>
            <p:cNvSpPr/>
            <p:nvPr/>
          </p:nvSpPr>
          <p:spPr>
            <a:xfrm>
              <a:off x="5284996" y="2213347"/>
              <a:ext cx="108475" cy="105034"/>
            </a:xfrm>
            <a:custGeom>
              <a:avLst/>
              <a:gdLst>
                <a:gd name="connsiteX0" fmla="*/ 35264 w 108475"/>
                <a:gd name="connsiteY0" fmla="*/ 105035 h 105034"/>
                <a:gd name="connsiteX1" fmla="*/ 3443 w 108475"/>
                <a:gd name="connsiteY1" fmla="*/ 35266 h 105034"/>
                <a:gd name="connsiteX2" fmla="*/ 73212 w 108475"/>
                <a:gd name="connsiteY2" fmla="*/ 3443 h 105034"/>
                <a:gd name="connsiteX3" fmla="*/ 105033 w 108475"/>
                <a:gd name="connsiteY3" fmla="*/ 73214 h 105034"/>
                <a:gd name="connsiteX4" fmla="*/ 73212 w 108475"/>
                <a:gd name="connsiteY4" fmla="*/ 105035 h 10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475" h="105034">
                  <a:moveTo>
                    <a:pt x="35264" y="105035"/>
                  </a:moveTo>
                  <a:cubicBezTo>
                    <a:pt x="7210" y="94556"/>
                    <a:pt x="-7036" y="63320"/>
                    <a:pt x="3443" y="35266"/>
                  </a:cubicBezTo>
                  <a:cubicBezTo>
                    <a:pt x="13922" y="7212"/>
                    <a:pt x="45158" y="-7036"/>
                    <a:pt x="73212" y="3443"/>
                  </a:cubicBezTo>
                  <a:cubicBezTo>
                    <a:pt x="101265" y="13922"/>
                    <a:pt x="115512" y="45160"/>
                    <a:pt x="105033" y="73214"/>
                  </a:cubicBezTo>
                  <a:cubicBezTo>
                    <a:pt x="99537" y="87929"/>
                    <a:pt x="87929" y="99537"/>
                    <a:pt x="73212" y="105035"/>
                  </a:cubicBez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201" name="Freeform: Shape 1365">
              <a:extLst>
                <a:ext uri="{FF2B5EF4-FFF2-40B4-BE49-F238E27FC236}">
                  <a16:creationId xmlns:a16="http://schemas.microsoft.com/office/drawing/2014/main" id="{0A32E918-E4CD-7243-8436-3F6AC7346857}"/>
                </a:ext>
              </a:extLst>
            </p:cNvPr>
            <p:cNvSpPr/>
            <p:nvPr/>
          </p:nvSpPr>
          <p:spPr>
            <a:xfrm>
              <a:off x="5318872" y="2247263"/>
              <a:ext cx="40562" cy="38291"/>
            </a:xfrm>
            <a:custGeom>
              <a:avLst/>
              <a:gdLst>
                <a:gd name="connsiteX0" fmla="*/ 10966 w 40562"/>
                <a:gd name="connsiteY0" fmla="*/ 38292 h 38291"/>
                <a:gd name="connsiteX1" fmla="*/ 2270 w 40562"/>
                <a:gd name="connsiteY1" fmla="*/ 10965 h 38291"/>
                <a:gd name="connsiteX2" fmla="*/ 29597 w 40562"/>
                <a:gd name="connsiteY2" fmla="*/ 2271 h 38291"/>
                <a:gd name="connsiteX3" fmla="*/ 38293 w 40562"/>
                <a:gd name="connsiteY3" fmla="*/ 29596 h 38291"/>
                <a:gd name="connsiteX4" fmla="*/ 29597 w 40562"/>
                <a:gd name="connsiteY4" fmla="*/ 38292 h 38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562" h="38291">
                  <a:moveTo>
                    <a:pt x="10966" y="38292"/>
                  </a:moveTo>
                  <a:cubicBezTo>
                    <a:pt x="1019" y="33146"/>
                    <a:pt x="-2874" y="20914"/>
                    <a:pt x="2270" y="10965"/>
                  </a:cubicBezTo>
                  <a:cubicBezTo>
                    <a:pt x="7416" y="1019"/>
                    <a:pt x="19650" y="-2874"/>
                    <a:pt x="29597" y="2271"/>
                  </a:cubicBezTo>
                  <a:cubicBezTo>
                    <a:pt x="39543" y="7415"/>
                    <a:pt x="43436" y="19650"/>
                    <a:pt x="38293" y="29596"/>
                  </a:cubicBezTo>
                  <a:cubicBezTo>
                    <a:pt x="36363" y="33324"/>
                    <a:pt x="33325" y="36362"/>
                    <a:pt x="29597" y="38292"/>
                  </a:cubicBez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202" name="Freeform: Shape 1366">
              <a:extLst>
                <a:ext uri="{FF2B5EF4-FFF2-40B4-BE49-F238E27FC236}">
                  <a16:creationId xmlns:a16="http://schemas.microsoft.com/office/drawing/2014/main" id="{93A6F30B-11C2-BA49-9A08-EE6D1C7857C4}"/>
                </a:ext>
              </a:extLst>
            </p:cNvPr>
            <p:cNvSpPr/>
            <p:nvPr/>
          </p:nvSpPr>
          <p:spPr>
            <a:xfrm>
              <a:off x="5318911" y="2283451"/>
              <a:ext cx="11635" cy="36781"/>
            </a:xfrm>
            <a:custGeom>
              <a:avLst/>
              <a:gdLst>
                <a:gd name="connsiteX0" fmla="*/ 11636 w 11635"/>
                <a:gd name="connsiteY0" fmla="*/ 0 h 36781"/>
                <a:gd name="connsiteX1" fmla="*/ 0 w 11635"/>
                <a:gd name="connsiteY1" fmla="*/ 36782 h 36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35" h="36781">
                  <a:moveTo>
                    <a:pt x="11636" y="0"/>
                  </a:moveTo>
                  <a:lnTo>
                    <a:pt x="0" y="36782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203" name="Freeform: Shape 1367">
              <a:extLst>
                <a:ext uri="{FF2B5EF4-FFF2-40B4-BE49-F238E27FC236}">
                  <a16:creationId xmlns:a16="http://schemas.microsoft.com/office/drawing/2014/main" id="{78C1CD7E-F625-E343-9973-D4BF5137F946}"/>
                </a:ext>
              </a:extLst>
            </p:cNvPr>
            <p:cNvSpPr/>
            <p:nvPr/>
          </p:nvSpPr>
          <p:spPr>
            <a:xfrm>
              <a:off x="5347852" y="2283383"/>
              <a:ext cx="11292" cy="36918"/>
            </a:xfrm>
            <a:custGeom>
              <a:avLst/>
              <a:gdLst>
                <a:gd name="connsiteX0" fmla="*/ 0 w 11292"/>
                <a:gd name="connsiteY0" fmla="*/ 0 h 36918"/>
                <a:gd name="connsiteX1" fmla="*/ 11293 w 11292"/>
                <a:gd name="connsiteY1" fmla="*/ 36919 h 36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92" h="36918">
                  <a:moveTo>
                    <a:pt x="0" y="0"/>
                  </a:moveTo>
                  <a:lnTo>
                    <a:pt x="11293" y="36919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204" name="Freeform: Shape 1368">
              <a:extLst>
                <a:ext uri="{FF2B5EF4-FFF2-40B4-BE49-F238E27FC236}">
                  <a16:creationId xmlns:a16="http://schemas.microsoft.com/office/drawing/2014/main" id="{1EF68425-1E8F-D549-B9CF-3113FC7D5BAD}"/>
                </a:ext>
              </a:extLst>
            </p:cNvPr>
            <p:cNvSpPr/>
            <p:nvPr/>
          </p:nvSpPr>
          <p:spPr>
            <a:xfrm>
              <a:off x="5089854" y="2107063"/>
              <a:ext cx="685" cy="187223"/>
            </a:xfrm>
            <a:custGeom>
              <a:avLst/>
              <a:gdLst>
                <a:gd name="connsiteX0" fmla="*/ 686 w 685"/>
                <a:gd name="connsiteY0" fmla="*/ 187223 h 187223"/>
                <a:gd name="connsiteX1" fmla="*/ 0 w 685"/>
                <a:gd name="connsiteY1" fmla="*/ 0 h 187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85" h="187223">
                  <a:moveTo>
                    <a:pt x="686" y="187223"/>
                  </a:moveTo>
                  <a:lnTo>
                    <a:pt x="0" y="0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205" name="Freeform: Shape 1369">
              <a:extLst>
                <a:ext uri="{FF2B5EF4-FFF2-40B4-BE49-F238E27FC236}">
                  <a16:creationId xmlns:a16="http://schemas.microsoft.com/office/drawing/2014/main" id="{D36847CD-D8D9-F947-A831-943CCD405028}"/>
                </a:ext>
              </a:extLst>
            </p:cNvPr>
            <p:cNvSpPr/>
            <p:nvPr/>
          </p:nvSpPr>
          <p:spPr>
            <a:xfrm>
              <a:off x="5046945" y="2078054"/>
              <a:ext cx="17144" cy="17145"/>
            </a:xfrm>
            <a:custGeom>
              <a:avLst/>
              <a:gdLst>
                <a:gd name="connsiteX0" fmla="*/ 17145 w 17144"/>
                <a:gd name="connsiteY0" fmla="*/ 8573 h 17145"/>
                <a:gd name="connsiteX1" fmla="*/ 8572 w 17144"/>
                <a:gd name="connsiteY1" fmla="*/ 17145 h 17145"/>
                <a:gd name="connsiteX2" fmla="*/ 0 w 17144"/>
                <a:gd name="connsiteY2" fmla="*/ 8573 h 17145"/>
                <a:gd name="connsiteX3" fmla="*/ 8572 w 17144"/>
                <a:gd name="connsiteY3" fmla="*/ 0 h 17145"/>
                <a:gd name="connsiteX4" fmla="*/ 17145 w 17144"/>
                <a:gd name="connsiteY4" fmla="*/ 8573 h 17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4" h="17145">
                  <a:moveTo>
                    <a:pt x="17145" y="8573"/>
                  </a:moveTo>
                  <a:cubicBezTo>
                    <a:pt x="17145" y="13307"/>
                    <a:pt x="13307" y="17145"/>
                    <a:pt x="8572" y="17145"/>
                  </a:cubicBezTo>
                  <a:cubicBezTo>
                    <a:pt x="3838" y="17145"/>
                    <a:pt x="0" y="13307"/>
                    <a:pt x="0" y="8573"/>
                  </a:cubicBezTo>
                  <a:cubicBezTo>
                    <a:pt x="0" y="3838"/>
                    <a:pt x="3838" y="0"/>
                    <a:pt x="8572" y="0"/>
                  </a:cubicBezTo>
                  <a:cubicBezTo>
                    <a:pt x="13307" y="0"/>
                    <a:pt x="17145" y="3838"/>
                    <a:pt x="17145" y="8573"/>
                  </a:cubicBezTo>
                  <a:close/>
                </a:path>
              </a:pathLst>
            </a:custGeom>
            <a:solidFill>
              <a:srgbClr val="EFF5ED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206" name="Freeform: Shape 1370">
              <a:extLst>
                <a:ext uri="{FF2B5EF4-FFF2-40B4-BE49-F238E27FC236}">
                  <a16:creationId xmlns:a16="http://schemas.microsoft.com/office/drawing/2014/main" id="{453DFA9A-4177-4E46-B4EF-5B08BEEB09EC}"/>
                </a:ext>
              </a:extLst>
            </p:cNvPr>
            <p:cNvSpPr/>
            <p:nvPr/>
          </p:nvSpPr>
          <p:spPr>
            <a:xfrm>
              <a:off x="5072640" y="2077963"/>
              <a:ext cx="17145" cy="17145"/>
            </a:xfrm>
            <a:custGeom>
              <a:avLst/>
              <a:gdLst>
                <a:gd name="connsiteX0" fmla="*/ 17145 w 17145"/>
                <a:gd name="connsiteY0" fmla="*/ 8573 h 17145"/>
                <a:gd name="connsiteX1" fmla="*/ 8573 w 17145"/>
                <a:gd name="connsiteY1" fmla="*/ 17145 h 17145"/>
                <a:gd name="connsiteX2" fmla="*/ 0 w 17145"/>
                <a:gd name="connsiteY2" fmla="*/ 8573 h 17145"/>
                <a:gd name="connsiteX3" fmla="*/ 8573 w 17145"/>
                <a:gd name="connsiteY3" fmla="*/ 0 h 17145"/>
                <a:gd name="connsiteX4" fmla="*/ 17145 w 17145"/>
                <a:gd name="connsiteY4" fmla="*/ 8573 h 17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" h="17145">
                  <a:moveTo>
                    <a:pt x="17145" y="8573"/>
                  </a:moveTo>
                  <a:cubicBezTo>
                    <a:pt x="17145" y="13307"/>
                    <a:pt x="13307" y="17145"/>
                    <a:pt x="8573" y="17145"/>
                  </a:cubicBezTo>
                  <a:cubicBezTo>
                    <a:pt x="3838" y="17145"/>
                    <a:pt x="0" y="13307"/>
                    <a:pt x="0" y="8573"/>
                  </a:cubicBezTo>
                  <a:cubicBezTo>
                    <a:pt x="0" y="3838"/>
                    <a:pt x="3838" y="0"/>
                    <a:pt x="8573" y="0"/>
                  </a:cubicBezTo>
                  <a:cubicBezTo>
                    <a:pt x="13307" y="0"/>
                    <a:pt x="17145" y="3838"/>
                    <a:pt x="17145" y="8573"/>
                  </a:cubicBezTo>
                  <a:close/>
                </a:path>
              </a:pathLst>
            </a:custGeom>
            <a:solidFill>
              <a:srgbClr val="EFF5ED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207" name="Freeform: Shape 1371">
              <a:extLst>
                <a:ext uri="{FF2B5EF4-FFF2-40B4-BE49-F238E27FC236}">
                  <a16:creationId xmlns:a16="http://schemas.microsoft.com/office/drawing/2014/main" id="{D7B43D18-0FF6-AE40-915C-484BE4A5A98F}"/>
                </a:ext>
              </a:extLst>
            </p:cNvPr>
            <p:cNvSpPr/>
            <p:nvPr/>
          </p:nvSpPr>
          <p:spPr>
            <a:xfrm>
              <a:off x="5098312" y="2077871"/>
              <a:ext cx="17145" cy="17145"/>
            </a:xfrm>
            <a:custGeom>
              <a:avLst/>
              <a:gdLst>
                <a:gd name="connsiteX0" fmla="*/ 17145 w 17145"/>
                <a:gd name="connsiteY0" fmla="*/ 8573 h 17145"/>
                <a:gd name="connsiteX1" fmla="*/ 8573 w 17145"/>
                <a:gd name="connsiteY1" fmla="*/ 17145 h 17145"/>
                <a:gd name="connsiteX2" fmla="*/ 0 w 17145"/>
                <a:gd name="connsiteY2" fmla="*/ 8573 h 17145"/>
                <a:gd name="connsiteX3" fmla="*/ 8573 w 17145"/>
                <a:gd name="connsiteY3" fmla="*/ 0 h 17145"/>
                <a:gd name="connsiteX4" fmla="*/ 17145 w 17145"/>
                <a:gd name="connsiteY4" fmla="*/ 8573 h 17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" h="17145">
                  <a:moveTo>
                    <a:pt x="17145" y="8573"/>
                  </a:moveTo>
                  <a:cubicBezTo>
                    <a:pt x="17145" y="13307"/>
                    <a:pt x="13307" y="17145"/>
                    <a:pt x="8573" y="17145"/>
                  </a:cubicBezTo>
                  <a:cubicBezTo>
                    <a:pt x="3838" y="17145"/>
                    <a:pt x="0" y="13307"/>
                    <a:pt x="0" y="8573"/>
                  </a:cubicBezTo>
                  <a:cubicBezTo>
                    <a:pt x="0" y="3838"/>
                    <a:pt x="3838" y="0"/>
                    <a:pt x="8573" y="0"/>
                  </a:cubicBezTo>
                  <a:cubicBezTo>
                    <a:pt x="13307" y="0"/>
                    <a:pt x="17145" y="3838"/>
                    <a:pt x="17145" y="8573"/>
                  </a:cubicBezTo>
                  <a:close/>
                </a:path>
              </a:pathLst>
            </a:custGeom>
            <a:solidFill>
              <a:srgbClr val="EFF5ED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208" name="Freeform: Shape 1372">
              <a:extLst>
                <a:ext uri="{FF2B5EF4-FFF2-40B4-BE49-F238E27FC236}">
                  <a16:creationId xmlns:a16="http://schemas.microsoft.com/office/drawing/2014/main" id="{931D555E-2D7B-8A42-9B0F-C4199D1C63BE}"/>
                </a:ext>
              </a:extLst>
            </p:cNvPr>
            <p:cNvSpPr/>
            <p:nvPr/>
          </p:nvSpPr>
          <p:spPr>
            <a:xfrm>
              <a:off x="5032223" y="2065687"/>
              <a:ext cx="306758" cy="227662"/>
            </a:xfrm>
            <a:custGeom>
              <a:avLst/>
              <a:gdLst>
                <a:gd name="connsiteX0" fmla="*/ 196596 w 306758"/>
                <a:gd name="connsiteY0" fmla="*/ 227663 h 227662"/>
                <a:gd name="connsiteX1" fmla="*/ 6401 w 306758"/>
                <a:gd name="connsiteY1" fmla="*/ 227663 h 227662"/>
                <a:gd name="connsiteX2" fmla="*/ 0 w 306758"/>
                <a:gd name="connsiteY2" fmla="*/ 221308 h 227662"/>
                <a:gd name="connsiteX3" fmla="*/ 0 w 306758"/>
                <a:gd name="connsiteY3" fmla="*/ 221285 h 227662"/>
                <a:gd name="connsiteX4" fmla="*/ 0 w 306758"/>
                <a:gd name="connsiteY4" fmla="*/ 6401 h 227662"/>
                <a:gd name="connsiteX5" fmla="*/ 6355 w 306758"/>
                <a:gd name="connsiteY5" fmla="*/ 0 h 227662"/>
                <a:gd name="connsiteX6" fmla="*/ 6378 w 306758"/>
                <a:gd name="connsiteY6" fmla="*/ 0 h 227662"/>
                <a:gd name="connsiteX7" fmla="*/ 300358 w 306758"/>
                <a:gd name="connsiteY7" fmla="*/ 0 h 227662"/>
                <a:gd name="connsiteX8" fmla="*/ 306758 w 306758"/>
                <a:gd name="connsiteY8" fmla="*/ 6401 h 227662"/>
                <a:gd name="connsiteX9" fmla="*/ 306758 w 306758"/>
                <a:gd name="connsiteY9" fmla="*/ 135446 h 227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6758" h="227662">
                  <a:moveTo>
                    <a:pt x="196596" y="227663"/>
                  </a:moveTo>
                  <a:lnTo>
                    <a:pt x="6401" y="227663"/>
                  </a:lnTo>
                  <a:cubicBezTo>
                    <a:pt x="2878" y="227676"/>
                    <a:pt x="13" y="224830"/>
                    <a:pt x="0" y="221308"/>
                  </a:cubicBezTo>
                  <a:cubicBezTo>
                    <a:pt x="0" y="221301"/>
                    <a:pt x="0" y="221292"/>
                    <a:pt x="0" y="221285"/>
                  </a:cubicBezTo>
                  <a:lnTo>
                    <a:pt x="0" y="6401"/>
                  </a:lnTo>
                  <a:cubicBezTo>
                    <a:pt x="-13" y="2878"/>
                    <a:pt x="2833" y="13"/>
                    <a:pt x="6355" y="0"/>
                  </a:cubicBezTo>
                  <a:cubicBezTo>
                    <a:pt x="6363" y="0"/>
                    <a:pt x="6370" y="0"/>
                    <a:pt x="6378" y="0"/>
                  </a:cubicBezTo>
                  <a:lnTo>
                    <a:pt x="300358" y="0"/>
                  </a:lnTo>
                  <a:cubicBezTo>
                    <a:pt x="303892" y="0"/>
                    <a:pt x="306758" y="2866"/>
                    <a:pt x="306758" y="6401"/>
                  </a:cubicBezTo>
                  <a:lnTo>
                    <a:pt x="306758" y="135446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209" name="Freeform: Shape 1373">
              <a:extLst>
                <a:ext uri="{FF2B5EF4-FFF2-40B4-BE49-F238E27FC236}">
                  <a16:creationId xmlns:a16="http://schemas.microsoft.com/office/drawing/2014/main" id="{9AD683EF-5441-9643-881F-C14EB8415441}"/>
                </a:ext>
              </a:extLst>
            </p:cNvPr>
            <p:cNvSpPr/>
            <p:nvPr/>
          </p:nvSpPr>
          <p:spPr>
            <a:xfrm>
              <a:off x="5248639" y="2293350"/>
              <a:ext cx="27546" cy="2286"/>
            </a:xfrm>
            <a:custGeom>
              <a:avLst/>
              <a:gdLst>
                <a:gd name="connsiteX0" fmla="*/ 27546 w 27546"/>
                <a:gd name="connsiteY0" fmla="*/ 0 h 2286"/>
                <a:gd name="connsiteX1" fmla="*/ 27546 w 27546"/>
                <a:gd name="connsiteY1" fmla="*/ 0 h 2286"/>
                <a:gd name="connsiteX2" fmla="*/ 0 w 27546"/>
                <a:gd name="connsiteY2" fmla="*/ 0 h 2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546" h="2286">
                  <a:moveTo>
                    <a:pt x="27546" y="0"/>
                  </a:moveTo>
                  <a:lnTo>
                    <a:pt x="27546" y="0"/>
                  </a:lnTo>
                  <a:lnTo>
                    <a:pt x="0" y="0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210" name="Freeform: Shape 1374">
              <a:extLst>
                <a:ext uri="{FF2B5EF4-FFF2-40B4-BE49-F238E27FC236}">
                  <a16:creationId xmlns:a16="http://schemas.microsoft.com/office/drawing/2014/main" id="{41D59E1E-8ACC-CA44-B89B-B4D8BBCCF68C}"/>
                </a:ext>
              </a:extLst>
            </p:cNvPr>
            <p:cNvSpPr/>
            <p:nvPr/>
          </p:nvSpPr>
          <p:spPr>
            <a:xfrm>
              <a:off x="5032429" y="2107063"/>
              <a:ext cx="306072" cy="2286"/>
            </a:xfrm>
            <a:custGeom>
              <a:avLst/>
              <a:gdLst>
                <a:gd name="connsiteX0" fmla="*/ 0 w 306072"/>
                <a:gd name="connsiteY0" fmla="*/ 0 h 2286"/>
                <a:gd name="connsiteX1" fmla="*/ 306073 w 306072"/>
                <a:gd name="connsiteY1" fmla="*/ 0 h 2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6072" h="2286">
                  <a:moveTo>
                    <a:pt x="0" y="0"/>
                  </a:moveTo>
                  <a:lnTo>
                    <a:pt x="306073" y="0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211" name="Freeform: Shape 1375">
              <a:extLst>
                <a:ext uri="{FF2B5EF4-FFF2-40B4-BE49-F238E27FC236}">
                  <a16:creationId xmlns:a16="http://schemas.microsoft.com/office/drawing/2014/main" id="{D129634D-DAE9-A74D-B0C6-FBC41F7C9B9F}"/>
                </a:ext>
              </a:extLst>
            </p:cNvPr>
            <p:cNvSpPr/>
            <p:nvPr/>
          </p:nvSpPr>
          <p:spPr>
            <a:xfrm>
              <a:off x="5197158" y="2148623"/>
              <a:ext cx="31798" cy="104081"/>
            </a:xfrm>
            <a:custGeom>
              <a:avLst/>
              <a:gdLst>
                <a:gd name="connsiteX0" fmla="*/ 31798 w 31798"/>
                <a:gd name="connsiteY0" fmla="*/ 0 h 104081"/>
                <a:gd name="connsiteX1" fmla="*/ 0 w 31798"/>
                <a:gd name="connsiteY1" fmla="*/ 104082 h 104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1798" h="104081">
                  <a:moveTo>
                    <a:pt x="31798" y="0"/>
                  </a:moveTo>
                  <a:lnTo>
                    <a:pt x="0" y="104082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212" name="Freeform: Shape 1376">
              <a:extLst>
                <a:ext uri="{FF2B5EF4-FFF2-40B4-BE49-F238E27FC236}">
                  <a16:creationId xmlns:a16="http://schemas.microsoft.com/office/drawing/2014/main" id="{FCC16E27-074E-3E40-9E12-15B045792D5B}"/>
                </a:ext>
              </a:extLst>
            </p:cNvPr>
            <p:cNvSpPr/>
            <p:nvPr/>
          </p:nvSpPr>
          <p:spPr>
            <a:xfrm>
              <a:off x="5149107" y="2172809"/>
              <a:ext cx="36827" cy="44416"/>
            </a:xfrm>
            <a:custGeom>
              <a:avLst/>
              <a:gdLst>
                <a:gd name="connsiteX0" fmla="*/ 36827 w 36827"/>
                <a:gd name="connsiteY0" fmla="*/ 0 h 44416"/>
                <a:gd name="connsiteX1" fmla="*/ 0 w 36827"/>
                <a:gd name="connsiteY1" fmla="*/ 20368 h 44416"/>
                <a:gd name="connsiteX2" fmla="*/ 0 w 36827"/>
                <a:gd name="connsiteY2" fmla="*/ 24963 h 44416"/>
                <a:gd name="connsiteX3" fmla="*/ 36827 w 36827"/>
                <a:gd name="connsiteY3" fmla="*/ 44417 h 4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27" h="44416">
                  <a:moveTo>
                    <a:pt x="36827" y="0"/>
                  </a:moveTo>
                  <a:lnTo>
                    <a:pt x="0" y="20368"/>
                  </a:lnTo>
                  <a:lnTo>
                    <a:pt x="0" y="24963"/>
                  </a:lnTo>
                  <a:lnTo>
                    <a:pt x="36827" y="44417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213" name="Freeform: Shape 1377">
              <a:extLst>
                <a:ext uri="{FF2B5EF4-FFF2-40B4-BE49-F238E27FC236}">
                  <a16:creationId xmlns:a16="http://schemas.microsoft.com/office/drawing/2014/main" id="{999D7172-0380-6E49-8209-8569FF5FE30F}"/>
                </a:ext>
              </a:extLst>
            </p:cNvPr>
            <p:cNvSpPr/>
            <p:nvPr/>
          </p:nvSpPr>
          <p:spPr>
            <a:xfrm>
              <a:off x="5243107" y="2172809"/>
              <a:ext cx="36827" cy="44416"/>
            </a:xfrm>
            <a:custGeom>
              <a:avLst/>
              <a:gdLst>
                <a:gd name="connsiteX0" fmla="*/ 0 w 36827"/>
                <a:gd name="connsiteY0" fmla="*/ 0 h 44416"/>
                <a:gd name="connsiteX1" fmla="*/ 36827 w 36827"/>
                <a:gd name="connsiteY1" fmla="*/ 20368 h 44416"/>
                <a:gd name="connsiteX2" fmla="*/ 36827 w 36827"/>
                <a:gd name="connsiteY2" fmla="*/ 24963 h 44416"/>
                <a:gd name="connsiteX3" fmla="*/ 0 w 36827"/>
                <a:gd name="connsiteY3" fmla="*/ 44417 h 4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27" h="44416">
                  <a:moveTo>
                    <a:pt x="0" y="0"/>
                  </a:moveTo>
                  <a:lnTo>
                    <a:pt x="36827" y="20368"/>
                  </a:lnTo>
                  <a:lnTo>
                    <a:pt x="36827" y="24963"/>
                  </a:lnTo>
                  <a:lnTo>
                    <a:pt x="0" y="44417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</p:grpSp>
      <p:sp>
        <p:nvSpPr>
          <p:cNvPr id="214" name="TextBox 213">
            <a:extLst>
              <a:ext uri="{FF2B5EF4-FFF2-40B4-BE49-F238E27FC236}">
                <a16:creationId xmlns:a16="http://schemas.microsoft.com/office/drawing/2014/main" id="{D6940AEC-6AB4-A249-89B6-E9AA69625D7F}"/>
              </a:ext>
            </a:extLst>
          </p:cNvPr>
          <p:cNvSpPr txBox="1"/>
          <p:nvPr/>
        </p:nvSpPr>
        <p:spPr>
          <a:xfrm>
            <a:off x="8590073" y="5483451"/>
            <a:ext cx="6751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Deploy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Amazon Ember"/>
              </a:rPr>
              <a:t>c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ode </a:t>
            </a:r>
          </a:p>
        </p:txBody>
      </p:sp>
      <p:cxnSp>
        <p:nvCxnSpPr>
          <p:cNvPr id="215" name="Elbow Connector 214">
            <a:extLst>
              <a:ext uri="{FF2B5EF4-FFF2-40B4-BE49-F238E27FC236}">
                <a16:creationId xmlns:a16="http://schemas.microsoft.com/office/drawing/2014/main" id="{85311D70-97FD-9741-98DF-4EE68AEBDA33}"/>
              </a:ext>
            </a:extLst>
          </p:cNvPr>
          <p:cNvCxnSpPr>
            <a:cxnSpLocks/>
            <a:stCxn id="196" idx="3"/>
          </p:cNvCxnSpPr>
          <p:nvPr/>
        </p:nvCxnSpPr>
        <p:spPr>
          <a:xfrm flipV="1">
            <a:off x="7954871" y="2848531"/>
            <a:ext cx="225861" cy="2330166"/>
          </a:xfrm>
          <a:prstGeom prst="bentConnector2">
            <a:avLst/>
          </a:prstGeom>
          <a:ln w="19050" cap="rnd">
            <a:solidFill>
              <a:schemeClr val="tx1">
                <a:lumMod val="50000"/>
              </a:schemeClr>
            </a:solidFill>
            <a:miter lim="800000"/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 45">
            <a:extLst>
              <a:ext uri="{FF2B5EF4-FFF2-40B4-BE49-F238E27FC236}">
                <a16:creationId xmlns:a16="http://schemas.microsoft.com/office/drawing/2014/main" id="{F43A9927-C402-C943-8F8C-4D4CC148F599}"/>
              </a:ext>
            </a:extLst>
          </p:cNvPr>
          <p:cNvSpPr/>
          <p:nvPr/>
        </p:nvSpPr>
        <p:spPr>
          <a:xfrm>
            <a:off x="7953203" y="2384497"/>
            <a:ext cx="1207089" cy="4440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Sagemaker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Deployments</a:t>
            </a:r>
          </a:p>
        </p:txBody>
      </p:sp>
      <p:sp>
        <p:nvSpPr>
          <p:cNvPr id="218" name="Curved Up Arrow 217">
            <a:extLst>
              <a:ext uri="{FF2B5EF4-FFF2-40B4-BE49-F238E27FC236}">
                <a16:creationId xmlns:a16="http://schemas.microsoft.com/office/drawing/2014/main" id="{5ECEB066-139F-4346-86D9-18E289F3D2BA}"/>
              </a:ext>
            </a:extLst>
          </p:cNvPr>
          <p:cNvSpPr/>
          <p:nvPr/>
        </p:nvSpPr>
        <p:spPr>
          <a:xfrm rot="10800000">
            <a:off x="3694838" y="2698995"/>
            <a:ext cx="1330067" cy="258980"/>
          </a:xfrm>
          <a:prstGeom prst="curvedUpArrow">
            <a:avLst>
              <a:gd name="adj1" fmla="val 42232"/>
              <a:gd name="adj2" fmla="val 84032"/>
              <a:gd name="adj3" fmla="val 25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219" name="TextBox 218">
            <a:extLst>
              <a:ext uri="{FF2B5EF4-FFF2-40B4-BE49-F238E27FC236}">
                <a16:creationId xmlns:a16="http://schemas.microsoft.com/office/drawing/2014/main" id="{7BAF5FB3-DB21-0E4A-B7B6-8A44FFBF4E81}"/>
              </a:ext>
            </a:extLst>
          </p:cNvPr>
          <p:cNvSpPr txBox="1"/>
          <p:nvPr/>
        </p:nvSpPr>
        <p:spPr>
          <a:xfrm>
            <a:off x="4174115" y="2707405"/>
            <a:ext cx="5212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Tune</a:t>
            </a:r>
          </a:p>
        </p:txBody>
      </p:sp>
      <p:cxnSp>
        <p:nvCxnSpPr>
          <p:cNvPr id="235" name="Elbow Connector 234">
            <a:extLst>
              <a:ext uri="{FF2B5EF4-FFF2-40B4-BE49-F238E27FC236}">
                <a16:creationId xmlns:a16="http://schemas.microsoft.com/office/drawing/2014/main" id="{75B97571-D868-364E-804E-F0CFEDA850F9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7296704" y="4121789"/>
            <a:ext cx="2497025" cy="2"/>
          </a:xfrm>
          <a:prstGeom prst="bentConnector3">
            <a:avLst/>
          </a:prstGeom>
          <a:ln w="19050" cap="rnd">
            <a:solidFill>
              <a:schemeClr val="tx1">
                <a:lumMod val="50000"/>
              </a:schemeClr>
            </a:solidFill>
            <a:miter lim="800000"/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2">
            <a:extLst>
              <a:ext uri="{FF2B5EF4-FFF2-40B4-BE49-F238E27FC236}">
                <a16:creationId xmlns:a16="http://schemas.microsoft.com/office/drawing/2014/main" id="{31A434E0-F271-4637-B9BC-C6E586D883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MLOps</a:t>
            </a:r>
            <a:r>
              <a:rPr lang="en-US" dirty="0"/>
              <a:t>-ready features and capabilities</a:t>
            </a:r>
          </a:p>
        </p:txBody>
      </p:sp>
      <p:cxnSp>
        <p:nvCxnSpPr>
          <p:cNvPr id="164" name="Elbow Connector 216">
            <a:extLst>
              <a:ext uri="{FF2B5EF4-FFF2-40B4-BE49-F238E27FC236}">
                <a16:creationId xmlns:a16="http://schemas.microsoft.com/office/drawing/2014/main" id="{71DD9068-BE7E-4428-9A67-3C93CA7B739E}"/>
              </a:ext>
            </a:extLst>
          </p:cNvPr>
          <p:cNvCxnSpPr>
            <a:cxnSpLocks/>
            <a:endCxn id="167" idx="2"/>
          </p:cNvCxnSpPr>
          <p:nvPr/>
        </p:nvCxnSpPr>
        <p:spPr>
          <a:xfrm flipV="1">
            <a:off x="2604993" y="3752083"/>
            <a:ext cx="1148561" cy="224665"/>
          </a:xfrm>
          <a:prstGeom prst="bentConnector2">
            <a:avLst/>
          </a:prstGeom>
          <a:ln w="19050" cap="rnd">
            <a:solidFill>
              <a:schemeClr val="accent1"/>
            </a:solidFill>
            <a:miter lim="800000"/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7" name="Rectangle 166">
            <a:extLst>
              <a:ext uri="{FF2B5EF4-FFF2-40B4-BE49-F238E27FC236}">
                <a16:creationId xmlns:a16="http://schemas.microsoft.com/office/drawing/2014/main" id="{38DDA56C-50DD-4C22-ACF8-0B892936F1E2}"/>
              </a:ext>
            </a:extLst>
          </p:cNvPr>
          <p:cNvSpPr/>
          <p:nvPr/>
        </p:nvSpPr>
        <p:spPr>
          <a:xfrm>
            <a:off x="3247503" y="3307987"/>
            <a:ext cx="1012101" cy="4440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Sagemaker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Training Job</a:t>
            </a:r>
          </a:p>
        </p:txBody>
      </p:sp>
      <p:sp>
        <p:nvSpPr>
          <p:cNvPr id="170" name="Rectangle 169">
            <a:extLst>
              <a:ext uri="{FF2B5EF4-FFF2-40B4-BE49-F238E27FC236}">
                <a16:creationId xmlns:a16="http://schemas.microsoft.com/office/drawing/2014/main" id="{1160860C-E9A2-4724-B2D0-19CA3C37279E}"/>
              </a:ext>
            </a:extLst>
          </p:cNvPr>
          <p:cNvSpPr/>
          <p:nvPr/>
        </p:nvSpPr>
        <p:spPr>
          <a:xfrm>
            <a:off x="4620589" y="3273852"/>
            <a:ext cx="1136578" cy="4440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Sagemaker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Processing Job</a:t>
            </a:r>
          </a:p>
        </p:txBody>
      </p:sp>
      <p:sp>
        <p:nvSpPr>
          <p:cNvPr id="171" name="Rounded Rectangle 169">
            <a:extLst>
              <a:ext uri="{FF2B5EF4-FFF2-40B4-BE49-F238E27FC236}">
                <a16:creationId xmlns:a16="http://schemas.microsoft.com/office/drawing/2014/main" id="{D8318FE8-40FE-43A4-9E03-6E3355E20BA2}"/>
              </a:ext>
            </a:extLst>
          </p:cNvPr>
          <p:cNvSpPr/>
          <p:nvPr/>
        </p:nvSpPr>
        <p:spPr>
          <a:xfrm>
            <a:off x="9178900" y="3271339"/>
            <a:ext cx="1521485" cy="107370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dirty="0">
                <a:solidFill>
                  <a:schemeClr val="accent2"/>
                </a:solidFill>
              </a:rPr>
              <a:t>Manage </a:t>
            </a:r>
            <a:r>
              <a:rPr lang="en-US" sz="1200" dirty="0">
                <a:solidFill>
                  <a:schemeClr val="accent2"/>
                </a:solidFill>
              </a:rPr>
              <a:t>model</a:t>
            </a:r>
          </a:p>
          <a:p>
            <a:pPr algn="ctr"/>
            <a:endParaRPr lang="en-US" sz="1100" dirty="0">
              <a:solidFill>
                <a:schemeClr val="tx1"/>
              </a:solidFill>
            </a:endParaRPr>
          </a:p>
          <a:p>
            <a:pPr algn="ctr"/>
            <a:endParaRPr lang="en-US" sz="1100" dirty="0">
              <a:solidFill>
                <a:schemeClr val="tx1"/>
              </a:solidFill>
            </a:endParaRPr>
          </a:p>
          <a:p>
            <a:pPr algn="ctr"/>
            <a:endParaRPr lang="en-US" sz="1100" dirty="0">
              <a:solidFill>
                <a:schemeClr val="tx1"/>
              </a:solidFill>
            </a:endParaRPr>
          </a:p>
          <a:p>
            <a:pPr algn="ctr"/>
            <a:endParaRPr lang="en-US" sz="1100" dirty="0">
              <a:solidFill>
                <a:schemeClr val="tx1"/>
              </a:solidFill>
            </a:endParaRPr>
          </a:p>
        </p:txBody>
      </p:sp>
      <p:sp>
        <p:nvSpPr>
          <p:cNvPr id="197" name="Rectangle 196">
            <a:extLst>
              <a:ext uri="{FF2B5EF4-FFF2-40B4-BE49-F238E27FC236}">
                <a16:creationId xmlns:a16="http://schemas.microsoft.com/office/drawing/2014/main" id="{EAFE7F95-B521-49AB-8960-708514BBEFEC}"/>
              </a:ext>
            </a:extLst>
          </p:cNvPr>
          <p:cNvSpPr/>
          <p:nvPr/>
        </p:nvSpPr>
        <p:spPr>
          <a:xfrm>
            <a:off x="9334041" y="3696049"/>
            <a:ext cx="1253708" cy="4440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Sagemaker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Model Monitor</a:t>
            </a:r>
          </a:p>
        </p:txBody>
      </p:sp>
      <p:grpSp>
        <p:nvGrpSpPr>
          <p:cNvPr id="216" name="Graphic 4">
            <a:extLst>
              <a:ext uri="{FF2B5EF4-FFF2-40B4-BE49-F238E27FC236}">
                <a16:creationId xmlns:a16="http://schemas.microsoft.com/office/drawing/2014/main" id="{DD06CA5C-02B8-408F-AB7B-AD09E1CFD4BB}"/>
              </a:ext>
            </a:extLst>
          </p:cNvPr>
          <p:cNvGrpSpPr/>
          <p:nvPr/>
        </p:nvGrpSpPr>
        <p:grpSpPr>
          <a:xfrm>
            <a:off x="9330391" y="4852264"/>
            <a:ext cx="858067" cy="937343"/>
            <a:chOff x="1522000" y="1619250"/>
            <a:chExt cx="457200" cy="457200"/>
          </a:xfrm>
        </p:grpSpPr>
        <p:sp>
          <p:nvSpPr>
            <p:cNvPr id="217" name="Freeform: Shape 520">
              <a:extLst>
                <a:ext uri="{FF2B5EF4-FFF2-40B4-BE49-F238E27FC236}">
                  <a16:creationId xmlns:a16="http://schemas.microsoft.com/office/drawing/2014/main" id="{80B217C2-03BD-4ED3-A322-E0E336232132}"/>
                </a:ext>
              </a:extLst>
            </p:cNvPr>
            <p:cNvSpPr/>
            <p:nvPr/>
          </p:nvSpPr>
          <p:spPr>
            <a:xfrm>
              <a:off x="1563490" y="1935152"/>
              <a:ext cx="324657" cy="22905"/>
            </a:xfrm>
            <a:custGeom>
              <a:avLst/>
              <a:gdLst>
                <a:gd name="connsiteX0" fmla="*/ 0 w 324657"/>
                <a:gd name="connsiteY0" fmla="*/ 0 h 22905"/>
                <a:gd name="connsiteX1" fmla="*/ 0 w 324657"/>
                <a:gd name="connsiteY1" fmla="*/ 16002 h 22905"/>
                <a:gd name="connsiteX2" fmla="*/ 1120 w 324657"/>
                <a:gd name="connsiteY2" fmla="*/ 16825 h 22905"/>
                <a:gd name="connsiteX3" fmla="*/ 19225 w 324657"/>
                <a:gd name="connsiteY3" fmla="*/ 22906 h 22905"/>
                <a:gd name="connsiteX4" fmla="*/ 307581 w 324657"/>
                <a:gd name="connsiteY4" fmla="*/ 22906 h 22905"/>
                <a:gd name="connsiteX5" fmla="*/ 322577 w 324657"/>
                <a:gd name="connsiteY5" fmla="*/ 17648 h 22905"/>
                <a:gd name="connsiteX6" fmla="*/ 324658 w 324657"/>
                <a:gd name="connsiteY6" fmla="*/ 16002 h 22905"/>
                <a:gd name="connsiteX7" fmla="*/ 324658 w 324657"/>
                <a:gd name="connsiteY7" fmla="*/ 0 h 22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4657" h="22905">
                  <a:moveTo>
                    <a:pt x="0" y="0"/>
                  </a:moveTo>
                  <a:lnTo>
                    <a:pt x="0" y="16002"/>
                  </a:lnTo>
                  <a:lnTo>
                    <a:pt x="1120" y="16825"/>
                  </a:lnTo>
                  <a:cubicBezTo>
                    <a:pt x="6335" y="20764"/>
                    <a:pt x="12690" y="22899"/>
                    <a:pt x="19225" y="22906"/>
                  </a:cubicBezTo>
                  <a:lnTo>
                    <a:pt x="307581" y="22906"/>
                  </a:lnTo>
                  <a:cubicBezTo>
                    <a:pt x="313031" y="22903"/>
                    <a:pt x="318319" y="21049"/>
                    <a:pt x="322577" y="17648"/>
                  </a:cubicBezTo>
                  <a:lnTo>
                    <a:pt x="324658" y="16002"/>
                  </a:lnTo>
                  <a:lnTo>
                    <a:pt x="324658" y="0"/>
                  </a:lnTo>
                  <a:close/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400" dirty="0"/>
            </a:p>
          </p:txBody>
        </p:sp>
        <p:sp>
          <p:nvSpPr>
            <p:cNvPr id="220" name="Freeform: Shape 521">
              <a:extLst>
                <a:ext uri="{FF2B5EF4-FFF2-40B4-BE49-F238E27FC236}">
                  <a16:creationId xmlns:a16="http://schemas.microsoft.com/office/drawing/2014/main" id="{BA45C9FA-E43A-458B-AD69-3D1876457501}"/>
                </a:ext>
              </a:extLst>
            </p:cNvPr>
            <p:cNvSpPr/>
            <p:nvPr/>
          </p:nvSpPr>
          <p:spPr>
            <a:xfrm>
              <a:off x="1608730" y="1752935"/>
              <a:ext cx="236646" cy="162374"/>
            </a:xfrm>
            <a:custGeom>
              <a:avLst/>
              <a:gdLst>
                <a:gd name="connsiteX0" fmla="*/ 236647 w 236646"/>
                <a:gd name="connsiteY0" fmla="*/ 135423 h 162374"/>
                <a:gd name="connsiteX1" fmla="*/ 236647 w 236646"/>
                <a:gd name="connsiteY1" fmla="*/ 155814 h 162374"/>
                <a:gd name="connsiteX2" fmla="*/ 230086 w 236646"/>
                <a:gd name="connsiteY2" fmla="*/ 162375 h 162374"/>
                <a:gd name="connsiteX3" fmla="*/ 6561 w 236646"/>
                <a:gd name="connsiteY3" fmla="*/ 162375 h 162374"/>
                <a:gd name="connsiteX4" fmla="*/ 0 w 236646"/>
                <a:gd name="connsiteY4" fmla="*/ 155814 h 162374"/>
                <a:gd name="connsiteX5" fmla="*/ 0 w 236646"/>
                <a:gd name="connsiteY5" fmla="*/ 6561 h 162374"/>
                <a:gd name="connsiteX6" fmla="*/ 6561 w 236646"/>
                <a:gd name="connsiteY6" fmla="*/ 0 h 162374"/>
                <a:gd name="connsiteX7" fmla="*/ 228920 w 236646"/>
                <a:gd name="connsiteY7" fmla="*/ 0 h 162374"/>
                <a:gd name="connsiteX8" fmla="*/ 235458 w 236646"/>
                <a:gd name="connsiteY8" fmla="*/ 6538 h 162374"/>
                <a:gd name="connsiteX9" fmla="*/ 235458 w 236646"/>
                <a:gd name="connsiteY9" fmla="*/ 6561 h 162374"/>
                <a:gd name="connsiteX10" fmla="*/ 235458 w 236646"/>
                <a:gd name="connsiteY10" fmla="*/ 15476 h 162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646" h="162374">
                  <a:moveTo>
                    <a:pt x="236647" y="135423"/>
                  </a:moveTo>
                  <a:lnTo>
                    <a:pt x="236647" y="155814"/>
                  </a:lnTo>
                  <a:cubicBezTo>
                    <a:pt x="236647" y="159437"/>
                    <a:pt x="233709" y="162375"/>
                    <a:pt x="230086" y="162375"/>
                  </a:cubicBezTo>
                  <a:lnTo>
                    <a:pt x="6561" y="162375"/>
                  </a:lnTo>
                  <a:cubicBezTo>
                    <a:pt x="2943" y="162363"/>
                    <a:pt x="13" y="159433"/>
                    <a:pt x="0" y="155814"/>
                  </a:cubicBezTo>
                  <a:lnTo>
                    <a:pt x="0" y="6561"/>
                  </a:lnTo>
                  <a:cubicBezTo>
                    <a:pt x="0" y="2937"/>
                    <a:pt x="2937" y="0"/>
                    <a:pt x="6561" y="0"/>
                  </a:cubicBezTo>
                  <a:lnTo>
                    <a:pt x="228920" y="0"/>
                  </a:lnTo>
                  <a:cubicBezTo>
                    <a:pt x="232532" y="0"/>
                    <a:pt x="235458" y="2927"/>
                    <a:pt x="235458" y="6538"/>
                  </a:cubicBezTo>
                  <a:cubicBezTo>
                    <a:pt x="235458" y="6546"/>
                    <a:pt x="235458" y="6553"/>
                    <a:pt x="235458" y="6561"/>
                  </a:cubicBezTo>
                  <a:lnTo>
                    <a:pt x="235458" y="15476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400" dirty="0"/>
            </a:p>
          </p:txBody>
        </p:sp>
        <p:sp>
          <p:nvSpPr>
            <p:cNvPr id="221" name="Freeform: Shape 522">
              <a:extLst>
                <a:ext uri="{FF2B5EF4-FFF2-40B4-BE49-F238E27FC236}">
                  <a16:creationId xmlns:a16="http://schemas.microsoft.com/office/drawing/2014/main" id="{B7E8CD7A-BC99-49E3-9E82-DB19543F71CB}"/>
                </a:ext>
              </a:extLst>
            </p:cNvPr>
            <p:cNvSpPr/>
            <p:nvPr/>
          </p:nvSpPr>
          <p:spPr>
            <a:xfrm>
              <a:off x="1591768" y="1737641"/>
              <a:ext cx="268810" cy="196710"/>
            </a:xfrm>
            <a:custGeom>
              <a:avLst/>
              <a:gdLst>
                <a:gd name="connsiteX0" fmla="*/ 268811 w 268810"/>
                <a:gd name="connsiteY0" fmla="*/ 29421 h 196710"/>
                <a:gd name="connsiteX1" fmla="*/ 268811 w 268810"/>
                <a:gd name="connsiteY1" fmla="*/ 6561 h 196710"/>
                <a:gd name="connsiteX2" fmla="*/ 262273 w 268810"/>
                <a:gd name="connsiteY2" fmla="*/ 0 h 196710"/>
                <a:gd name="connsiteX3" fmla="*/ 6561 w 268810"/>
                <a:gd name="connsiteY3" fmla="*/ 0 h 196710"/>
                <a:gd name="connsiteX4" fmla="*/ 0 w 268810"/>
                <a:gd name="connsiteY4" fmla="*/ 6561 h 196710"/>
                <a:gd name="connsiteX5" fmla="*/ 0 w 268810"/>
                <a:gd name="connsiteY5" fmla="*/ 190149 h 196710"/>
                <a:gd name="connsiteX6" fmla="*/ 6561 w 268810"/>
                <a:gd name="connsiteY6" fmla="*/ 196710 h 196710"/>
                <a:gd name="connsiteX7" fmla="*/ 262273 w 268810"/>
                <a:gd name="connsiteY7" fmla="*/ 196710 h 196710"/>
                <a:gd name="connsiteX8" fmla="*/ 268811 w 268810"/>
                <a:gd name="connsiteY8" fmla="*/ 190149 h 196710"/>
                <a:gd name="connsiteX9" fmla="*/ 268811 w 268810"/>
                <a:gd name="connsiteY9" fmla="*/ 147447 h 196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8810" h="196710">
                  <a:moveTo>
                    <a:pt x="268811" y="29421"/>
                  </a:moveTo>
                  <a:lnTo>
                    <a:pt x="268811" y="6561"/>
                  </a:lnTo>
                  <a:cubicBezTo>
                    <a:pt x="268811" y="2946"/>
                    <a:pt x="265887" y="13"/>
                    <a:pt x="262273" y="0"/>
                  </a:cubicBezTo>
                  <a:lnTo>
                    <a:pt x="6561" y="0"/>
                  </a:lnTo>
                  <a:cubicBezTo>
                    <a:pt x="2937" y="0"/>
                    <a:pt x="0" y="2937"/>
                    <a:pt x="0" y="6561"/>
                  </a:cubicBezTo>
                  <a:lnTo>
                    <a:pt x="0" y="190149"/>
                  </a:lnTo>
                  <a:cubicBezTo>
                    <a:pt x="0" y="193773"/>
                    <a:pt x="2937" y="196710"/>
                    <a:pt x="6561" y="196710"/>
                  </a:cubicBezTo>
                  <a:lnTo>
                    <a:pt x="262273" y="196710"/>
                  </a:lnTo>
                  <a:cubicBezTo>
                    <a:pt x="265887" y="196697"/>
                    <a:pt x="268811" y="193764"/>
                    <a:pt x="268811" y="190149"/>
                  </a:cubicBezTo>
                  <a:lnTo>
                    <a:pt x="268811" y="147447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400" dirty="0"/>
            </a:p>
          </p:txBody>
        </p:sp>
        <p:sp>
          <p:nvSpPr>
            <p:cNvPr id="222" name="Freeform: Shape 523">
              <a:extLst>
                <a:ext uri="{FF2B5EF4-FFF2-40B4-BE49-F238E27FC236}">
                  <a16:creationId xmlns:a16="http://schemas.microsoft.com/office/drawing/2014/main" id="{82DE2A1B-E7C0-4288-96AA-05F3842CD186}"/>
                </a:ext>
              </a:extLst>
            </p:cNvPr>
            <p:cNvSpPr/>
            <p:nvPr/>
          </p:nvSpPr>
          <p:spPr>
            <a:xfrm>
              <a:off x="1848509" y="1792825"/>
              <a:ext cx="12023" cy="66275"/>
            </a:xfrm>
            <a:custGeom>
              <a:avLst/>
              <a:gdLst>
                <a:gd name="connsiteX0" fmla="*/ 6012 w 12023"/>
                <a:gd name="connsiteY0" fmla="*/ 66271 h 66275"/>
                <a:gd name="connsiteX1" fmla="*/ 1668 w 12023"/>
                <a:gd name="connsiteY1" fmla="*/ 64557 h 66275"/>
                <a:gd name="connsiteX2" fmla="*/ 1668 w 12023"/>
                <a:gd name="connsiteY2" fmla="*/ 55778 h 66275"/>
                <a:gd name="connsiteX3" fmla="*/ 10355 w 12023"/>
                <a:gd name="connsiteY3" fmla="*/ 55778 h 66275"/>
                <a:gd name="connsiteX4" fmla="*/ 10355 w 12023"/>
                <a:gd name="connsiteY4" fmla="*/ 64557 h 66275"/>
                <a:gd name="connsiteX5" fmla="*/ 6012 w 12023"/>
                <a:gd name="connsiteY5" fmla="*/ 66271 h 66275"/>
                <a:gd name="connsiteX6" fmla="*/ 2217 w 12023"/>
                <a:gd name="connsiteY6" fmla="*/ 45880 h 66275"/>
                <a:gd name="connsiteX7" fmla="*/ 914 w 12023"/>
                <a:gd name="connsiteY7" fmla="*/ 1212 h 66275"/>
                <a:gd name="connsiteX8" fmla="*/ 6012 w 12023"/>
                <a:gd name="connsiteY8" fmla="*/ 0 h 66275"/>
                <a:gd name="connsiteX9" fmla="*/ 11087 w 12023"/>
                <a:gd name="connsiteY9" fmla="*/ 1212 h 66275"/>
                <a:gd name="connsiteX10" fmla="*/ 9806 w 12023"/>
                <a:gd name="connsiteY10" fmla="*/ 45880 h 6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023" h="66275">
                  <a:moveTo>
                    <a:pt x="6012" y="66271"/>
                  </a:moveTo>
                  <a:cubicBezTo>
                    <a:pt x="4386" y="66337"/>
                    <a:pt x="2809" y="65716"/>
                    <a:pt x="1668" y="64557"/>
                  </a:cubicBezTo>
                  <a:cubicBezTo>
                    <a:pt x="-556" y="62053"/>
                    <a:pt x="-556" y="58282"/>
                    <a:pt x="1668" y="55778"/>
                  </a:cubicBezTo>
                  <a:cubicBezTo>
                    <a:pt x="4112" y="53491"/>
                    <a:pt x="7911" y="53491"/>
                    <a:pt x="10355" y="55778"/>
                  </a:cubicBezTo>
                  <a:cubicBezTo>
                    <a:pt x="12579" y="58282"/>
                    <a:pt x="12579" y="62053"/>
                    <a:pt x="10355" y="64557"/>
                  </a:cubicBezTo>
                  <a:cubicBezTo>
                    <a:pt x="9214" y="65716"/>
                    <a:pt x="7637" y="66337"/>
                    <a:pt x="6012" y="66271"/>
                  </a:cubicBezTo>
                  <a:close/>
                  <a:moveTo>
                    <a:pt x="2217" y="45880"/>
                  </a:moveTo>
                  <a:lnTo>
                    <a:pt x="914" y="1212"/>
                  </a:lnTo>
                  <a:cubicBezTo>
                    <a:pt x="2496" y="418"/>
                    <a:pt x="4242" y="4"/>
                    <a:pt x="6012" y="0"/>
                  </a:cubicBezTo>
                  <a:cubicBezTo>
                    <a:pt x="7774" y="-1"/>
                    <a:pt x="9514" y="414"/>
                    <a:pt x="11087" y="1212"/>
                  </a:cubicBezTo>
                  <a:lnTo>
                    <a:pt x="9806" y="45880"/>
                  </a:lnTo>
                  <a:close/>
                </a:path>
              </a:pathLst>
            </a:custGeom>
            <a:solidFill>
              <a:srgbClr val="FF9900"/>
            </a:solidFill>
            <a:ln w="2286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400" dirty="0"/>
            </a:p>
          </p:txBody>
        </p:sp>
        <p:sp>
          <p:nvSpPr>
            <p:cNvPr id="223" name="Freeform: Shape 524">
              <a:extLst>
                <a:ext uri="{FF2B5EF4-FFF2-40B4-BE49-F238E27FC236}">
                  <a16:creationId xmlns:a16="http://schemas.microsoft.com/office/drawing/2014/main" id="{FB789B30-971B-4E55-9B7D-6E97A8B99988}"/>
                </a:ext>
              </a:extLst>
            </p:cNvPr>
            <p:cNvSpPr/>
            <p:nvPr/>
          </p:nvSpPr>
          <p:spPr>
            <a:xfrm>
              <a:off x="1805829" y="1777761"/>
              <a:ext cx="96834" cy="96834"/>
            </a:xfrm>
            <a:custGeom>
              <a:avLst/>
              <a:gdLst>
                <a:gd name="connsiteX0" fmla="*/ 96835 w 96834"/>
                <a:gd name="connsiteY0" fmla="*/ 48417 h 96834"/>
                <a:gd name="connsiteX1" fmla="*/ 48418 w 96834"/>
                <a:gd name="connsiteY1" fmla="*/ 96835 h 96834"/>
                <a:gd name="connsiteX2" fmla="*/ 0 w 96834"/>
                <a:gd name="connsiteY2" fmla="*/ 48417 h 96834"/>
                <a:gd name="connsiteX3" fmla="*/ 48418 w 96834"/>
                <a:gd name="connsiteY3" fmla="*/ 0 h 96834"/>
                <a:gd name="connsiteX4" fmla="*/ 96835 w 96834"/>
                <a:gd name="connsiteY4" fmla="*/ 48417 h 96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834" h="96834">
                  <a:moveTo>
                    <a:pt x="96835" y="48417"/>
                  </a:moveTo>
                  <a:cubicBezTo>
                    <a:pt x="96835" y="75158"/>
                    <a:pt x="75158" y="96835"/>
                    <a:pt x="48418" y="96835"/>
                  </a:cubicBezTo>
                  <a:cubicBezTo>
                    <a:pt x="21677" y="96835"/>
                    <a:pt x="0" y="75158"/>
                    <a:pt x="0" y="48417"/>
                  </a:cubicBezTo>
                  <a:cubicBezTo>
                    <a:pt x="0" y="21677"/>
                    <a:pt x="21677" y="0"/>
                    <a:pt x="48418" y="0"/>
                  </a:cubicBezTo>
                  <a:cubicBezTo>
                    <a:pt x="75158" y="0"/>
                    <a:pt x="96835" y="21677"/>
                    <a:pt x="96835" y="48417"/>
                  </a:cubicBezTo>
                  <a:close/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400" dirty="0"/>
            </a:p>
          </p:txBody>
        </p:sp>
        <p:sp>
          <p:nvSpPr>
            <p:cNvPr id="224" name="Freeform: Shape 525">
              <a:extLst>
                <a:ext uri="{FF2B5EF4-FFF2-40B4-BE49-F238E27FC236}">
                  <a16:creationId xmlns:a16="http://schemas.microsoft.com/office/drawing/2014/main" id="{A87F0B23-3F36-4EF2-93CB-3D0B378F3FD9}"/>
                </a:ext>
              </a:extLst>
            </p:cNvPr>
            <p:cNvSpPr/>
            <p:nvPr/>
          </p:nvSpPr>
          <p:spPr>
            <a:xfrm>
              <a:off x="1880261" y="1849130"/>
              <a:ext cx="57346" cy="58043"/>
            </a:xfrm>
            <a:custGeom>
              <a:avLst/>
              <a:gdLst>
                <a:gd name="connsiteX0" fmla="*/ 17282 w 57346"/>
                <a:gd name="connsiteY0" fmla="*/ 0 h 58043"/>
                <a:gd name="connsiteX1" fmla="*/ 53858 w 57346"/>
                <a:gd name="connsiteY1" fmla="*/ 36827 h 58043"/>
                <a:gd name="connsiteX2" fmla="*/ 53607 w 57346"/>
                <a:gd name="connsiteY2" fmla="*/ 54315 h 58043"/>
                <a:gd name="connsiteX3" fmla="*/ 53607 w 57346"/>
                <a:gd name="connsiteY3" fmla="*/ 54315 h 58043"/>
                <a:gd name="connsiteX4" fmla="*/ 36119 w 57346"/>
                <a:gd name="connsiteY4" fmla="*/ 54544 h 58043"/>
                <a:gd name="connsiteX5" fmla="*/ 0 w 57346"/>
                <a:gd name="connsiteY5" fmla="*/ 18379 h 58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346" h="58043">
                  <a:moveTo>
                    <a:pt x="17282" y="0"/>
                  </a:moveTo>
                  <a:lnTo>
                    <a:pt x="53858" y="36827"/>
                  </a:lnTo>
                  <a:cubicBezTo>
                    <a:pt x="58606" y="41731"/>
                    <a:pt x="58492" y="49551"/>
                    <a:pt x="53607" y="54315"/>
                  </a:cubicBezTo>
                  <a:lnTo>
                    <a:pt x="53607" y="54315"/>
                  </a:lnTo>
                  <a:cubicBezTo>
                    <a:pt x="48836" y="59196"/>
                    <a:pt x="41015" y="59297"/>
                    <a:pt x="36119" y="54544"/>
                  </a:cubicBezTo>
                  <a:lnTo>
                    <a:pt x="0" y="18379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400" dirty="0"/>
            </a:p>
          </p:txBody>
        </p:sp>
        <p:sp>
          <p:nvSpPr>
            <p:cNvPr id="225" name="Freeform: Shape 526">
              <a:extLst>
                <a:ext uri="{FF2B5EF4-FFF2-40B4-BE49-F238E27FC236}">
                  <a16:creationId xmlns:a16="http://schemas.microsoft.com/office/drawing/2014/main" id="{F577CBD6-D3E3-4A14-865E-4E7E905D34D2}"/>
                </a:ext>
              </a:extLst>
            </p:cNvPr>
            <p:cNvSpPr/>
            <p:nvPr/>
          </p:nvSpPr>
          <p:spPr>
            <a:xfrm>
              <a:off x="1671458" y="1843483"/>
              <a:ext cx="45857" cy="45857"/>
            </a:xfrm>
            <a:custGeom>
              <a:avLst/>
              <a:gdLst>
                <a:gd name="connsiteX0" fmla="*/ 0 w 45857"/>
                <a:gd name="connsiteY0" fmla="*/ 0 h 45857"/>
                <a:gd name="connsiteX1" fmla="*/ 45857 w 45857"/>
                <a:gd name="connsiteY1" fmla="*/ 0 h 45857"/>
                <a:gd name="connsiteX2" fmla="*/ 45857 w 45857"/>
                <a:gd name="connsiteY2" fmla="*/ 45857 h 45857"/>
                <a:gd name="connsiteX3" fmla="*/ 0 w 45857"/>
                <a:gd name="connsiteY3" fmla="*/ 45857 h 45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857" h="45857">
                  <a:moveTo>
                    <a:pt x="0" y="0"/>
                  </a:moveTo>
                  <a:lnTo>
                    <a:pt x="45857" y="0"/>
                  </a:lnTo>
                  <a:lnTo>
                    <a:pt x="45857" y="45857"/>
                  </a:lnTo>
                  <a:lnTo>
                    <a:pt x="0" y="45857"/>
                  </a:lnTo>
                  <a:close/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400" dirty="0"/>
            </a:p>
          </p:txBody>
        </p:sp>
        <p:sp>
          <p:nvSpPr>
            <p:cNvPr id="226" name="Freeform: Shape 527">
              <a:extLst>
                <a:ext uri="{FF2B5EF4-FFF2-40B4-BE49-F238E27FC236}">
                  <a16:creationId xmlns:a16="http://schemas.microsoft.com/office/drawing/2014/main" id="{6617A042-0A4A-4579-8885-D339296A4E0E}"/>
                </a:ext>
              </a:extLst>
            </p:cNvPr>
            <p:cNvSpPr/>
            <p:nvPr/>
          </p:nvSpPr>
          <p:spPr>
            <a:xfrm>
              <a:off x="1736815" y="1778881"/>
              <a:ext cx="45857" cy="45857"/>
            </a:xfrm>
            <a:custGeom>
              <a:avLst/>
              <a:gdLst>
                <a:gd name="connsiteX0" fmla="*/ 0 w 45857"/>
                <a:gd name="connsiteY0" fmla="*/ 0 h 45857"/>
                <a:gd name="connsiteX1" fmla="*/ 45857 w 45857"/>
                <a:gd name="connsiteY1" fmla="*/ 0 h 45857"/>
                <a:gd name="connsiteX2" fmla="*/ 45857 w 45857"/>
                <a:gd name="connsiteY2" fmla="*/ 45857 h 45857"/>
                <a:gd name="connsiteX3" fmla="*/ 0 w 45857"/>
                <a:gd name="connsiteY3" fmla="*/ 45857 h 45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857" h="45857">
                  <a:moveTo>
                    <a:pt x="0" y="0"/>
                  </a:moveTo>
                  <a:lnTo>
                    <a:pt x="45857" y="0"/>
                  </a:lnTo>
                  <a:lnTo>
                    <a:pt x="45857" y="45857"/>
                  </a:lnTo>
                  <a:lnTo>
                    <a:pt x="0" y="45857"/>
                  </a:lnTo>
                  <a:close/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400" dirty="0"/>
            </a:p>
          </p:txBody>
        </p:sp>
        <p:sp>
          <p:nvSpPr>
            <p:cNvPr id="227" name="Freeform: Shape 528">
              <a:extLst>
                <a:ext uri="{FF2B5EF4-FFF2-40B4-BE49-F238E27FC236}">
                  <a16:creationId xmlns:a16="http://schemas.microsoft.com/office/drawing/2014/main" id="{52E58FB5-1F9D-4BF5-AA38-E763FB1B713A}"/>
                </a:ext>
              </a:extLst>
            </p:cNvPr>
            <p:cNvSpPr/>
            <p:nvPr/>
          </p:nvSpPr>
          <p:spPr>
            <a:xfrm>
              <a:off x="1736815" y="1843483"/>
              <a:ext cx="45857" cy="45857"/>
            </a:xfrm>
            <a:custGeom>
              <a:avLst/>
              <a:gdLst>
                <a:gd name="connsiteX0" fmla="*/ 0 w 45857"/>
                <a:gd name="connsiteY0" fmla="*/ 0 h 45857"/>
                <a:gd name="connsiteX1" fmla="*/ 45857 w 45857"/>
                <a:gd name="connsiteY1" fmla="*/ 0 h 45857"/>
                <a:gd name="connsiteX2" fmla="*/ 45857 w 45857"/>
                <a:gd name="connsiteY2" fmla="*/ 45857 h 45857"/>
                <a:gd name="connsiteX3" fmla="*/ 0 w 45857"/>
                <a:gd name="connsiteY3" fmla="*/ 45857 h 45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857" h="45857">
                  <a:moveTo>
                    <a:pt x="0" y="0"/>
                  </a:moveTo>
                  <a:lnTo>
                    <a:pt x="45857" y="0"/>
                  </a:lnTo>
                  <a:lnTo>
                    <a:pt x="45857" y="45857"/>
                  </a:lnTo>
                  <a:lnTo>
                    <a:pt x="0" y="45857"/>
                  </a:lnTo>
                  <a:close/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400" dirty="0"/>
            </a:p>
          </p:txBody>
        </p:sp>
        <p:sp>
          <p:nvSpPr>
            <p:cNvPr id="228" name="Freeform: Shape 529">
              <a:extLst>
                <a:ext uri="{FF2B5EF4-FFF2-40B4-BE49-F238E27FC236}">
                  <a16:creationId xmlns:a16="http://schemas.microsoft.com/office/drawing/2014/main" id="{FCCE7DEE-392D-49B4-B7EE-6240D8250AFD}"/>
                </a:ext>
              </a:extLst>
            </p:cNvPr>
            <p:cNvSpPr/>
            <p:nvPr/>
          </p:nvSpPr>
          <p:spPr>
            <a:xfrm>
              <a:off x="1671664" y="1779087"/>
              <a:ext cx="45445" cy="45445"/>
            </a:xfrm>
            <a:custGeom>
              <a:avLst/>
              <a:gdLst>
                <a:gd name="connsiteX0" fmla="*/ 45446 w 45445"/>
                <a:gd name="connsiteY0" fmla="*/ 22723 h 45445"/>
                <a:gd name="connsiteX1" fmla="*/ 22723 w 45445"/>
                <a:gd name="connsiteY1" fmla="*/ 45446 h 45445"/>
                <a:gd name="connsiteX2" fmla="*/ 0 w 45445"/>
                <a:gd name="connsiteY2" fmla="*/ 22723 h 45445"/>
                <a:gd name="connsiteX3" fmla="*/ 22723 w 45445"/>
                <a:gd name="connsiteY3" fmla="*/ 0 h 45445"/>
                <a:gd name="connsiteX4" fmla="*/ 45446 w 45445"/>
                <a:gd name="connsiteY4" fmla="*/ 22723 h 45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445" h="45445">
                  <a:moveTo>
                    <a:pt x="45446" y="22723"/>
                  </a:moveTo>
                  <a:cubicBezTo>
                    <a:pt x="45446" y="35272"/>
                    <a:pt x="35272" y="45446"/>
                    <a:pt x="22723" y="45446"/>
                  </a:cubicBezTo>
                  <a:cubicBezTo>
                    <a:pt x="10173" y="45446"/>
                    <a:pt x="0" y="35272"/>
                    <a:pt x="0" y="22723"/>
                  </a:cubicBezTo>
                  <a:cubicBezTo>
                    <a:pt x="0" y="10173"/>
                    <a:pt x="10173" y="0"/>
                    <a:pt x="22723" y="0"/>
                  </a:cubicBezTo>
                  <a:cubicBezTo>
                    <a:pt x="35272" y="0"/>
                    <a:pt x="45446" y="10173"/>
                    <a:pt x="45446" y="22723"/>
                  </a:cubicBezTo>
                  <a:close/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400" dirty="0"/>
            </a:p>
          </p:txBody>
        </p:sp>
      </p:grpSp>
      <p:cxnSp>
        <p:nvCxnSpPr>
          <p:cNvPr id="229" name="Elbow Connector 230">
            <a:extLst>
              <a:ext uri="{FF2B5EF4-FFF2-40B4-BE49-F238E27FC236}">
                <a16:creationId xmlns:a16="http://schemas.microsoft.com/office/drawing/2014/main" id="{CE820E06-163D-4B3B-81F1-2FC8D4773ADA}"/>
              </a:ext>
            </a:extLst>
          </p:cNvPr>
          <p:cNvCxnSpPr>
            <a:cxnSpLocks/>
          </p:cNvCxnSpPr>
          <p:nvPr/>
        </p:nvCxnSpPr>
        <p:spPr>
          <a:xfrm rot="16200000" flipV="1">
            <a:off x="9387091" y="4699949"/>
            <a:ext cx="645957" cy="1"/>
          </a:xfrm>
          <a:prstGeom prst="bentConnector3">
            <a:avLst/>
          </a:prstGeom>
          <a:ln w="19050" cap="rnd">
            <a:solidFill>
              <a:schemeClr val="tx1">
                <a:lumMod val="50000"/>
              </a:schemeClr>
            </a:solidFill>
            <a:miter lim="800000"/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0" name="TextBox 229">
            <a:extLst>
              <a:ext uri="{FF2B5EF4-FFF2-40B4-BE49-F238E27FC236}">
                <a16:creationId xmlns:a16="http://schemas.microsoft.com/office/drawing/2014/main" id="{5A82E02D-3E25-4FDD-A00E-FE9442B1BC80}"/>
              </a:ext>
            </a:extLst>
          </p:cNvPr>
          <p:cNvSpPr txBox="1"/>
          <p:nvPr/>
        </p:nvSpPr>
        <p:spPr>
          <a:xfrm>
            <a:off x="10057083" y="5154278"/>
            <a:ext cx="6880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Metrics</a:t>
            </a:r>
          </a:p>
        </p:txBody>
      </p:sp>
    </p:spTree>
    <p:extLst>
      <p:ext uri="{BB962C8B-B14F-4D97-AF65-F5344CB8AC3E}">
        <p14:creationId xmlns:p14="http://schemas.microsoft.com/office/powerpoint/2010/main" val="135494717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Rounded Rectangle 57">
            <a:extLst>
              <a:ext uri="{FF2B5EF4-FFF2-40B4-BE49-F238E27FC236}">
                <a16:creationId xmlns:a16="http://schemas.microsoft.com/office/drawing/2014/main" id="{3FFB47BA-4670-4785-BB26-25E74E85785F}"/>
              </a:ext>
            </a:extLst>
          </p:cNvPr>
          <p:cNvSpPr/>
          <p:nvPr/>
        </p:nvSpPr>
        <p:spPr>
          <a:xfrm>
            <a:off x="1004981" y="1982670"/>
            <a:ext cx="1807185" cy="140605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  Prepare data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144" name="Rounded Rectangle 143">
            <a:extLst>
              <a:ext uri="{FF2B5EF4-FFF2-40B4-BE49-F238E27FC236}">
                <a16:creationId xmlns:a16="http://schemas.microsoft.com/office/drawing/2014/main" id="{681B85C8-4C0B-E141-9A2F-3BABD8393641}"/>
              </a:ext>
            </a:extLst>
          </p:cNvPr>
          <p:cNvSpPr/>
          <p:nvPr/>
        </p:nvSpPr>
        <p:spPr>
          <a:xfrm>
            <a:off x="3065485" y="2027882"/>
            <a:ext cx="2939433" cy="2264289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Experiment tracking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48" name="Rounded Rectangle 47">
            <a:extLst>
              <a:ext uri="{FF2B5EF4-FFF2-40B4-BE49-F238E27FC236}">
                <a16:creationId xmlns:a16="http://schemas.microsoft.com/office/drawing/2014/main" id="{28F30229-A485-0543-AB61-ED90B2402FEB}"/>
              </a:ext>
            </a:extLst>
          </p:cNvPr>
          <p:cNvSpPr/>
          <p:nvPr/>
        </p:nvSpPr>
        <p:spPr>
          <a:xfrm>
            <a:off x="7844610" y="2047473"/>
            <a:ext cx="1462919" cy="107370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Deploy model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5DC0ADAE-CC6E-0B49-8277-E3ABF9725044}"/>
              </a:ext>
            </a:extLst>
          </p:cNvPr>
          <p:cNvSpPr/>
          <p:nvPr/>
        </p:nvSpPr>
        <p:spPr>
          <a:xfrm>
            <a:off x="3120053" y="2960038"/>
            <a:ext cx="1272068" cy="947497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Train model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2E60B222-E660-E041-A98C-0361A3B2B29B}"/>
              </a:ext>
            </a:extLst>
          </p:cNvPr>
          <p:cNvSpPr/>
          <p:nvPr/>
        </p:nvSpPr>
        <p:spPr>
          <a:xfrm>
            <a:off x="1264612" y="2271716"/>
            <a:ext cx="1287923" cy="4440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Sagemaker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Data Wrangler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BEE697C-DF23-B54C-993B-178896462101}"/>
              </a:ext>
            </a:extLst>
          </p:cNvPr>
          <p:cNvSpPr/>
          <p:nvPr/>
        </p:nvSpPr>
        <p:spPr>
          <a:xfrm>
            <a:off x="895409" y="1849448"/>
            <a:ext cx="2044200" cy="2580659"/>
          </a:xfrm>
          <a:prstGeom prst="rect">
            <a:avLst/>
          </a:prstGeom>
          <a:noFill/>
          <a:ln w="1905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 anchorCtr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64A8C329-5C64-CD47-A355-A5C0E0F23147}"/>
              </a:ext>
            </a:extLst>
          </p:cNvPr>
          <p:cNvSpPr/>
          <p:nvPr/>
        </p:nvSpPr>
        <p:spPr>
          <a:xfrm>
            <a:off x="1001693" y="3508798"/>
            <a:ext cx="1807185" cy="818597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  Curate features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D9B2A5-3549-AD40-9310-6B84B7340D3B}"/>
              </a:ext>
            </a:extLst>
          </p:cNvPr>
          <p:cNvSpPr/>
          <p:nvPr/>
        </p:nvSpPr>
        <p:spPr>
          <a:xfrm>
            <a:off x="7644750" y="1644384"/>
            <a:ext cx="3122349" cy="2793515"/>
          </a:xfrm>
          <a:prstGeom prst="rect">
            <a:avLst/>
          </a:prstGeom>
          <a:noFill/>
          <a:ln w="1905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D95AABD-A815-744F-BC90-4EAE1C027D36}"/>
              </a:ext>
            </a:extLst>
          </p:cNvPr>
          <p:cNvSpPr/>
          <p:nvPr/>
        </p:nvSpPr>
        <p:spPr>
          <a:xfrm>
            <a:off x="3005434" y="1657200"/>
            <a:ext cx="4572597" cy="2766821"/>
          </a:xfrm>
          <a:prstGeom prst="rect">
            <a:avLst/>
          </a:prstGeom>
          <a:noFill/>
          <a:ln w="1905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B8BBD4B4-A8BD-3C4A-9820-AB1D0B2715CC}"/>
              </a:ext>
            </a:extLst>
          </p:cNvPr>
          <p:cNvSpPr/>
          <p:nvPr/>
        </p:nvSpPr>
        <p:spPr>
          <a:xfrm>
            <a:off x="1256610" y="2827244"/>
            <a:ext cx="1303927" cy="444096"/>
          </a:xfrm>
          <a:prstGeom prst="rect">
            <a:avLst/>
          </a:prstGeom>
          <a:noFill/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Sagemaker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Processing Job</a:t>
            </a:r>
          </a:p>
        </p:txBody>
      </p:sp>
      <p:pic>
        <p:nvPicPr>
          <p:cNvPr id="43" name="Graphic 14">
            <a:extLst>
              <a:ext uri="{FF2B5EF4-FFF2-40B4-BE49-F238E27FC236}">
                <a16:creationId xmlns:a16="http://schemas.microsoft.com/office/drawing/2014/main" id="{6DEE3DC3-E12A-6741-B99D-BA261E9D09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7489" y="4801381"/>
            <a:ext cx="620696" cy="6206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2" name="Rectangle 51">
            <a:extLst>
              <a:ext uri="{FF2B5EF4-FFF2-40B4-BE49-F238E27FC236}">
                <a16:creationId xmlns:a16="http://schemas.microsoft.com/office/drawing/2014/main" id="{1B3D8264-5FE1-2847-AAB1-5EE584C5286E}"/>
              </a:ext>
            </a:extLst>
          </p:cNvPr>
          <p:cNvSpPr/>
          <p:nvPr/>
        </p:nvSpPr>
        <p:spPr>
          <a:xfrm>
            <a:off x="1253322" y="3735276"/>
            <a:ext cx="1303926" cy="4440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Sagemaker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Feature Store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0E1E6989-7F59-AD4A-A1C6-3C6A060FDCED}"/>
              </a:ext>
            </a:extLst>
          </p:cNvPr>
          <p:cNvSpPr/>
          <p:nvPr/>
        </p:nvSpPr>
        <p:spPr>
          <a:xfrm>
            <a:off x="895409" y="4597008"/>
            <a:ext cx="9871682" cy="1490631"/>
          </a:xfrm>
          <a:prstGeom prst="rect">
            <a:avLst/>
          </a:prstGeom>
          <a:noFill/>
          <a:ln w="19050">
            <a:solidFill>
              <a:schemeClr val="accent2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5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pic>
        <p:nvPicPr>
          <p:cNvPr id="44" name="Graphic 14">
            <a:extLst>
              <a:ext uri="{FF2B5EF4-FFF2-40B4-BE49-F238E27FC236}">
                <a16:creationId xmlns:a16="http://schemas.microsoft.com/office/drawing/2014/main" id="{3EA7D63D-77FB-0B43-BC0F-8D27FF1C41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3555" y="4860853"/>
            <a:ext cx="489513" cy="489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A4CEAFC8-6F7A-BD47-BA50-7D781042250C}"/>
              </a:ext>
            </a:extLst>
          </p:cNvPr>
          <p:cNvSpPr txBox="1"/>
          <p:nvPr/>
        </p:nvSpPr>
        <p:spPr>
          <a:xfrm>
            <a:off x="1445412" y="4893831"/>
            <a:ext cx="5196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Raw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Amazon Ember"/>
              </a:rPr>
              <a:t>d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ata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pic>
        <p:nvPicPr>
          <p:cNvPr id="69" name="Graphic 14">
            <a:extLst>
              <a:ext uri="{FF2B5EF4-FFF2-40B4-BE49-F238E27FC236}">
                <a16:creationId xmlns:a16="http://schemas.microsoft.com/office/drawing/2014/main" id="{7A992E39-3656-9B40-AD60-59569B8D58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4850" y="4860907"/>
            <a:ext cx="489513" cy="489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0" name="TextBox 69">
            <a:extLst>
              <a:ext uri="{FF2B5EF4-FFF2-40B4-BE49-F238E27FC236}">
                <a16:creationId xmlns:a16="http://schemas.microsoft.com/office/drawing/2014/main" id="{4EC36354-86DC-A341-92BC-DFA2E7481B0B}"/>
              </a:ext>
            </a:extLst>
          </p:cNvPr>
          <p:cNvSpPr txBox="1"/>
          <p:nvPr/>
        </p:nvSpPr>
        <p:spPr>
          <a:xfrm>
            <a:off x="2887569" y="4853726"/>
            <a:ext cx="9557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Training,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Amazon Ember"/>
              </a:rPr>
              <a:t>v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alidation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Amazon Ember"/>
              </a:rPr>
              <a:t>t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est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 </a:t>
            </a:r>
            <a:r>
              <a:rPr lang="en-US" sz="1200" dirty="0">
                <a:latin typeface="Amazon Ember"/>
              </a:rPr>
              <a:t>d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ata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10" name="Pentagon 9">
            <a:extLst>
              <a:ext uri="{FF2B5EF4-FFF2-40B4-BE49-F238E27FC236}">
                <a16:creationId xmlns:a16="http://schemas.microsoft.com/office/drawing/2014/main" id="{61F3ADE4-A070-2149-8B1C-836A57D07D8D}"/>
              </a:ext>
            </a:extLst>
          </p:cNvPr>
          <p:cNvSpPr/>
          <p:nvPr/>
        </p:nvSpPr>
        <p:spPr>
          <a:xfrm>
            <a:off x="872157" y="1495424"/>
            <a:ext cx="2347988" cy="370683"/>
          </a:xfrm>
          <a:prstGeom prst="homePlate">
            <a:avLst/>
          </a:prstGeom>
          <a:solidFill>
            <a:schemeClr val="accent3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Data preparation</a:t>
            </a:r>
          </a:p>
        </p:txBody>
      </p:sp>
      <p:cxnSp>
        <p:nvCxnSpPr>
          <p:cNvPr id="37" name="Elbow Connector 36">
            <a:extLst>
              <a:ext uri="{FF2B5EF4-FFF2-40B4-BE49-F238E27FC236}">
                <a16:creationId xmlns:a16="http://schemas.microsoft.com/office/drawing/2014/main" id="{77044001-9F04-1445-9643-16A47716EA82}"/>
              </a:ext>
            </a:extLst>
          </p:cNvPr>
          <p:cNvCxnSpPr>
            <a:cxnSpLocks/>
          </p:cNvCxnSpPr>
          <p:nvPr/>
        </p:nvCxnSpPr>
        <p:spPr>
          <a:xfrm rot="16200000" flipV="1">
            <a:off x="2467743" y="4658984"/>
            <a:ext cx="403723" cy="1"/>
          </a:xfrm>
          <a:prstGeom prst="bentConnector3">
            <a:avLst/>
          </a:prstGeom>
          <a:ln w="19050" cap="rnd">
            <a:solidFill>
              <a:schemeClr val="tx1">
                <a:lumMod val="50000"/>
              </a:schemeClr>
            </a:solidFill>
            <a:miter lim="800000"/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Elbow Connector 44">
            <a:extLst>
              <a:ext uri="{FF2B5EF4-FFF2-40B4-BE49-F238E27FC236}">
                <a16:creationId xmlns:a16="http://schemas.microsoft.com/office/drawing/2014/main" id="{340069C8-6EDE-3248-A2E1-66ACB5E935FB}"/>
              </a:ext>
            </a:extLst>
          </p:cNvPr>
          <p:cNvCxnSpPr>
            <a:cxnSpLocks/>
          </p:cNvCxnSpPr>
          <p:nvPr/>
        </p:nvCxnSpPr>
        <p:spPr>
          <a:xfrm rot="16200000" flipV="1">
            <a:off x="994407" y="4637263"/>
            <a:ext cx="403723" cy="1"/>
          </a:xfrm>
          <a:prstGeom prst="bentConnector3">
            <a:avLst/>
          </a:prstGeom>
          <a:ln w="19050" cap="rnd">
            <a:solidFill>
              <a:schemeClr val="tx1">
                <a:lumMod val="50000"/>
              </a:schemeClr>
            </a:solidFill>
            <a:miter lim="800000"/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49F7670D-8D61-124D-9708-434FB5684486}"/>
              </a:ext>
            </a:extLst>
          </p:cNvPr>
          <p:cNvCxnSpPr>
            <a:cxnSpLocks/>
            <a:stCxn id="70" idx="3"/>
          </p:cNvCxnSpPr>
          <p:nvPr/>
        </p:nvCxnSpPr>
        <p:spPr>
          <a:xfrm flipV="1">
            <a:off x="3843280" y="4491516"/>
            <a:ext cx="180615" cy="685376"/>
          </a:xfrm>
          <a:prstGeom prst="bentConnector2">
            <a:avLst/>
          </a:prstGeom>
          <a:ln w="19050" cap="rnd">
            <a:solidFill>
              <a:schemeClr val="tx1">
                <a:lumMod val="50000"/>
              </a:schemeClr>
            </a:solidFill>
            <a:miter lim="800000"/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5" name="Graphic 301">
            <a:extLst>
              <a:ext uri="{FF2B5EF4-FFF2-40B4-BE49-F238E27FC236}">
                <a16:creationId xmlns:a16="http://schemas.microsoft.com/office/drawing/2014/main" id="{B31DB05F-F602-894B-8E77-55574D8ECCD3}"/>
              </a:ext>
            </a:extLst>
          </p:cNvPr>
          <p:cNvGrpSpPr/>
          <p:nvPr/>
        </p:nvGrpSpPr>
        <p:grpSpPr>
          <a:xfrm>
            <a:off x="1804736" y="5555934"/>
            <a:ext cx="658541" cy="462021"/>
            <a:chOff x="5032223" y="2065687"/>
            <a:chExt cx="361247" cy="254614"/>
          </a:xfrm>
        </p:grpSpPr>
        <p:sp>
          <p:nvSpPr>
            <p:cNvPr id="96" name="Freeform: Shape 1364">
              <a:extLst>
                <a:ext uri="{FF2B5EF4-FFF2-40B4-BE49-F238E27FC236}">
                  <a16:creationId xmlns:a16="http://schemas.microsoft.com/office/drawing/2014/main" id="{D6436B9F-D404-4D48-996C-D07B98AFE338}"/>
                </a:ext>
              </a:extLst>
            </p:cNvPr>
            <p:cNvSpPr/>
            <p:nvPr/>
          </p:nvSpPr>
          <p:spPr>
            <a:xfrm>
              <a:off x="5284996" y="2213347"/>
              <a:ext cx="108475" cy="105034"/>
            </a:xfrm>
            <a:custGeom>
              <a:avLst/>
              <a:gdLst>
                <a:gd name="connsiteX0" fmla="*/ 35264 w 108475"/>
                <a:gd name="connsiteY0" fmla="*/ 105035 h 105034"/>
                <a:gd name="connsiteX1" fmla="*/ 3443 w 108475"/>
                <a:gd name="connsiteY1" fmla="*/ 35266 h 105034"/>
                <a:gd name="connsiteX2" fmla="*/ 73212 w 108475"/>
                <a:gd name="connsiteY2" fmla="*/ 3443 h 105034"/>
                <a:gd name="connsiteX3" fmla="*/ 105033 w 108475"/>
                <a:gd name="connsiteY3" fmla="*/ 73214 h 105034"/>
                <a:gd name="connsiteX4" fmla="*/ 73212 w 108475"/>
                <a:gd name="connsiteY4" fmla="*/ 105035 h 10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475" h="105034">
                  <a:moveTo>
                    <a:pt x="35264" y="105035"/>
                  </a:moveTo>
                  <a:cubicBezTo>
                    <a:pt x="7210" y="94556"/>
                    <a:pt x="-7036" y="63320"/>
                    <a:pt x="3443" y="35266"/>
                  </a:cubicBezTo>
                  <a:cubicBezTo>
                    <a:pt x="13922" y="7212"/>
                    <a:pt x="45158" y="-7036"/>
                    <a:pt x="73212" y="3443"/>
                  </a:cubicBezTo>
                  <a:cubicBezTo>
                    <a:pt x="101265" y="13922"/>
                    <a:pt x="115512" y="45160"/>
                    <a:pt x="105033" y="73214"/>
                  </a:cubicBezTo>
                  <a:cubicBezTo>
                    <a:pt x="99537" y="87929"/>
                    <a:pt x="87929" y="99537"/>
                    <a:pt x="73212" y="105035"/>
                  </a:cubicBez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97" name="Freeform: Shape 1365">
              <a:extLst>
                <a:ext uri="{FF2B5EF4-FFF2-40B4-BE49-F238E27FC236}">
                  <a16:creationId xmlns:a16="http://schemas.microsoft.com/office/drawing/2014/main" id="{078EAFE7-6F69-AB42-ACB2-572741AC715A}"/>
                </a:ext>
              </a:extLst>
            </p:cNvPr>
            <p:cNvSpPr/>
            <p:nvPr/>
          </p:nvSpPr>
          <p:spPr>
            <a:xfrm>
              <a:off x="5318872" y="2247263"/>
              <a:ext cx="40562" cy="38291"/>
            </a:xfrm>
            <a:custGeom>
              <a:avLst/>
              <a:gdLst>
                <a:gd name="connsiteX0" fmla="*/ 10966 w 40562"/>
                <a:gd name="connsiteY0" fmla="*/ 38292 h 38291"/>
                <a:gd name="connsiteX1" fmla="*/ 2270 w 40562"/>
                <a:gd name="connsiteY1" fmla="*/ 10965 h 38291"/>
                <a:gd name="connsiteX2" fmla="*/ 29597 w 40562"/>
                <a:gd name="connsiteY2" fmla="*/ 2271 h 38291"/>
                <a:gd name="connsiteX3" fmla="*/ 38293 w 40562"/>
                <a:gd name="connsiteY3" fmla="*/ 29596 h 38291"/>
                <a:gd name="connsiteX4" fmla="*/ 29597 w 40562"/>
                <a:gd name="connsiteY4" fmla="*/ 38292 h 38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562" h="38291">
                  <a:moveTo>
                    <a:pt x="10966" y="38292"/>
                  </a:moveTo>
                  <a:cubicBezTo>
                    <a:pt x="1019" y="33146"/>
                    <a:pt x="-2874" y="20914"/>
                    <a:pt x="2270" y="10965"/>
                  </a:cubicBezTo>
                  <a:cubicBezTo>
                    <a:pt x="7416" y="1019"/>
                    <a:pt x="19650" y="-2874"/>
                    <a:pt x="29597" y="2271"/>
                  </a:cubicBezTo>
                  <a:cubicBezTo>
                    <a:pt x="39543" y="7415"/>
                    <a:pt x="43436" y="19650"/>
                    <a:pt x="38293" y="29596"/>
                  </a:cubicBezTo>
                  <a:cubicBezTo>
                    <a:pt x="36363" y="33324"/>
                    <a:pt x="33325" y="36362"/>
                    <a:pt x="29597" y="38292"/>
                  </a:cubicBez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98" name="Freeform: Shape 1366">
              <a:extLst>
                <a:ext uri="{FF2B5EF4-FFF2-40B4-BE49-F238E27FC236}">
                  <a16:creationId xmlns:a16="http://schemas.microsoft.com/office/drawing/2014/main" id="{41D4C464-BA70-FA4C-8DDA-4C2B0F00BBEF}"/>
                </a:ext>
              </a:extLst>
            </p:cNvPr>
            <p:cNvSpPr/>
            <p:nvPr/>
          </p:nvSpPr>
          <p:spPr>
            <a:xfrm>
              <a:off x="5318911" y="2283451"/>
              <a:ext cx="11635" cy="36781"/>
            </a:xfrm>
            <a:custGeom>
              <a:avLst/>
              <a:gdLst>
                <a:gd name="connsiteX0" fmla="*/ 11636 w 11635"/>
                <a:gd name="connsiteY0" fmla="*/ 0 h 36781"/>
                <a:gd name="connsiteX1" fmla="*/ 0 w 11635"/>
                <a:gd name="connsiteY1" fmla="*/ 36782 h 36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35" h="36781">
                  <a:moveTo>
                    <a:pt x="11636" y="0"/>
                  </a:moveTo>
                  <a:lnTo>
                    <a:pt x="0" y="36782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99" name="Freeform: Shape 1367">
              <a:extLst>
                <a:ext uri="{FF2B5EF4-FFF2-40B4-BE49-F238E27FC236}">
                  <a16:creationId xmlns:a16="http://schemas.microsoft.com/office/drawing/2014/main" id="{5CC19919-C989-F34E-BB08-1473232E6203}"/>
                </a:ext>
              </a:extLst>
            </p:cNvPr>
            <p:cNvSpPr/>
            <p:nvPr/>
          </p:nvSpPr>
          <p:spPr>
            <a:xfrm>
              <a:off x="5347852" y="2283383"/>
              <a:ext cx="11292" cy="36918"/>
            </a:xfrm>
            <a:custGeom>
              <a:avLst/>
              <a:gdLst>
                <a:gd name="connsiteX0" fmla="*/ 0 w 11292"/>
                <a:gd name="connsiteY0" fmla="*/ 0 h 36918"/>
                <a:gd name="connsiteX1" fmla="*/ 11293 w 11292"/>
                <a:gd name="connsiteY1" fmla="*/ 36919 h 36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92" h="36918">
                  <a:moveTo>
                    <a:pt x="0" y="0"/>
                  </a:moveTo>
                  <a:lnTo>
                    <a:pt x="11293" y="36919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00" name="Freeform: Shape 1368">
              <a:extLst>
                <a:ext uri="{FF2B5EF4-FFF2-40B4-BE49-F238E27FC236}">
                  <a16:creationId xmlns:a16="http://schemas.microsoft.com/office/drawing/2014/main" id="{B957EF2A-D09A-A148-AF38-FBF53C2B0190}"/>
                </a:ext>
              </a:extLst>
            </p:cNvPr>
            <p:cNvSpPr/>
            <p:nvPr/>
          </p:nvSpPr>
          <p:spPr>
            <a:xfrm>
              <a:off x="5089854" y="2107063"/>
              <a:ext cx="685" cy="187223"/>
            </a:xfrm>
            <a:custGeom>
              <a:avLst/>
              <a:gdLst>
                <a:gd name="connsiteX0" fmla="*/ 686 w 685"/>
                <a:gd name="connsiteY0" fmla="*/ 187223 h 187223"/>
                <a:gd name="connsiteX1" fmla="*/ 0 w 685"/>
                <a:gd name="connsiteY1" fmla="*/ 0 h 187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85" h="187223">
                  <a:moveTo>
                    <a:pt x="686" y="187223"/>
                  </a:moveTo>
                  <a:lnTo>
                    <a:pt x="0" y="0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01" name="Freeform: Shape 1369">
              <a:extLst>
                <a:ext uri="{FF2B5EF4-FFF2-40B4-BE49-F238E27FC236}">
                  <a16:creationId xmlns:a16="http://schemas.microsoft.com/office/drawing/2014/main" id="{38B2C800-90CE-AC4C-868B-BC3EC553F573}"/>
                </a:ext>
              </a:extLst>
            </p:cNvPr>
            <p:cNvSpPr/>
            <p:nvPr/>
          </p:nvSpPr>
          <p:spPr>
            <a:xfrm>
              <a:off x="5046945" y="2078054"/>
              <a:ext cx="17144" cy="17145"/>
            </a:xfrm>
            <a:custGeom>
              <a:avLst/>
              <a:gdLst>
                <a:gd name="connsiteX0" fmla="*/ 17145 w 17144"/>
                <a:gd name="connsiteY0" fmla="*/ 8573 h 17145"/>
                <a:gd name="connsiteX1" fmla="*/ 8572 w 17144"/>
                <a:gd name="connsiteY1" fmla="*/ 17145 h 17145"/>
                <a:gd name="connsiteX2" fmla="*/ 0 w 17144"/>
                <a:gd name="connsiteY2" fmla="*/ 8573 h 17145"/>
                <a:gd name="connsiteX3" fmla="*/ 8572 w 17144"/>
                <a:gd name="connsiteY3" fmla="*/ 0 h 17145"/>
                <a:gd name="connsiteX4" fmla="*/ 17145 w 17144"/>
                <a:gd name="connsiteY4" fmla="*/ 8573 h 17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4" h="17145">
                  <a:moveTo>
                    <a:pt x="17145" y="8573"/>
                  </a:moveTo>
                  <a:cubicBezTo>
                    <a:pt x="17145" y="13307"/>
                    <a:pt x="13307" y="17145"/>
                    <a:pt x="8572" y="17145"/>
                  </a:cubicBezTo>
                  <a:cubicBezTo>
                    <a:pt x="3838" y="17145"/>
                    <a:pt x="0" y="13307"/>
                    <a:pt x="0" y="8573"/>
                  </a:cubicBezTo>
                  <a:cubicBezTo>
                    <a:pt x="0" y="3838"/>
                    <a:pt x="3838" y="0"/>
                    <a:pt x="8572" y="0"/>
                  </a:cubicBezTo>
                  <a:cubicBezTo>
                    <a:pt x="13307" y="0"/>
                    <a:pt x="17145" y="3838"/>
                    <a:pt x="17145" y="8573"/>
                  </a:cubicBezTo>
                  <a:close/>
                </a:path>
              </a:pathLst>
            </a:custGeom>
            <a:solidFill>
              <a:srgbClr val="EFF5ED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02" name="Freeform: Shape 1370">
              <a:extLst>
                <a:ext uri="{FF2B5EF4-FFF2-40B4-BE49-F238E27FC236}">
                  <a16:creationId xmlns:a16="http://schemas.microsoft.com/office/drawing/2014/main" id="{D2240820-041D-C449-A926-323733086144}"/>
                </a:ext>
              </a:extLst>
            </p:cNvPr>
            <p:cNvSpPr/>
            <p:nvPr/>
          </p:nvSpPr>
          <p:spPr>
            <a:xfrm>
              <a:off x="5072640" y="2077963"/>
              <a:ext cx="17145" cy="17145"/>
            </a:xfrm>
            <a:custGeom>
              <a:avLst/>
              <a:gdLst>
                <a:gd name="connsiteX0" fmla="*/ 17145 w 17145"/>
                <a:gd name="connsiteY0" fmla="*/ 8573 h 17145"/>
                <a:gd name="connsiteX1" fmla="*/ 8573 w 17145"/>
                <a:gd name="connsiteY1" fmla="*/ 17145 h 17145"/>
                <a:gd name="connsiteX2" fmla="*/ 0 w 17145"/>
                <a:gd name="connsiteY2" fmla="*/ 8573 h 17145"/>
                <a:gd name="connsiteX3" fmla="*/ 8573 w 17145"/>
                <a:gd name="connsiteY3" fmla="*/ 0 h 17145"/>
                <a:gd name="connsiteX4" fmla="*/ 17145 w 17145"/>
                <a:gd name="connsiteY4" fmla="*/ 8573 h 17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" h="17145">
                  <a:moveTo>
                    <a:pt x="17145" y="8573"/>
                  </a:moveTo>
                  <a:cubicBezTo>
                    <a:pt x="17145" y="13307"/>
                    <a:pt x="13307" y="17145"/>
                    <a:pt x="8573" y="17145"/>
                  </a:cubicBezTo>
                  <a:cubicBezTo>
                    <a:pt x="3838" y="17145"/>
                    <a:pt x="0" y="13307"/>
                    <a:pt x="0" y="8573"/>
                  </a:cubicBezTo>
                  <a:cubicBezTo>
                    <a:pt x="0" y="3838"/>
                    <a:pt x="3838" y="0"/>
                    <a:pt x="8573" y="0"/>
                  </a:cubicBezTo>
                  <a:cubicBezTo>
                    <a:pt x="13307" y="0"/>
                    <a:pt x="17145" y="3838"/>
                    <a:pt x="17145" y="8573"/>
                  </a:cubicBezTo>
                  <a:close/>
                </a:path>
              </a:pathLst>
            </a:custGeom>
            <a:solidFill>
              <a:srgbClr val="EFF5ED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03" name="Freeform: Shape 1371">
              <a:extLst>
                <a:ext uri="{FF2B5EF4-FFF2-40B4-BE49-F238E27FC236}">
                  <a16:creationId xmlns:a16="http://schemas.microsoft.com/office/drawing/2014/main" id="{9A4616E6-E33C-8E45-AE30-AEED784B1A15}"/>
                </a:ext>
              </a:extLst>
            </p:cNvPr>
            <p:cNvSpPr/>
            <p:nvPr/>
          </p:nvSpPr>
          <p:spPr>
            <a:xfrm>
              <a:off x="5098312" y="2077871"/>
              <a:ext cx="17145" cy="17145"/>
            </a:xfrm>
            <a:custGeom>
              <a:avLst/>
              <a:gdLst>
                <a:gd name="connsiteX0" fmla="*/ 17145 w 17145"/>
                <a:gd name="connsiteY0" fmla="*/ 8573 h 17145"/>
                <a:gd name="connsiteX1" fmla="*/ 8573 w 17145"/>
                <a:gd name="connsiteY1" fmla="*/ 17145 h 17145"/>
                <a:gd name="connsiteX2" fmla="*/ 0 w 17145"/>
                <a:gd name="connsiteY2" fmla="*/ 8573 h 17145"/>
                <a:gd name="connsiteX3" fmla="*/ 8573 w 17145"/>
                <a:gd name="connsiteY3" fmla="*/ 0 h 17145"/>
                <a:gd name="connsiteX4" fmla="*/ 17145 w 17145"/>
                <a:gd name="connsiteY4" fmla="*/ 8573 h 17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" h="17145">
                  <a:moveTo>
                    <a:pt x="17145" y="8573"/>
                  </a:moveTo>
                  <a:cubicBezTo>
                    <a:pt x="17145" y="13307"/>
                    <a:pt x="13307" y="17145"/>
                    <a:pt x="8573" y="17145"/>
                  </a:cubicBezTo>
                  <a:cubicBezTo>
                    <a:pt x="3838" y="17145"/>
                    <a:pt x="0" y="13307"/>
                    <a:pt x="0" y="8573"/>
                  </a:cubicBezTo>
                  <a:cubicBezTo>
                    <a:pt x="0" y="3838"/>
                    <a:pt x="3838" y="0"/>
                    <a:pt x="8573" y="0"/>
                  </a:cubicBezTo>
                  <a:cubicBezTo>
                    <a:pt x="13307" y="0"/>
                    <a:pt x="17145" y="3838"/>
                    <a:pt x="17145" y="8573"/>
                  </a:cubicBezTo>
                  <a:close/>
                </a:path>
              </a:pathLst>
            </a:custGeom>
            <a:solidFill>
              <a:srgbClr val="EFF5ED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04" name="Freeform: Shape 1372">
              <a:extLst>
                <a:ext uri="{FF2B5EF4-FFF2-40B4-BE49-F238E27FC236}">
                  <a16:creationId xmlns:a16="http://schemas.microsoft.com/office/drawing/2014/main" id="{AEC28300-A057-514E-8902-1B4BA9C257F4}"/>
                </a:ext>
              </a:extLst>
            </p:cNvPr>
            <p:cNvSpPr/>
            <p:nvPr/>
          </p:nvSpPr>
          <p:spPr>
            <a:xfrm>
              <a:off x="5032223" y="2065687"/>
              <a:ext cx="306758" cy="227662"/>
            </a:xfrm>
            <a:custGeom>
              <a:avLst/>
              <a:gdLst>
                <a:gd name="connsiteX0" fmla="*/ 196596 w 306758"/>
                <a:gd name="connsiteY0" fmla="*/ 227663 h 227662"/>
                <a:gd name="connsiteX1" fmla="*/ 6401 w 306758"/>
                <a:gd name="connsiteY1" fmla="*/ 227663 h 227662"/>
                <a:gd name="connsiteX2" fmla="*/ 0 w 306758"/>
                <a:gd name="connsiteY2" fmla="*/ 221308 h 227662"/>
                <a:gd name="connsiteX3" fmla="*/ 0 w 306758"/>
                <a:gd name="connsiteY3" fmla="*/ 221285 h 227662"/>
                <a:gd name="connsiteX4" fmla="*/ 0 w 306758"/>
                <a:gd name="connsiteY4" fmla="*/ 6401 h 227662"/>
                <a:gd name="connsiteX5" fmla="*/ 6355 w 306758"/>
                <a:gd name="connsiteY5" fmla="*/ 0 h 227662"/>
                <a:gd name="connsiteX6" fmla="*/ 6378 w 306758"/>
                <a:gd name="connsiteY6" fmla="*/ 0 h 227662"/>
                <a:gd name="connsiteX7" fmla="*/ 300358 w 306758"/>
                <a:gd name="connsiteY7" fmla="*/ 0 h 227662"/>
                <a:gd name="connsiteX8" fmla="*/ 306758 w 306758"/>
                <a:gd name="connsiteY8" fmla="*/ 6401 h 227662"/>
                <a:gd name="connsiteX9" fmla="*/ 306758 w 306758"/>
                <a:gd name="connsiteY9" fmla="*/ 135446 h 227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6758" h="227662">
                  <a:moveTo>
                    <a:pt x="196596" y="227663"/>
                  </a:moveTo>
                  <a:lnTo>
                    <a:pt x="6401" y="227663"/>
                  </a:lnTo>
                  <a:cubicBezTo>
                    <a:pt x="2878" y="227676"/>
                    <a:pt x="13" y="224830"/>
                    <a:pt x="0" y="221308"/>
                  </a:cubicBezTo>
                  <a:cubicBezTo>
                    <a:pt x="0" y="221301"/>
                    <a:pt x="0" y="221292"/>
                    <a:pt x="0" y="221285"/>
                  </a:cubicBezTo>
                  <a:lnTo>
                    <a:pt x="0" y="6401"/>
                  </a:lnTo>
                  <a:cubicBezTo>
                    <a:pt x="-13" y="2878"/>
                    <a:pt x="2833" y="13"/>
                    <a:pt x="6355" y="0"/>
                  </a:cubicBezTo>
                  <a:cubicBezTo>
                    <a:pt x="6363" y="0"/>
                    <a:pt x="6370" y="0"/>
                    <a:pt x="6378" y="0"/>
                  </a:cubicBezTo>
                  <a:lnTo>
                    <a:pt x="300358" y="0"/>
                  </a:lnTo>
                  <a:cubicBezTo>
                    <a:pt x="303892" y="0"/>
                    <a:pt x="306758" y="2866"/>
                    <a:pt x="306758" y="6401"/>
                  </a:cubicBezTo>
                  <a:lnTo>
                    <a:pt x="306758" y="135446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05" name="Freeform: Shape 1373">
              <a:extLst>
                <a:ext uri="{FF2B5EF4-FFF2-40B4-BE49-F238E27FC236}">
                  <a16:creationId xmlns:a16="http://schemas.microsoft.com/office/drawing/2014/main" id="{7F97F4AE-218E-0C49-985C-30F6FDE9C3E6}"/>
                </a:ext>
              </a:extLst>
            </p:cNvPr>
            <p:cNvSpPr/>
            <p:nvPr/>
          </p:nvSpPr>
          <p:spPr>
            <a:xfrm>
              <a:off x="5248639" y="2293350"/>
              <a:ext cx="27546" cy="2286"/>
            </a:xfrm>
            <a:custGeom>
              <a:avLst/>
              <a:gdLst>
                <a:gd name="connsiteX0" fmla="*/ 27546 w 27546"/>
                <a:gd name="connsiteY0" fmla="*/ 0 h 2286"/>
                <a:gd name="connsiteX1" fmla="*/ 27546 w 27546"/>
                <a:gd name="connsiteY1" fmla="*/ 0 h 2286"/>
                <a:gd name="connsiteX2" fmla="*/ 0 w 27546"/>
                <a:gd name="connsiteY2" fmla="*/ 0 h 2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546" h="2286">
                  <a:moveTo>
                    <a:pt x="27546" y="0"/>
                  </a:moveTo>
                  <a:lnTo>
                    <a:pt x="27546" y="0"/>
                  </a:lnTo>
                  <a:lnTo>
                    <a:pt x="0" y="0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06" name="Freeform: Shape 1374">
              <a:extLst>
                <a:ext uri="{FF2B5EF4-FFF2-40B4-BE49-F238E27FC236}">
                  <a16:creationId xmlns:a16="http://schemas.microsoft.com/office/drawing/2014/main" id="{C963C785-2C4A-8041-8E0D-6F59969B2AF9}"/>
                </a:ext>
              </a:extLst>
            </p:cNvPr>
            <p:cNvSpPr/>
            <p:nvPr/>
          </p:nvSpPr>
          <p:spPr>
            <a:xfrm>
              <a:off x="5032429" y="2107063"/>
              <a:ext cx="306072" cy="2286"/>
            </a:xfrm>
            <a:custGeom>
              <a:avLst/>
              <a:gdLst>
                <a:gd name="connsiteX0" fmla="*/ 0 w 306072"/>
                <a:gd name="connsiteY0" fmla="*/ 0 h 2286"/>
                <a:gd name="connsiteX1" fmla="*/ 306073 w 306072"/>
                <a:gd name="connsiteY1" fmla="*/ 0 h 2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6072" h="2286">
                  <a:moveTo>
                    <a:pt x="0" y="0"/>
                  </a:moveTo>
                  <a:lnTo>
                    <a:pt x="306073" y="0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07" name="Freeform: Shape 1375">
              <a:extLst>
                <a:ext uri="{FF2B5EF4-FFF2-40B4-BE49-F238E27FC236}">
                  <a16:creationId xmlns:a16="http://schemas.microsoft.com/office/drawing/2014/main" id="{D6208B8A-4CDF-F14D-A6FC-DE43BD571893}"/>
                </a:ext>
              </a:extLst>
            </p:cNvPr>
            <p:cNvSpPr/>
            <p:nvPr/>
          </p:nvSpPr>
          <p:spPr>
            <a:xfrm>
              <a:off x="5197158" y="2148623"/>
              <a:ext cx="31798" cy="104081"/>
            </a:xfrm>
            <a:custGeom>
              <a:avLst/>
              <a:gdLst>
                <a:gd name="connsiteX0" fmla="*/ 31798 w 31798"/>
                <a:gd name="connsiteY0" fmla="*/ 0 h 104081"/>
                <a:gd name="connsiteX1" fmla="*/ 0 w 31798"/>
                <a:gd name="connsiteY1" fmla="*/ 104082 h 104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1798" h="104081">
                  <a:moveTo>
                    <a:pt x="31798" y="0"/>
                  </a:moveTo>
                  <a:lnTo>
                    <a:pt x="0" y="104082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08" name="Freeform: Shape 1376">
              <a:extLst>
                <a:ext uri="{FF2B5EF4-FFF2-40B4-BE49-F238E27FC236}">
                  <a16:creationId xmlns:a16="http://schemas.microsoft.com/office/drawing/2014/main" id="{F8D9BA7D-5D79-3547-A4BD-75F42C1E5BC8}"/>
                </a:ext>
              </a:extLst>
            </p:cNvPr>
            <p:cNvSpPr/>
            <p:nvPr/>
          </p:nvSpPr>
          <p:spPr>
            <a:xfrm>
              <a:off x="5149107" y="2172809"/>
              <a:ext cx="36827" cy="44416"/>
            </a:xfrm>
            <a:custGeom>
              <a:avLst/>
              <a:gdLst>
                <a:gd name="connsiteX0" fmla="*/ 36827 w 36827"/>
                <a:gd name="connsiteY0" fmla="*/ 0 h 44416"/>
                <a:gd name="connsiteX1" fmla="*/ 0 w 36827"/>
                <a:gd name="connsiteY1" fmla="*/ 20368 h 44416"/>
                <a:gd name="connsiteX2" fmla="*/ 0 w 36827"/>
                <a:gd name="connsiteY2" fmla="*/ 24963 h 44416"/>
                <a:gd name="connsiteX3" fmla="*/ 36827 w 36827"/>
                <a:gd name="connsiteY3" fmla="*/ 44417 h 4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27" h="44416">
                  <a:moveTo>
                    <a:pt x="36827" y="0"/>
                  </a:moveTo>
                  <a:lnTo>
                    <a:pt x="0" y="20368"/>
                  </a:lnTo>
                  <a:lnTo>
                    <a:pt x="0" y="24963"/>
                  </a:lnTo>
                  <a:lnTo>
                    <a:pt x="36827" y="44417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09" name="Freeform: Shape 1377">
              <a:extLst>
                <a:ext uri="{FF2B5EF4-FFF2-40B4-BE49-F238E27FC236}">
                  <a16:creationId xmlns:a16="http://schemas.microsoft.com/office/drawing/2014/main" id="{3CC3F52A-56CC-A64D-AA31-7CE7EB039236}"/>
                </a:ext>
              </a:extLst>
            </p:cNvPr>
            <p:cNvSpPr/>
            <p:nvPr/>
          </p:nvSpPr>
          <p:spPr>
            <a:xfrm>
              <a:off x="5243107" y="2172809"/>
              <a:ext cx="36827" cy="44416"/>
            </a:xfrm>
            <a:custGeom>
              <a:avLst/>
              <a:gdLst>
                <a:gd name="connsiteX0" fmla="*/ 0 w 36827"/>
                <a:gd name="connsiteY0" fmla="*/ 0 h 44416"/>
                <a:gd name="connsiteX1" fmla="*/ 36827 w 36827"/>
                <a:gd name="connsiteY1" fmla="*/ 20368 h 44416"/>
                <a:gd name="connsiteX2" fmla="*/ 36827 w 36827"/>
                <a:gd name="connsiteY2" fmla="*/ 24963 h 44416"/>
                <a:gd name="connsiteX3" fmla="*/ 0 w 36827"/>
                <a:gd name="connsiteY3" fmla="*/ 44417 h 4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27" h="44416">
                  <a:moveTo>
                    <a:pt x="0" y="0"/>
                  </a:moveTo>
                  <a:lnTo>
                    <a:pt x="36827" y="20368"/>
                  </a:lnTo>
                  <a:lnTo>
                    <a:pt x="36827" y="24963"/>
                  </a:lnTo>
                  <a:lnTo>
                    <a:pt x="0" y="44417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</p:grpSp>
      <p:cxnSp>
        <p:nvCxnSpPr>
          <p:cNvPr id="111" name="Elbow Connector 110">
            <a:extLst>
              <a:ext uri="{FF2B5EF4-FFF2-40B4-BE49-F238E27FC236}">
                <a16:creationId xmlns:a16="http://schemas.microsoft.com/office/drawing/2014/main" id="{835320D8-986B-9F41-B071-1CEF47B19F37}"/>
              </a:ext>
            </a:extLst>
          </p:cNvPr>
          <p:cNvCxnSpPr>
            <a:cxnSpLocks/>
          </p:cNvCxnSpPr>
          <p:nvPr/>
        </p:nvCxnSpPr>
        <p:spPr>
          <a:xfrm rot="16200000" flipV="1">
            <a:off x="1614798" y="4985166"/>
            <a:ext cx="968936" cy="1"/>
          </a:xfrm>
          <a:prstGeom prst="bentConnector3">
            <a:avLst/>
          </a:prstGeom>
          <a:ln w="19050" cap="rnd">
            <a:solidFill>
              <a:schemeClr val="tx1">
                <a:lumMod val="50000"/>
              </a:schemeClr>
            </a:solidFill>
            <a:miter lim="800000"/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C8C4A24F-E854-4249-B18A-DF01C4D4647B}"/>
              </a:ext>
            </a:extLst>
          </p:cNvPr>
          <p:cNvSpPr txBox="1"/>
          <p:nvPr/>
        </p:nvSpPr>
        <p:spPr>
          <a:xfrm>
            <a:off x="2479820" y="5548718"/>
            <a:ext cx="12955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Data Processing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Amazon Ember"/>
              </a:rPr>
              <a:t>c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ode </a:t>
            </a:r>
          </a:p>
        </p:txBody>
      </p:sp>
      <p:sp>
        <p:nvSpPr>
          <p:cNvPr id="113" name="Rounded Rectangle 112">
            <a:extLst>
              <a:ext uri="{FF2B5EF4-FFF2-40B4-BE49-F238E27FC236}">
                <a16:creationId xmlns:a16="http://schemas.microsoft.com/office/drawing/2014/main" id="{4B68ACE6-662F-EC4D-8A53-0EC3BB5F117A}"/>
              </a:ext>
            </a:extLst>
          </p:cNvPr>
          <p:cNvSpPr/>
          <p:nvPr/>
        </p:nvSpPr>
        <p:spPr>
          <a:xfrm>
            <a:off x="4493139" y="2964352"/>
            <a:ext cx="1407650" cy="947497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Evaluate model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115" name="Rounded Rectangle 114">
            <a:extLst>
              <a:ext uri="{FF2B5EF4-FFF2-40B4-BE49-F238E27FC236}">
                <a16:creationId xmlns:a16="http://schemas.microsoft.com/office/drawing/2014/main" id="{93539A6B-22E5-694E-AC1F-CDD46F3DAE39}"/>
              </a:ext>
            </a:extLst>
          </p:cNvPr>
          <p:cNvSpPr/>
          <p:nvPr/>
        </p:nvSpPr>
        <p:spPr>
          <a:xfrm>
            <a:off x="6135682" y="2827215"/>
            <a:ext cx="1371377" cy="947497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Register model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4F62AB87-3F81-2C47-ABF7-6B8CD53EBF9B}"/>
              </a:ext>
            </a:extLst>
          </p:cNvPr>
          <p:cNvSpPr/>
          <p:nvPr/>
        </p:nvSpPr>
        <p:spPr>
          <a:xfrm>
            <a:off x="6225694" y="3186602"/>
            <a:ext cx="1213585" cy="4440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Sagemaker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Model Registry</a:t>
            </a:r>
          </a:p>
        </p:txBody>
      </p:sp>
      <p:sp>
        <p:nvSpPr>
          <p:cNvPr id="24" name="Chevron 23">
            <a:extLst>
              <a:ext uri="{FF2B5EF4-FFF2-40B4-BE49-F238E27FC236}">
                <a16:creationId xmlns:a16="http://schemas.microsoft.com/office/drawing/2014/main" id="{3484AA49-8B3F-9B43-A822-42F11EC57BA0}"/>
              </a:ext>
            </a:extLst>
          </p:cNvPr>
          <p:cNvSpPr/>
          <p:nvPr/>
        </p:nvSpPr>
        <p:spPr>
          <a:xfrm>
            <a:off x="3010519" y="1495424"/>
            <a:ext cx="4834091" cy="370683"/>
          </a:xfrm>
          <a:prstGeom prst="chevron">
            <a:avLst/>
          </a:prstGeom>
          <a:solidFill>
            <a:schemeClr val="accent3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Train </a:t>
            </a:r>
            <a:r>
              <a:rPr lang="en-US" sz="1400" dirty="0">
                <a:solidFill>
                  <a:schemeClr val="bg1"/>
                </a:solidFill>
                <a:latin typeface="Amazon Ember"/>
              </a:rPr>
              <a:t>and t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une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grpSp>
        <p:nvGrpSpPr>
          <p:cNvPr id="118" name="Graphic 299">
            <a:extLst>
              <a:ext uri="{FF2B5EF4-FFF2-40B4-BE49-F238E27FC236}">
                <a16:creationId xmlns:a16="http://schemas.microsoft.com/office/drawing/2014/main" id="{80A35CAB-AE38-AF42-A9C4-AECEF8768691}"/>
              </a:ext>
            </a:extLst>
          </p:cNvPr>
          <p:cNvGrpSpPr/>
          <p:nvPr/>
        </p:nvGrpSpPr>
        <p:grpSpPr>
          <a:xfrm>
            <a:off x="4882224" y="5098267"/>
            <a:ext cx="258221" cy="243082"/>
            <a:chOff x="4216984" y="2055308"/>
            <a:chExt cx="292425" cy="275280"/>
          </a:xfrm>
          <a:noFill/>
        </p:grpSpPr>
        <p:sp>
          <p:nvSpPr>
            <p:cNvPr id="119" name="Freeform: Shape 1341">
              <a:extLst>
                <a:ext uri="{FF2B5EF4-FFF2-40B4-BE49-F238E27FC236}">
                  <a16:creationId xmlns:a16="http://schemas.microsoft.com/office/drawing/2014/main" id="{265A4D96-F444-5943-93BE-04748E51485E}"/>
                </a:ext>
              </a:extLst>
            </p:cNvPr>
            <p:cNvSpPr/>
            <p:nvPr/>
          </p:nvSpPr>
          <p:spPr>
            <a:xfrm>
              <a:off x="4465061" y="2171094"/>
              <a:ext cx="44348" cy="44348"/>
            </a:xfrm>
            <a:custGeom>
              <a:avLst/>
              <a:gdLst>
                <a:gd name="connsiteX0" fmla="*/ 44348 w 44348"/>
                <a:gd name="connsiteY0" fmla="*/ 22174 h 44348"/>
                <a:gd name="connsiteX1" fmla="*/ 22174 w 44348"/>
                <a:gd name="connsiteY1" fmla="*/ 44348 h 44348"/>
                <a:gd name="connsiteX2" fmla="*/ 0 w 44348"/>
                <a:gd name="connsiteY2" fmla="*/ 22174 h 44348"/>
                <a:gd name="connsiteX3" fmla="*/ 22174 w 44348"/>
                <a:gd name="connsiteY3" fmla="*/ 0 h 44348"/>
                <a:gd name="connsiteX4" fmla="*/ 44348 w 44348"/>
                <a:gd name="connsiteY4" fmla="*/ 22174 h 44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348" h="44348">
                  <a:moveTo>
                    <a:pt x="44348" y="22174"/>
                  </a:moveTo>
                  <a:cubicBezTo>
                    <a:pt x="44348" y="34421"/>
                    <a:pt x="34421" y="44348"/>
                    <a:pt x="22174" y="44348"/>
                  </a:cubicBezTo>
                  <a:cubicBezTo>
                    <a:pt x="9928" y="44348"/>
                    <a:pt x="0" y="34421"/>
                    <a:pt x="0" y="22174"/>
                  </a:cubicBezTo>
                  <a:cubicBezTo>
                    <a:pt x="0" y="9928"/>
                    <a:pt x="9928" y="0"/>
                    <a:pt x="22174" y="0"/>
                  </a:cubicBezTo>
                  <a:cubicBezTo>
                    <a:pt x="34421" y="0"/>
                    <a:pt x="44348" y="9928"/>
                    <a:pt x="44348" y="22174"/>
                  </a:cubicBezTo>
                  <a:close/>
                </a:path>
              </a:pathLst>
            </a:custGeom>
            <a:noFill/>
            <a:ln w="12700" cap="flat">
              <a:solidFill>
                <a:srgbClr val="FF9900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20" name="Freeform: Shape 1342">
              <a:extLst>
                <a:ext uri="{FF2B5EF4-FFF2-40B4-BE49-F238E27FC236}">
                  <a16:creationId xmlns:a16="http://schemas.microsoft.com/office/drawing/2014/main" id="{17AA0C40-482F-924C-8A5D-45A9C9E16B25}"/>
                </a:ext>
              </a:extLst>
            </p:cNvPr>
            <p:cNvSpPr/>
            <p:nvPr/>
          </p:nvSpPr>
          <p:spPr>
            <a:xfrm rot="-5400000">
              <a:off x="4399247" y="2056337"/>
              <a:ext cx="42451" cy="42451"/>
            </a:xfrm>
            <a:custGeom>
              <a:avLst/>
              <a:gdLst>
                <a:gd name="connsiteX0" fmla="*/ 0 w 42451"/>
                <a:gd name="connsiteY0" fmla="*/ 0 h 42451"/>
                <a:gd name="connsiteX1" fmla="*/ 42451 w 42451"/>
                <a:gd name="connsiteY1" fmla="*/ 0 h 42451"/>
                <a:gd name="connsiteX2" fmla="*/ 42451 w 42451"/>
                <a:gd name="connsiteY2" fmla="*/ 42451 h 42451"/>
                <a:gd name="connsiteX3" fmla="*/ 0 w 42451"/>
                <a:gd name="connsiteY3" fmla="*/ 42451 h 42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451" h="42451">
                  <a:moveTo>
                    <a:pt x="0" y="0"/>
                  </a:moveTo>
                  <a:lnTo>
                    <a:pt x="42451" y="0"/>
                  </a:lnTo>
                  <a:lnTo>
                    <a:pt x="42451" y="42451"/>
                  </a:lnTo>
                  <a:lnTo>
                    <a:pt x="0" y="42451"/>
                  </a:lnTo>
                  <a:close/>
                </a:path>
              </a:pathLst>
            </a:custGeom>
            <a:noFill/>
            <a:ln w="12700" cap="flat">
              <a:solidFill>
                <a:srgbClr val="FF9900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21" name="Freeform: Shape 1343">
              <a:extLst>
                <a:ext uri="{FF2B5EF4-FFF2-40B4-BE49-F238E27FC236}">
                  <a16:creationId xmlns:a16="http://schemas.microsoft.com/office/drawing/2014/main" id="{3DCD898F-3456-1546-9C63-0550238925BF}"/>
                </a:ext>
              </a:extLst>
            </p:cNvPr>
            <p:cNvSpPr/>
            <p:nvPr/>
          </p:nvSpPr>
          <p:spPr>
            <a:xfrm>
              <a:off x="4397921" y="2278559"/>
              <a:ext cx="45079" cy="52029"/>
            </a:xfrm>
            <a:custGeom>
              <a:avLst/>
              <a:gdLst>
                <a:gd name="connsiteX0" fmla="*/ 0 w 45079"/>
                <a:gd name="connsiteY0" fmla="*/ 39022 h 52029"/>
                <a:gd name="connsiteX1" fmla="*/ 0 w 45079"/>
                <a:gd name="connsiteY1" fmla="*/ 13007 h 52029"/>
                <a:gd name="connsiteX2" fmla="*/ 22540 w 45079"/>
                <a:gd name="connsiteY2" fmla="*/ 0 h 52029"/>
                <a:gd name="connsiteX3" fmla="*/ 45080 w 45079"/>
                <a:gd name="connsiteY3" fmla="*/ 13007 h 52029"/>
                <a:gd name="connsiteX4" fmla="*/ 45080 w 45079"/>
                <a:gd name="connsiteY4" fmla="*/ 39022 h 52029"/>
                <a:gd name="connsiteX5" fmla="*/ 22540 w 45079"/>
                <a:gd name="connsiteY5" fmla="*/ 52029 h 52029"/>
                <a:gd name="connsiteX6" fmla="*/ 0 w 45079"/>
                <a:gd name="connsiteY6" fmla="*/ 39022 h 52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079" h="52029">
                  <a:moveTo>
                    <a:pt x="0" y="39022"/>
                  </a:moveTo>
                  <a:lnTo>
                    <a:pt x="0" y="13007"/>
                  </a:lnTo>
                  <a:lnTo>
                    <a:pt x="22540" y="0"/>
                  </a:lnTo>
                  <a:lnTo>
                    <a:pt x="45080" y="13007"/>
                  </a:lnTo>
                  <a:lnTo>
                    <a:pt x="45080" y="39022"/>
                  </a:lnTo>
                  <a:lnTo>
                    <a:pt x="22540" y="52029"/>
                  </a:lnTo>
                  <a:lnTo>
                    <a:pt x="0" y="39022"/>
                  </a:lnTo>
                  <a:close/>
                </a:path>
              </a:pathLst>
            </a:custGeom>
            <a:noFill/>
            <a:ln w="12700" cap="flat">
              <a:solidFill>
                <a:srgbClr val="FF9900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22" name="Freeform: Shape 1344">
              <a:extLst>
                <a:ext uri="{FF2B5EF4-FFF2-40B4-BE49-F238E27FC236}">
                  <a16:creationId xmlns:a16="http://schemas.microsoft.com/office/drawing/2014/main" id="{9F8689A5-23A0-524B-99A3-E6E903589E7C}"/>
                </a:ext>
              </a:extLst>
            </p:cNvPr>
            <p:cNvSpPr/>
            <p:nvPr/>
          </p:nvSpPr>
          <p:spPr>
            <a:xfrm>
              <a:off x="4216984" y="2162156"/>
              <a:ext cx="2286" cy="60030"/>
            </a:xfrm>
            <a:custGeom>
              <a:avLst/>
              <a:gdLst>
                <a:gd name="connsiteX0" fmla="*/ 0 w 2286"/>
                <a:gd name="connsiteY0" fmla="*/ 60030 h 60030"/>
                <a:gd name="connsiteX1" fmla="*/ 0 w 2286"/>
                <a:gd name="connsiteY1" fmla="*/ 30015 h 60030"/>
                <a:gd name="connsiteX2" fmla="*/ 0 w 2286"/>
                <a:gd name="connsiteY2" fmla="*/ 0 h 60030"/>
                <a:gd name="connsiteX3" fmla="*/ 0 w 2286"/>
                <a:gd name="connsiteY3" fmla="*/ 60030 h 60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" h="60030">
                  <a:moveTo>
                    <a:pt x="0" y="60030"/>
                  </a:moveTo>
                  <a:lnTo>
                    <a:pt x="0" y="30015"/>
                  </a:lnTo>
                  <a:lnTo>
                    <a:pt x="0" y="0"/>
                  </a:lnTo>
                  <a:lnTo>
                    <a:pt x="0" y="60030"/>
                  </a:lnTo>
                  <a:close/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23" name="Freeform: Shape 1345">
              <a:extLst>
                <a:ext uri="{FF2B5EF4-FFF2-40B4-BE49-F238E27FC236}">
                  <a16:creationId xmlns:a16="http://schemas.microsoft.com/office/drawing/2014/main" id="{23E2931D-7F49-0A41-9038-B6DDEE06EB52}"/>
                </a:ext>
              </a:extLst>
            </p:cNvPr>
            <p:cNvSpPr/>
            <p:nvPr/>
          </p:nvSpPr>
          <p:spPr>
            <a:xfrm>
              <a:off x="4284695" y="2106081"/>
              <a:ext cx="33832" cy="86090"/>
            </a:xfrm>
            <a:custGeom>
              <a:avLst/>
              <a:gdLst>
                <a:gd name="connsiteX0" fmla="*/ 0 w 33832"/>
                <a:gd name="connsiteY0" fmla="*/ 86091 h 86090"/>
                <a:gd name="connsiteX1" fmla="*/ 0 w 33832"/>
                <a:gd name="connsiteY1" fmla="*/ 50772 h 86090"/>
                <a:gd name="connsiteX2" fmla="*/ 33833 w 33832"/>
                <a:gd name="connsiteY2" fmla="*/ 33856 h 86090"/>
                <a:gd name="connsiteX3" fmla="*/ 33833 w 33832"/>
                <a:gd name="connsiteY3" fmla="*/ 0 h 86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32" h="86090">
                  <a:moveTo>
                    <a:pt x="0" y="86091"/>
                  </a:moveTo>
                  <a:lnTo>
                    <a:pt x="0" y="50772"/>
                  </a:lnTo>
                  <a:lnTo>
                    <a:pt x="33833" y="33856"/>
                  </a:lnTo>
                  <a:lnTo>
                    <a:pt x="33833" y="0"/>
                  </a:lnTo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24" name="Freeform: Shape 1346">
              <a:extLst>
                <a:ext uri="{FF2B5EF4-FFF2-40B4-BE49-F238E27FC236}">
                  <a16:creationId xmlns:a16="http://schemas.microsoft.com/office/drawing/2014/main" id="{EDE78FBD-2AFE-6B4E-A01D-FAB577A6BCBA}"/>
                </a:ext>
              </a:extLst>
            </p:cNvPr>
            <p:cNvSpPr/>
            <p:nvPr/>
          </p:nvSpPr>
          <p:spPr>
            <a:xfrm>
              <a:off x="4250840" y="2139936"/>
              <a:ext cx="33832" cy="16916"/>
            </a:xfrm>
            <a:custGeom>
              <a:avLst/>
              <a:gdLst>
                <a:gd name="connsiteX0" fmla="*/ 33833 w 33832"/>
                <a:gd name="connsiteY0" fmla="*/ 16916 h 16916"/>
                <a:gd name="connsiteX1" fmla="*/ 0 w 33832"/>
                <a:gd name="connsiteY1" fmla="*/ 0 h 16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832" h="16916">
                  <a:moveTo>
                    <a:pt x="33833" y="16916"/>
                  </a:moveTo>
                  <a:lnTo>
                    <a:pt x="0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25" name="Freeform: Shape 1347">
              <a:extLst>
                <a:ext uri="{FF2B5EF4-FFF2-40B4-BE49-F238E27FC236}">
                  <a16:creationId xmlns:a16="http://schemas.microsoft.com/office/drawing/2014/main" id="{598CA6BA-FDF9-5448-BF67-76DCEFA17B5A}"/>
                </a:ext>
              </a:extLst>
            </p:cNvPr>
            <p:cNvSpPr/>
            <p:nvPr/>
          </p:nvSpPr>
          <p:spPr>
            <a:xfrm>
              <a:off x="4284672" y="2075791"/>
              <a:ext cx="2286" cy="41559"/>
            </a:xfrm>
            <a:custGeom>
              <a:avLst/>
              <a:gdLst>
                <a:gd name="connsiteX0" fmla="*/ 0 w 2286"/>
                <a:gd name="connsiteY0" fmla="*/ 41559 h 41559"/>
                <a:gd name="connsiteX1" fmla="*/ 0 w 2286"/>
                <a:gd name="connsiteY1" fmla="*/ 0 h 41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86" h="41559">
                  <a:moveTo>
                    <a:pt x="0" y="41559"/>
                  </a:moveTo>
                  <a:lnTo>
                    <a:pt x="0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26" name="Freeform: Shape 1348">
              <a:extLst>
                <a:ext uri="{FF2B5EF4-FFF2-40B4-BE49-F238E27FC236}">
                  <a16:creationId xmlns:a16="http://schemas.microsoft.com/office/drawing/2014/main" id="{8577626D-E8E7-D04C-953D-3504ECA44A7A}"/>
                </a:ext>
              </a:extLst>
            </p:cNvPr>
            <p:cNvSpPr/>
            <p:nvPr/>
          </p:nvSpPr>
          <p:spPr>
            <a:xfrm>
              <a:off x="4216984" y="2173335"/>
              <a:ext cx="32598" cy="19202"/>
            </a:xfrm>
            <a:custGeom>
              <a:avLst/>
              <a:gdLst>
                <a:gd name="connsiteX0" fmla="*/ 0 w 32598"/>
                <a:gd name="connsiteY0" fmla="*/ 19202 h 19202"/>
                <a:gd name="connsiteX1" fmla="*/ 32598 w 32598"/>
                <a:gd name="connsiteY1" fmla="*/ 0 h 19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2598" h="19202">
                  <a:moveTo>
                    <a:pt x="0" y="19202"/>
                  </a:moveTo>
                  <a:lnTo>
                    <a:pt x="32598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27" name="Freeform: Shape 1349">
              <a:extLst>
                <a:ext uri="{FF2B5EF4-FFF2-40B4-BE49-F238E27FC236}">
                  <a16:creationId xmlns:a16="http://schemas.microsoft.com/office/drawing/2014/main" id="{784B2BAA-3845-0140-AE9F-24D90860EA0D}"/>
                </a:ext>
              </a:extLst>
            </p:cNvPr>
            <p:cNvSpPr/>
            <p:nvPr/>
          </p:nvSpPr>
          <p:spPr>
            <a:xfrm>
              <a:off x="4250840" y="2224564"/>
              <a:ext cx="33832" cy="22562"/>
            </a:xfrm>
            <a:custGeom>
              <a:avLst/>
              <a:gdLst>
                <a:gd name="connsiteX0" fmla="*/ 0 w 33832"/>
                <a:gd name="connsiteY0" fmla="*/ 22563 h 22562"/>
                <a:gd name="connsiteX1" fmla="*/ 33833 w 33832"/>
                <a:gd name="connsiteY1" fmla="*/ 0 h 22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832" h="22562">
                  <a:moveTo>
                    <a:pt x="0" y="22563"/>
                  </a:moveTo>
                  <a:lnTo>
                    <a:pt x="33833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28" name="Freeform: Shape 1350">
              <a:extLst>
                <a:ext uri="{FF2B5EF4-FFF2-40B4-BE49-F238E27FC236}">
                  <a16:creationId xmlns:a16="http://schemas.microsoft.com/office/drawing/2014/main" id="{BB6EB346-B3B5-0C4A-9B83-33981B910A14}"/>
                </a:ext>
              </a:extLst>
            </p:cNvPr>
            <p:cNvSpPr/>
            <p:nvPr/>
          </p:nvSpPr>
          <p:spPr>
            <a:xfrm>
              <a:off x="4281769" y="2288549"/>
              <a:ext cx="32598" cy="19179"/>
            </a:xfrm>
            <a:custGeom>
              <a:avLst/>
              <a:gdLst>
                <a:gd name="connsiteX0" fmla="*/ 0 w 32598"/>
                <a:gd name="connsiteY0" fmla="*/ 19180 h 19179"/>
                <a:gd name="connsiteX1" fmla="*/ 32598 w 32598"/>
                <a:gd name="connsiteY1" fmla="*/ 0 h 19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2598" h="19179">
                  <a:moveTo>
                    <a:pt x="0" y="19180"/>
                  </a:moveTo>
                  <a:lnTo>
                    <a:pt x="32598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29" name="Freeform: Shape 1351">
              <a:extLst>
                <a:ext uri="{FF2B5EF4-FFF2-40B4-BE49-F238E27FC236}">
                  <a16:creationId xmlns:a16="http://schemas.microsoft.com/office/drawing/2014/main" id="{4120AE14-B0E3-DC4E-B1FC-CD7AEE8DADCA}"/>
                </a:ext>
              </a:extLst>
            </p:cNvPr>
            <p:cNvSpPr/>
            <p:nvPr/>
          </p:nvSpPr>
          <p:spPr>
            <a:xfrm>
              <a:off x="4279049" y="2224564"/>
              <a:ext cx="73334" cy="39479"/>
            </a:xfrm>
            <a:custGeom>
              <a:avLst/>
              <a:gdLst>
                <a:gd name="connsiteX0" fmla="*/ 0 w 73334"/>
                <a:gd name="connsiteY0" fmla="*/ 39479 h 39479"/>
                <a:gd name="connsiteX1" fmla="*/ 73335 w 73334"/>
                <a:gd name="connsiteY1" fmla="*/ 0 h 39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3334" h="39479">
                  <a:moveTo>
                    <a:pt x="0" y="39479"/>
                  </a:moveTo>
                  <a:lnTo>
                    <a:pt x="73335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30" name="Freeform: Shape 1352">
              <a:extLst>
                <a:ext uri="{FF2B5EF4-FFF2-40B4-BE49-F238E27FC236}">
                  <a16:creationId xmlns:a16="http://schemas.microsoft.com/office/drawing/2014/main" id="{0421A037-9F57-2744-9AF7-0F8FF57876F0}"/>
                </a:ext>
              </a:extLst>
            </p:cNvPr>
            <p:cNvSpPr/>
            <p:nvPr/>
          </p:nvSpPr>
          <p:spPr>
            <a:xfrm>
              <a:off x="4250840" y="2190708"/>
              <a:ext cx="33832" cy="22562"/>
            </a:xfrm>
            <a:custGeom>
              <a:avLst/>
              <a:gdLst>
                <a:gd name="connsiteX0" fmla="*/ 0 w 33832"/>
                <a:gd name="connsiteY0" fmla="*/ 22563 h 22562"/>
                <a:gd name="connsiteX1" fmla="*/ 33833 w 33832"/>
                <a:gd name="connsiteY1" fmla="*/ 0 h 22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832" h="22562">
                  <a:moveTo>
                    <a:pt x="0" y="22563"/>
                  </a:moveTo>
                  <a:lnTo>
                    <a:pt x="33833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31" name="Freeform: Shape 1353">
              <a:extLst>
                <a:ext uri="{FF2B5EF4-FFF2-40B4-BE49-F238E27FC236}">
                  <a16:creationId xmlns:a16="http://schemas.microsoft.com/office/drawing/2014/main" id="{6686A310-65C6-4C4B-AAB3-2ACE03D49342}"/>
                </a:ext>
              </a:extLst>
            </p:cNvPr>
            <p:cNvSpPr/>
            <p:nvPr/>
          </p:nvSpPr>
          <p:spPr>
            <a:xfrm>
              <a:off x="4216984" y="2055308"/>
              <a:ext cx="135399" cy="270799"/>
            </a:xfrm>
            <a:custGeom>
              <a:avLst/>
              <a:gdLst>
                <a:gd name="connsiteX0" fmla="*/ 135400 w 135399"/>
                <a:gd name="connsiteY0" fmla="*/ 22563 h 270799"/>
                <a:gd name="connsiteX1" fmla="*/ 101544 w 135399"/>
                <a:gd name="connsiteY1" fmla="*/ 0 h 270799"/>
                <a:gd name="connsiteX2" fmla="*/ 33856 w 135399"/>
                <a:gd name="connsiteY2" fmla="*/ 39479 h 270799"/>
                <a:gd name="connsiteX3" fmla="*/ 33856 w 135399"/>
                <a:gd name="connsiteY3" fmla="*/ 84331 h 270799"/>
                <a:gd name="connsiteX4" fmla="*/ 0 w 135399"/>
                <a:gd name="connsiteY4" fmla="*/ 101544 h 270799"/>
                <a:gd name="connsiteX5" fmla="*/ 0 w 135399"/>
                <a:gd name="connsiteY5" fmla="*/ 136863 h 270799"/>
                <a:gd name="connsiteX6" fmla="*/ 0 w 135399"/>
                <a:gd name="connsiteY6" fmla="*/ 169255 h 270799"/>
                <a:gd name="connsiteX7" fmla="*/ 33856 w 135399"/>
                <a:gd name="connsiteY7" fmla="*/ 191818 h 270799"/>
                <a:gd name="connsiteX8" fmla="*/ 33856 w 135399"/>
                <a:gd name="connsiteY8" fmla="*/ 231297 h 270799"/>
                <a:gd name="connsiteX9" fmla="*/ 101544 w 135399"/>
                <a:gd name="connsiteY9" fmla="*/ 270800 h 270799"/>
                <a:gd name="connsiteX10" fmla="*/ 135400 w 135399"/>
                <a:gd name="connsiteY10" fmla="*/ 252672 h 270799"/>
                <a:gd name="connsiteX11" fmla="*/ 135400 w 135399"/>
                <a:gd name="connsiteY11" fmla="*/ 135400 h 270799"/>
                <a:gd name="connsiteX12" fmla="*/ 101544 w 135399"/>
                <a:gd name="connsiteY12" fmla="*/ 118461 h 27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5399" h="270799">
                  <a:moveTo>
                    <a:pt x="135400" y="22563"/>
                  </a:moveTo>
                  <a:lnTo>
                    <a:pt x="101544" y="0"/>
                  </a:lnTo>
                  <a:lnTo>
                    <a:pt x="33856" y="39479"/>
                  </a:lnTo>
                  <a:lnTo>
                    <a:pt x="33856" y="84331"/>
                  </a:lnTo>
                  <a:lnTo>
                    <a:pt x="0" y="101544"/>
                  </a:lnTo>
                  <a:lnTo>
                    <a:pt x="0" y="136863"/>
                  </a:lnTo>
                  <a:lnTo>
                    <a:pt x="0" y="169255"/>
                  </a:lnTo>
                  <a:lnTo>
                    <a:pt x="33856" y="191818"/>
                  </a:lnTo>
                  <a:lnTo>
                    <a:pt x="33856" y="231297"/>
                  </a:lnTo>
                  <a:lnTo>
                    <a:pt x="101544" y="270800"/>
                  </a:lnTo>
                  <a:lnTo>
                    <a:pt x="135400" y="252672"/>
                  </a:lnTo>
                  <a:lnTo>
                    <a:pt x="135400" y="135400"/>
                  </a:lnTo>
                  <a:lnTo>
                    <a:pt x="101544" y="118461"/>
                  </a:lnTo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32" name="Freeform: Shape 1354">
              <a:extLst>
                <a:ext uri="{FF2B5EF4-FFF2-40B4-BE49-F238E27FC236}">
                  <a16:creationId xmlns:a16="http://schemas.microsoft.com/office/drawing/2014/main" id="{021DB53D-0BDC-6D4C-AF8B-10ADBE14C8FC}"/>
                </a:ext>
              </a:extLst>
            </p:cNvPr>
            <p:cNvSpPr/>
            <p:nvPr/>
          </p:nvSpPr>
          <p:spPr>
            <a:xfrm>
              <a:off x="4284695" y="2190708"/>
              <a:ext cx="33832" cy="50772"/>
            </a:xfrm>
            <a:custGeom>
              <a:avLst/>
              <a:gdLst>
                <a:gd name="connsiteX0" fmla="*/ 33833 w 33832"/>
                <a:gd name="connsiteY0" fmla="*/ 50772 h 50772"/>
                <a:gd name="connsiteX1" fmla="*/ 33833 w 33832"/>
                <a:gd name="connsiteY1" fmla="*/ 22563 h 50772"/>
                <a:gd name="connsiteX2" fmla="*/ 0 w 33832"/>
                <a:gd name="connsiteY2" fmla="*/ 0 h 5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832" h="50772">
                  <a:moveTo>
                    <a:pt x="33833" y="50772"/>
                  </a:moveTo>
                  <a:lnTo>
                    <a:pt x="33833" y="22563"/>
                  </a:lnTo>
                  <a:lnTo>
                    <a:pt x="0" y="0"/>
                  </a:lnTo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33" name="Freeform: Shape 1355">
              <a:extLst>
                <a:ext uri="{FF2B5EF4-FFF2-40B4-BE49-F238E27FC236}">
                  <a16:creationId xmlns:a16="http://schemas.microsoft.com/office/drawing/2014/main" id="{DD4F4AA0-36BA-D541-AF9A-8BFFED677C6D}"/>
                </a:ext>
              </a:extLst>
            </p:cNvPr>
            <p:cNvSpPr/>
            <p:nvPr/>
          </p:nvSpPr>
          <p:spPr>
            <a:xfrm>
              <a:off x="4352384" y="2076545"/>
              <a:ext cx="2286" cy="122621"/>
            </a:xfrm>
            <a:custGeom>
              <a:avLst/>
              <a:gdLst>
                <a:gd name="connsiteX0" fmla="*/ 0 w 2286"/>
                <a:gd name="connsiteY0" fmla="*/ 122621 h 122621"/>
                <a:gd name="connsiteX1" fmla="*/ 0 w 2286"/>
                <a:gd name="connsiteY1" fmla="*/ 0 h 122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86" h="122621">
                  <a:moveTo>
                    <a:pt x="0" y="122621"/>
                  </a:moveTo>
                  <a:lnTo>
                    <a:pt x="0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34" name="Freeform: Shape 1356">
              <a:extLst>
                <a:ext uri="{FF2B5EF4-FFF2-40B4-BE49-F238E27FC236}">
                  <a16:creationId xmlns:a16="http://schemas.microsoft.com/office/drawing/2014/main" id="{CAEC7F5B-D28E-3149-8606-8AED0B660DD8}"/>
                </a:ext>
              </a:extLst>
            </p:cNvPr>
            <p:cNvSpPr/>
            <p:nvPr/>
          </p:nvSpPr>
          <p:spPr>
            <a:xfrm>
              <a:off x="4352772" y="2310998"/>
              <a:ext cx="33855" cy="16939"/>
            </a:xfrm>
            <a:custGeom>
              <a:avLst/>
              <a:gdLst>
                <a:gd name="connsiteX0" fmla="*/ 33856 w 33855"/>
                <a:gd name="connsiteY0" fmla="*/ 16939 h 16939"/>
                <a:gd name="connsiteX1" fmla="*/ 0 w 33855"/>
                <a:gd name="connsiteY1" fmla="*/ 0 h 16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855" h="16939">
                  <a:moveTo>
                    <a:pt x="33856" y="16939"/>
                  </a:moveTo>
                  <a:lnTo>
                    <a:pt x="0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35" name="Freeform: Shape 1357">
              <a:extLst>
                <a:ext uri="{FF2B5EF4-FFF2-40B4-BE49-F238E27FC236}">
                  <a16:creationId xmlns:a16="http://schemas.microsoft.com/office/drawing/2014/main" id="{79E8DBB1-4490-D84A-BFA7-BBE41C49B779}"/>
                </a:ext>
              </a:extLst>
            </p:cNvPr>
            <p:cNvSpPr/>
            <p:nvPr/>
          </p:nvSpPr>
          <p:spPr>
            <a:xfrm>
              <a:off x="4454316" y="2226393"/>
              <a:ext cx="33855" cy="62042"/>
            </a:xfrm>
            <a:custGeom>
              <a:avLst/>
              <a:gdLst>
                <a:gd name="connsiteX0" fmla="*/ 33856 w 33855"/>
                <a:gd name="connsiteY0" fmla="*/ 0 h 62042"/>
                <a:gd name="connsiteX1" fmla="*/ 0 w 33855"/>
                <a:gd name="connsiteY1" fmla="*/ 22563 h 62042"/>
                <a:gd name="connsiteX2" fmla="*/ 0 w 33855"/>
                <a:gd name="connsiteY2" fmla="*/ 62042 h 62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855" h="62042">
                  <a:moveTo>
                    <a:pt x="33856" y="0"/>
                  </a:moveTo>
                  <a:lnTo>
                    <a:pt x="0" y="22563"/>
                  </a:lnTo>
                  <a:lnTo>
                    <a:pt x="0" y="62042"/>
                  </a:lnTo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36" name="Freeform: Shape 1358">
              <a:extLst>
                <a:ext uri="{FF2B5EF4-FFF2-40B4-BE49-F238E27FC236}">
                  <a16:creationId xmlns:a16="http://schemas.microsoft.com/office/drawing/2014/main" id="{F21AFF50-779E-0F45-BFE7-AE00B6511778}"/>
                </a:ext>
              </a:extLst>
            </p:cNvPr>
            <p:cNvSpPr/>
            <p:nvPr/>
          </p:nvSpPr>
          <p:spPr>
            <a:xfrm>
              <a:off x="4454316" y="2097577"/>
              <a:ext cx="33855" cy="63093"/>
            </a:xfrm>
            <a:custGeom>
              <a:avLst/>
              <a:gdLst>
                <a:gd name="connsiteX0" fmla="*/ 0 w 33855"/>
                <a:gd name="connsiteY0" fmla="*/ 0 h 63093"/>
                <a:gd name="connsiteX1" fmla="*/ 0 w 33855"/>
                <a:gd name="connsiteY1" fmla="*/ 43891 h 63093"/>
                <a:gd name="connsiteX2" fmla="*/ 33856 w 33855"/>
                <a:gd name="connsiteY2" fmla="*/ 63094 h 63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855" h="63093">
                  <a:moveTo>
                    <a:pt x="0" y="0"/>
                  </a:moveTo>
                  <a:lnTo>
                    <a:pt x="0" y="43891"/>
                  </a:lnTo>
                  <a:lnTo>
                    <a:pt x="33856" y="63094"/>
                  </a:lnTo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37" name="Freeform: Shape 1359">
              <a:extLst>
                <a:ext uri="{FF2B5EF4-FFF2-40B4-BE49-F238E27FC236}">
                  <a16:creationId xmlns:a16="http://schemas.microsoft.com/office/drawing/2014/main" id="{D7CF236C-2017-1E40-8ACB-01A39895EF8E}"/>
                </a:ext>
              </a:extLst>
            </p:cNvPr>
            <p:cNvSpPr/>
            <p:nvPr/>
          </p:nvSpPr>
          <p:spPr>
            <a:xfrm>
              <a:off x="4352772" y="2057114"/>
              <a:ext cx="33855" cy="22585"/>
            </a:xfrm>
            <a:custGeom>
              <a:avLst/>
              <a:gdLst>
                <a:gd name="connsiteX0" fmla="*/ 0 w 33855"/>
                <a:gd name="connsiteY0" fmla="*/ 22586 h 22585"/>
                <a:gd name="connsiteX1" fmla="*/ 33856 w 33855"/>
                <a:gd name="connsiteY1" fmla="*/ 0 h 22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855" h="22585">
                  <a:moveTo>
                    <a:pt x="0" y="22586"/>
                  </a:moveTo>
                  <a:lnTo>
                    <a:pt x="33856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38" name="Freeform: Shape 1360">
              <a:extLst>
                <a:ext uri="{FF2B5EF4-FFF2-40B4-BE49-F238E27FC236}">
                  <a16:creationId xmlns:a16="http://schemas.microsoft.com/office/drawing/2014/main" id="{09D9D932-3FF4-774D-A00C-97E534711315}"/>
                </a:ext>
              </a:extLst>
            </p:cNvPr>
            <p:cNvSpPr/>
            <p:nvPr/>
          </p:nvSpPr>
          <p:spPr>
            <a:xfrm>
              <a:off x="4362808" y="2167711"/>
              <a:ext cx="38610" cy="45994"/>
            </a:xfrm>
            <a:custGeom>
              <a:avLst/>
              <a:gdLst>
                <a:gd name="connsiteX0" fmla="*/ 0 w 38610"/>
                <a:gd name="connsiteY0" fmla="*/ 45994 h 45994"/>
                <a:gd name="connsiteX1" fmla="*/ 38611 w 38610"/>
                <a:gd name="connsiteY1" fmla="*/ 45994 h 45994"/>
                <a:gd name="connsiteX2" fmla="*/ 12070 w 38610"/>
                <a:gd name="connsiteY2" fmla="*/ 0 h 45994"/>
                <a:gd name="connsiteX3" fmla="*/ 960 w 38610"/>
                <a:gd name="connsiteY3" fmla="*/ 19248 h 4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610" h="45994">
                  <a:moveTo>
                    <a:pt x="0" y="45994"/>
                  </a:moveTo>
                  <a:lnTo>
                    <a:pt x="38611" y="45994"/>
                  </a:lnTo>
                  <a:lnTo>
                    <a:pt x="12070" y="0"/>
                  </a:lnTo>
                  <a:lnTo>
                    <a:pt x="960" y="19248"/>
                  </a:lnTo>
                </a:path>
              </a:pathLst>
            </a:custGeom>
            <a:noFill/>
            <a:ln w="12700" cap="flat">
              <a:solidFill>
                <a:srgbClr val="FF9900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39" name="Freeform: Shape 1361">
              <a:extLst>
                <a:ext uri="{FF2B5EF4-FFF2-40B4-BE49-F238E27FC236}">
                  <a16:creationId xmlns:a16="http://schemas.microsoft.com/office/drawing/2014/main" id="{E6A945BE-A8C4-424B-B18F-69FC2A1665F7}"/>
                </a:ext>
              </a:extLst>
            </p:cNvPr>
            <p:cNvSpPr/>
            <p:nvPr/>
          </p:nvSpPr>
          <p:spPr>
            <a:xfrm>
              <a:off x="4396961" y="2108389"/>
              <a:ext cx="23317" cy="75117"/>
            </a:xfrm>
            <a:custGeom>
              <a:avLst/>
              <a:gdLst>
                <a:gd name="connsiteX0" fmla="*/ 23317 w 23317"/>
                <a:gd name="connsiteY0" fmla="*/ 0 h 75117"/>
                <a:gd name="connsiteX1" fmla="*/ 23317 w 23317"/>
                <a:gd name="connsiteY1" fmla="*/ 57264 h 75117"/>
                <a:gd name="connsiteX2" fmla="*/ 0 w 23317"/>
                <a:gd name="connsiteY2" fmla="*/ 75118 h 75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317" h="75117">
                  <a:moveTo>
                    <a:pt x="23317" y="0"/>
                  </a:moveTo>
                  <a:lnTo>
                    <a:pt x="23317" y="57264"/>
                  </a:lnTo>
                  <a:lnTo>
                    <a:pt x="0" y="75118"/>
                  </a:lnTo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40" name="Freeform: Shape 1362">
              <a:extLst>
                <a:ext uri="{FF2B5EF4-FFF2-40B4-BE49-F238E27FC236}">
                  <a16:creationId xmlns:a16="http://schemas.microsoft.com/office/drawing/2014/main" id="{A590F27F-32AF-4940-A86C-E75581A2EF60}"/>
                </a:ext>
              </a:extLst>
            </p:cNvPr>
            <p:cNvSpPr/>
            <p:nvPr/>
          </p:nvSpPr>
          <p:spPr>
            <a:xfrm>
              <a:off x="4387817" y="2225021"/>
              <a:ext cx="32461" cy="43936"/>
            </a:xfrm>
            <a:custGeom>
              <a:avLst/>
              <a:gdLst>
                <a:gd name="connsiteX0" fmla="*/ 32461 w 32461"/>
                <a:gd name="connsiteY0" fmla="*/ 43937 h 43936"/>
                <a:gd name="connsiteX1" fmla="*/ 32461 w 32461"/>
                <a:gd name="connsiteY1" fmla="*/ 24712 h 43936"/>
                <a:gd name="connsiteX2" fmla="*/ 0 w 32461"/>
                <a:gd name="connsiteY2" fmla="*/ 0 h 43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461" h="43936">
                  <a:moveTo>
                    <a:pt x="32461" y="43937"/>
                  </a:moveTo>
                  <a:lnTo>
                    <a:pt x="32461" y="24712"/>
                  </a:lnTo>
                  <a:lnTo>
                    <a:pt x="0" y="0"/>
                  </a:lnTo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</p:grpSp>
      <p:sp>
        <p:nvSpPr>
          <p:cNvPr id="141" name="TextBox 140">
            <a:extLst>
              <a:ext uri="{FF2B5EF4-FFF2-40B4-BE49-F238E27FC236}">
                <a16:creationId xmlns:a16="http://schemas.microsoft.com/office/drawing/2014/main" id="{FD807C04-E561-1443-B799-A2E5B757EC49}"/>
              </a:ext>
            </a:extLst>
          </p:cNvPr>
          <p:cNvSpPr txBox="1"/>
          <p:nvPr/>
        </p:nvSpPr>
        <p:spPr>
          <a:xfrm>
            <a:off x="5316537" y="4849680"/>
            <a:ext cx="9541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Model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Amazon Ember"/>
              </a:rPr>
              <a:t>a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rtifact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Experiment</a:t>
            </a:r>
          </a:p>
        </p:txBody>
      </p:sp>
      <p:cxnSp>
        <p:nvCxnSpPr>
          <p:cNvPr id="142" name="Elbow Connector 141">
            <a:extLst>
              <a:ext uri="{FF2B5EF4-FFF2-40B4-BE49-F238E27FC236}">
                <a16:creationId xmlns:a16="http://schemas.microsoft.com/office/drawing/2014/main" id="{2A6549BB-4351-D44D-A01E-69D110BC0A15}"/>
              </a:ext>
            </a:extLst>
          </p:cNvPr>
          <p:cNvCxnSpPr>
            <a:cxnSpLocks/>
          </p:cNvCxnSpPr>
          <p:nvPr/>
        </p:nvCxnSpPr>
        <p:spPr>
          <a:xfrm rot="16200000" flipV="1">
            <a:off x="4832405" y="4639761"/>
            <a:ext cx="403723" cy="1"/>
          </a:xfrm>
          <a:prstGeom prst="bentConnector3">
            <a:avLst/>
          </a:prstGeom>
          <a:ln w="19050" cap="rnd">
            <a:solidFill>
              <a:schemeClr val="tx1">
                <a:lumMod val="50000"/>
              </a:schemeClr>
            </a:solidFill>
            <a:miter lim="800000"/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Rectangle 144">
            <a:extLst>
              <a:ext uri="{FF2B5EF4-FFF2-40B4-BE49-F238E27FC236}">
                <a16:creationId xmlns:a16="http://schemas.microsoft.com/office/drawing/2014/main" id="{F9CA1E99-5609-DF41-AAD0-0E83D3D20D01}"/>
              </a:ext>
            </a:extLst>
          </p:cNvPr>
          <p:cNvSpPr/>
          <p:nvPr/>
        </p:nvSpPr>
        <p:spPr>
          <a:xfrm>
            <a:off x="3220145" y="2334222"/>
            <a:ext cx="2657330" cy="2937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Sagemaker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AI Experiments</a:t>
            </a:r>
          </a:p>
        </p:txBody>
      </p:sp>
      <p:grpSp>
        <p:nvGrpSpPr>
          <p:cNvPr id="146" name="Graphic 301">
            <a:extLst>
              <a:ext uri="{FF2B5EF4-FFF2-40B4-BE49-F238E27FC236}">
                <a16:creationId xmlns:a16="http://schemas.microsoft.com/office/drawing/2014/main" id="{A31B22D3-8A0E-D643-B37C-2FE5C03AD53E}"/>
              </a:ext>
            </a:extLst>
          </p:cNvPr>
          <p:cNvGrpSpPr/>
          <p:nvPr/>
        </p:nvGrpSpPr>
        <p:grpSpPr>
          <a:xfrm>
            <a:off x="4201513" y="5575022"/>
            <a:ext cx="658541" cy="462021"/>
            <a:chOff x="5032223" y="2065687"/>
            <a:chExt cx="361247" cy="254614"/>
          </a:xfrm>
        </p:grpSpPr>
        <p:sp>
          <p:nvSpPr>
            <p:cNvPr id="147" name="Freeform: Shape 1364">
              <a:extLst>
                <a:ext uri="{FF2B5EF4-FFF2-40B4-BE49-F238E27FC236}">
                  <a16:creationId xmlns:a16="http://schemas.microsoft.com/office/drawing/2014/main" id="{830D347D-777D-A24F-8FC6-BE181AF30C8E}"/>
                </a:ext>
              </a:extLst>
            </p:cNvPr>
            <p:cNvSpPr/>
            <p:nvPr/>
          </p:nvSpPr>
          <p:spPr>
            <a:xfrm>
              <a:off x="5284996" y="2213347"/>
              <a:ext cx="108475" cy="105034"/>
            </a:xfrm>
            <a:custGeom>
              <a:avLst/>
              <a:gdLst>
                <a:gd name="connsiteX0" fmla="*/ 35264 w 108475"/>
                <a:gd name="connsiteY0" fmla="*/ 105035 h 105034"/>
                <a:gd name="connsiteX1" fmla="*/ 3443 w 108475"/>
                <a:gd name="connsiteY1" fmla="*/ 35266 h 105034"/>
                <a:gd name="connsiteX2" fmla="*/ 73212 w 108475"/>
                <a:gd name="connsiteY2" fmla="*/ 3443 h 105034"/>
                <a:gd name="connsiteX3" fmla="*/ 105033 w 108475"/>
                <a:gd name="connsiteY3" fmla="*/ 73214 h 105034"/>
                <a:gd name="connsiteX4" fmla="*/ 73212 w 108475"/>
                <a:gd name="connsiteY4" fmla="*/ 105035 h 10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475" h="105034">
                  <a:moveTo>
                    <a:pt x="35264" y="105035"/>
                  </a:moveTo>
                  <a:cubicBezTo>
                    <a:pt x="7210" y="94556"/>
                    <a:pt x="-7036" y="63320"/>
                    <a:pt x="3443" y="35266"/>
                  </a:cubicBezTo>
                  <a:cubicBezTo>
                    <a:pt x="13922" y="7212"/>
                    <a:pt x="45158" y="-7036"/>
                    <a:pt x="73212" y="3443"/>
                  </a:cubicBezTo>
                  <a:cubicBezTo>
                    <a:pt x="101265" y="13922"/>
                    <a:pt x="115512" y="45160"/>
                    <a:pt x="105033" y="73214"/>
                  </a:cubicBezTo>
                  <a:cubicBezTo>
                    <a:pt x="99537" y="87929"/>
                    <a:pt x="87929" y="99537"/>
                    <a:pt x="73212" y="105035"/>
                  </a:cubicBez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48" name="Freeform: Shape 1365">
              <a:extLst>
                <a:ext uri="{FF2B5EF4-FFF2-40B4-BE49-F238E27FC236}">
                  <a16:creationId xmlns:a16="http://schemas.microsoft.com/office/drawing/2014/main" id="{D8BC741E-F506-DA44-AA03-CCDF3F0A9512}"/>
                </a:ext>
              </a:extLst>
            </p:cNvPr>
            <p:cNvSpPr/>
            <p:nvPr/>
          </p:nvSpPr>
          <p:spPr>
            <a:xfrm>
              <a:off x="5318872" y="2247263"/>
              <a:ext cx="40562" cy="38291"/>
            </a:xfrm>
            <a:custGeom>
              <a:avLst/>
              <a:gdLst>
                <a:gd name="connsiteX0" fmla="*/ 10966 w 40562"/>
                <a:gd name="connsiteY0" fmla="*/ 38292 h 38291"/>
                <a:gd name="connsiteX1" fmla="*/ 2270 w 40562"/>
                <a:gd name="connsiteY1" fmla="*/ 10965 h 38291"/>
                <a:gd name="connsiteX2" fmla="*/ 29597 w 40562"/>
                <a:gd name="connsiteY2" fmla="*/ 2271 h 38291"/>
                <a:gd name="connsiteX3" fmla="*/ 38293 w 40562"/>
                <a:gd name="connsiteY3" fmla="*/ 29596 h 38291"/>
                <a:gd name="connsiteX4" fmla="*/ 29597 w 40562"/>
                <a:gd name="connsiteY4" fmla="*/ 38292 h 38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562" h="38291">
                  <a:moveTo>
                    <a:pt x="10966" y="38292"/>
                  </a:moveTo>
                  <a:cubicBezTo>
                    <a:pt x="1019" y="33146"/>
                    <a:pt x="-2874" y="20914"/>
                    <a:pt x="2270" y="10965"/>
                  </a:cubicBezTo>
                  <a:cubicBezTo>
                    <a:pt x="7416" y="1019"/>
                    <a:pt x="19650" y="-2874"/>
                    <a:pt x="29597" y="2271"/>
                  </a:cubicBezTo>
                  <a:cubicBezTo>
                    <a:pt x="39543" y="7415"/>
                    <a:pt x="43436" y="19650"/>
                    <a:pt x="38293" y="29596"/>
                  </a:cubicBezTo>
                  <a:cubicBezTo>
                    <a:pt x="36363" y="33324"/>
                    <a:pt x="33325" y="36362"/>
                    <a:pt x="29597" y="38292"/>
                  </a:cubicBez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49" name="Freeform: Shape 1366">
              <a:extLst>
                <a:ext uri="{FF2B5EF4-FFF2-40B4-BE49-F238E27FC236}">
                  <a16:creationId xmlns:a16="http://schemas.microsoft.com/office/drawing/2014/main" id="{F4F12F94-31CA-0040-A4D4-295DC5EF430A}"/>
                </a:ext>
              </a:extLst>
            </p:cNvPr>
            <p:cNvSpPr/>
            <p:nvPr/>
          </p:nvSpPr>
          <p:spPr>
            <a:xfrm>
              <a:off x="5318911" y="2283451"/>
              <a:ext cx="11635" cy="36781"/>
            </a:xfrm>
            <a:custGeom>
              <a:avLst/>
              <a:gdLst>
                <a:gd name="connsiteX0" fmla="*/ 11636 w 11635"/>
                <a:gd name="connsiteY0" fmla="*/ 0 h 36781"/>
                <a:gd name="connsiteX1" fmla="*/ 0 w 11635"/>
                <a:gd name="connsiteY1" fmla="*/ 36782 h 36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35" h="36781">
                  <a:moveTo>
                    <a:pt x="11636" y="0"/>
                  </a:moveTo>
                  <a:lnTo>
                    <a:pt x="0" y="36782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50" name="Freeform: Shape 1367">
              <a:extLst>
                <a:ext uri="{FF2B5EF4-FFF2-40B4-BE49-F238E27FC236}">
                  <a16:creationId xmlns:a16="http://schemas.microsoft.com/office/drawing/2014/main" id="{35369221-6C9A-6B46-8FE2-30B982524783}"/>
                </a:ext>
              </a:extLst>
            </p:cNvPr>
            <p:cNvSpPr/>
            <p:nvPr/>
          </p:nvSpPr>
          <p:spPr>
            <a:xfrm>
              <a:off x="5347852" y="2283383"/>
              <a:ext cx="11292" cy="36918"/>
            </a:xfrm>
            <a:custGeom>
              <a:avLst/>
              <a:gdLst>
                <a:gd name="connsiteX0" fmla="*/ 0 w 11292"/>
                <a:gd name="connsiteY0" fmla="*/ 0 h 36918"/>
                <a:gd name="connsiteX1" fmla="*/ 11293 w 11292"/>
                <a:gd name="connsiteY1" fmla="*/ 36919 h 36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92" h="36918">
                  <a:moveTo>
                    <a:pt x="0" y="0"/>
                  </a:moveTo>
                  <a:lnTo>
                    <a:pt x="11293" y="36919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51" name="Freeform: Shape 1368">
              <a:extLst>
                <a:ext uri="{FF2B5EF4-FFF2-40B4-BE49-F238E27FC236}">
                  <a16:creationId xmlns:a16="http://schemas.microsoft.com/office/drawing/2014/main" id="{5B34A535-6B9C-AF4E-B36E-0DC8C4324225}"/>
                </a:ext>
              </a:extLst>
            </p:cNvPr>
            <p:cNvSpPr/>
            <p:nvPr/>
          </p:nvSpPr>
          <p:spPr>
            <a:xfrm>
              <a:off x="5089854" y="2107063"/>
              <a:ext cx="685" cy="187223"/>
            </a:xfrm>
            <a:custGeom>
              <a:avLst/>
              <a:gdLst>
                <a:gd name="connsiteX0" fmla="*/ 686 w 685"/>
                <a:gd name="connsiteY0" fmla="*/ 187223 h 187223"/>
                <a:gd name="connsiteX1" fmla="*/ 0 w 685"/>
                <a:gd name="connsiteY1" fmla="*/ 0 h 187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85" h="187223">
                  <a:moveTo>
                    <a:pt x="686" y="187223"/>
                  </a:moveTo>
                  <a:lnTo>
                    <a:pt x="0" y="0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52" name="Freeform: Shape 1369">
              <a:extLst>
                <a:ext uri="{FF2B5EF4-FFF2-40B4-BE49-F238E27FC236}">
                  <a16:creationId xmlns:a16="http://schemas.microsoft.com/office/drawing/2014/main" id="{AE33056C-2D16-6F40-8F8A-731EE61496AB}"/>
                </a:ext>
              </a:extLst>
            </p:cNvPr>
            <p:cNvSpPr/>
            <p:nvPr/>
          </p:nvSpPr>
          <p:spPr>
            <a:xfrm>
              <a:off x="5046945" y="2078054"/>
              <a:ext cx="17144" cy="17145"/>
            </a:xfrm>
            <a:custGeom>
              <a:avLst/>
              <a:gdLst>
                <a:gd name="connsiteX0" fmla="*/ 17145 w 17144"/>
                <a:gd name="connsiteY0" fmla="*/ 8573 h 17145"/>
                <a:gd name="connsiteX1" fmla="*/ 8572 w 17144"/>
                <a:gd name="connsiteY1" fmla="*/ 17145 h 17145"/>
                <a:gd name="connsiteX2" fmla="*/ 0 w 17144"/>
                <a:gd name="connsiteY2" fmla="*/ 8573 h 17145"/>
                <a:gd name="connsiteX3" fmla="*/ 8572 w 17144"/>
                <a:gd name="connsiteY3" fmla="*/ 0 h 17145"/>
                <a:gd name="connsiteX4" fmla="*/ 17145 w 17144"/>
                <a:gd name="connsiteY4" fmla="*/ 8573 h 17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4" h="17145">
                  <a:moveTo>
                    <a:pt x="17145" y="8573"/>
                  </a:moveTo>
                  <a:cubicBezTo>
                    <a:pt x="17145" y="13307"/>
                    <a:pt x="13307" y="17145"/>
                    <a:pt x="8572" y="17145"/>
                  </a:cubicBezTo>
                  <a:cubicBezTo>
                    <a:pt x="3838" y="17145"/>
                    <a:pt x="0" y="13307"/>
                    <a:pt x="0" y="8573"/>
                  </a:cubicBezTo>
                  <a:cubicBezTo>
                    <a:pt x="0" y="3838"/>
                    <a:pt x="3838" y="0"/>
                    <a:pt x="8572" y="0"/>
                  </a:cubicBezTo>
                  <a:cubicBezTo>
                    <a:pt x="13307" y="0"/>
                    <a:pt x="17145" y="3838"/>
                    <a:pt x="17145" y="8573"/>
                  </a:cubicBezTo>
                  <a:close/>
                </a:path>
              </a:pathLst>
            </a:custGeom>
            <a:solidFill>
              <a:srgbClr val="EFF5ED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53" name="Freeform: Shape 1370">
              <a:extLst>
                <a:ext uri="{FF2B5EF4-FFF2-40B4-BE49-F238E27FC236}">
                  <a16:creationId xmlns:a16="http://schemas.microsoft.com/office/drawing/2014/main" id="{72938386-9350-7C4A-87CC-218363042361}"/>
                </a:ext>
              </a:extLst>
            </p:cNvPr>
            <p:cNvSpPr/>
            <p:nvPr/>
          </p:nvSpPr>
          <p:spPr>
            <a:xfrm>
              <a:off x="5072640" y="2077963"/>
              <a:ext cx="17145" cy="17145"/>
            </a:xfrm>
            <a:custGeom>
              <a:avLst/>
              <a:gdLst>
                <a:gd name="connsiteX0" fmla="*/ 17145 w 17145"/>
                <a:gd name="connsiteY0" fmla="*/ 8573 h 17145"/>
                <a:gd name="connsiteX1" fmla="*/ 8573 w 17145"/>
                <a:gd name="connsiteY1" fmla="*/ 17145 h 17145"/>
                <a:gd name="connsiteX2" fmla="*/ 0 w 17145"/>
                <a:gd name="connsiteY2" fmla="*/ 8573 h 17145"/>
                <a:gd name="connsiteX3" fmla="*/ 8573 w 17145"/>
                <a:gd name="connsiteY3" fmla="*/ 0 h 17145"/>
                <a:gd name="connsiteX4" fmla="*/ 17145 w 17145"/>
                <a:gd name="connsiteY4" fmla="*/ 8573 h 17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" h="17145">
                  <a:moveTo>
                    <a:pt x="17145" y="8573"/>
                  </a:moveTo>
                  <a:cubicBezTo>
                    <a:pt x="17145" y="13307"/>
                    <a:pt x="13307" y="17145"/>
                    <a:pt x="8573" y="17145"/>
                  </a:cubicBezTo>
                  <a:cubicBezTo>
                    <a:pt x="3838" y="17145"/>
                    <a:pt x="0" y="13307"/>
                    <a:pt x="0" y="8573"/>
                  </a:cubicBezTo>
                  <a:cubicBezTo>
                    <a:pt x="0" y="3838"/>
                    <a:pt x="3838" y="0"/>
                    <a:pt x="8573" y="0"/>
                  </a:cubicBezTo>
                  <a:cubicBezTo>
                    <a:pt x="13307" y="0"/>
                    <a:pt x="17145" y="3838"/>
                    <a:pt x="17145" y="8573"/>
                  </a:cubicBezTo>
                  <a:close/>
                </a:path>
              </a:pathLst>
            </a:custGeom>
            <a:solidFill>
              <a:srgbClr val="EFF5ED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54" name="Freeform: Shape 1371">
              <a:extLst>
                <a:ext uri="{FF2B5EF4-FFF2-40B4-BE49-F238E27FC236}">
                  <a16:creationId xmlns:a16="http://schemas.microsoft.com/office/drawing/2014/main" id="{AA8C77DF-BCA0-934B-839E-5A304DF8630B}"/>
                </a:ext>
              </a:extLst>
            </p:cNvPr>
            <p:cNvSpPr/>
            <p:nvPr/>
          </p:nvSpPr>
          <p:spPr>
            <a:xfrm>
              <a:off x="5098312" y="2077871"/>
              <a:ext cx="17145" cy="17145"/>
            </a:xfrm>
            <a:custGeom>
              <a:avLst/>
              <a:gdLst>
                <a:gd name="connsiteX0" fmla="*/ 17145 w 17145"/>
                <a:gd name="connsiteY0" fmla="*/ 8573 h 17145"/>
                <a:gd name="connsiteX1" fmla="*/ 8573 w 17145"/>
                <a:gd name="connsiteY1" fmla="*/ 17145 h 17145"/>
                <a:gd name="connsiteX2" fmla="*/ 0 w 17145"/>
                <a:gd name="connsiteY2" fmla="*/ 8573 h 17145"/>
                <a:gd name="connsiteX3" fmla="*/ 8573 w 17145"/>
                <a:gd name="connsiteY3" fmla="*/ 0 h 17145"/>
                <a:gd name="connsiteX4" fmla="*/ 17145 w 17145"/>
                <a:gd name="connsiteY4" fmla="*/ 8573 h 17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" h="17145">
                  <a:moveTo>
                    <a:pt x="17145" y="8573"/>
                  </a:moveTo>
                  <a:cubicBezTo>
                    <a:pt x="17145" y="13307"/>
                    <a:pt x="13307" y="17145"/>
                    <a:pt x="8573" y="17145"/>
                  </a:cubicBezTo>
                  <a:cubicBezTo>
                    <a:pt x="3838" y="17145"/>
                    <a:pt x="0" y="13307"/>
                    <a:pt x="0" y="8573"/>
                  </a:cubicBezTo>
                  <a:cubicBezTo>
                    <a:pt x="0" y="3838"/>
                    <a:pt x="3838" y="0"/>
                    <a:pt x="8573" y="0"/>
                  </a:cubicBezTo>
                  <a:cubicBezTo>
                    <a:pt x="13307" y="0"/>
                    <a:pt x="17145" y="3838"/>
                    <a:pt x="17145" y="8573"/>
                  </a:cubicBezTo>
                  <a:close/>
                </a:path>
              </a:pathLst>
            </a:custGeom>
            <a:solidFill>
              <a:srgbClr val="EFF5ED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55" name="Freeform: Shape 1372">
              <a:extLst>
                <a:ext uri="{FF2B5EF4-FFF2-40B4-BE49-F238E27FC236}">
                  <a16:creationId xmlns:a16="http://schemas.microsoft.com/office/drawing/2014/main" id="{68B2B914-7E5E-834C-8E9F-B39D7E11A4DF}"/>
                </a:ext>
              </a:extLst>
            </p:cNvPr>
            <p:cNvSpPr/>
            <p:nvPr/>
          </p:nvSpPr>
          <p:spPr>
            <a:xfrm>
              <a:off x="5032223" y="2065687"/>
              <a:ext cx="306758" cy="227662"/>
            </a:xfrm>
            <a:custGeom>
              <a:avLst/>
              <a:gdLst>
                <a:gd name="connsiteX0" fmla="*/ 196596 w 306758"/>
                <a:gd name="connsiteY0" fmla="*/ 227663 h 227662"/>
                <a:gd name="connsiteX1" fmla="*/ 6401 w 306758"/>
                <a:gd name="connsiteY1" fmla="*/ 227663 h 227662"/>
                <a:gd name="connsiteX2" fmla="*/ 0 w 306758"/>
                <a:gd name="connsiteY2" fmla="*/ 221308 h 227662"/>
                <a:gd name="connsiteX3" fmla="*/ 0 w 306758"/>
                <a:gd name="connsiteY3" fmla="*/ 221285 h 227662"/>
                <a:gd name="connsiteX4" fmla="*/ 0 w 306758"/>
                <a:gd name="connsiteY4" fmla="*/ 6401 h 227662"/>
                <a:gd name="connsiteX5" fmla="*/ 6355 w 306758"/>
                <a:gd name="connsiteY5" fmla="*/ 0 h 227662"/>
                <a:gd name="connsiteX6" fmla="*/ 6378 w 306758"/>
                <a:gd name="connsiteY6" fmla="*/ 0 h 227662"/>
                <a:gd name="connsiteX7" fmla="*/ 300358 w 306758"/>
                <a:gd name="connsiteY7" fmla="*/ 0 h 227662"/>
                <a:gd name="connsiteX8" fmla="*/ 306758 w 306758"/>
                <a:gd name="connsiteY8" fmla="*/ 6401 h 227662"/>
                <a:gd name="connsiteX9" fmla="*/ 306758 w 306758"/>
                <a:gd name="connsiteY9" fmla="*/ 135446 h 227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6758" h="227662">
                  <a:moveTo>
                    <a:pt x="196596" y="227663"/>
                  </a:moveTo>
                  <a:lnTo>
                    <a:pt x="6401" y="227663"/>
                  </a:lnTo>
                  <a:cubicBezTo>
                    <a:pt x="2878" y="227676"/>
                    <a:pt x="13" y="224830"/>
                    <a:pt x="0" y="221308"/>
                  </a:cubicBezTo>
                  <a:cubicBezTo>
                    <a:pt x="0" y="221301"/>
                    <a:pt x="0" y="221292"/>
                    <a:pt x="0" y="221285"/>
                  </a:cubicBezTo>
                  <a:lnTo>
                    <a:pt x="0" y="6401"/>
                  </a:lnTo>
                  <a:cubicBezTo>
                    <a:pt x="-13" y="2878"/>
                    <a:pt x="2833" y="13"/>
                    <a:pt x="6355" y="0"/>
                  </a:cubicBezTo>
                  <a:cubicBezTo>
                    <a:pt x="6363" y="0"/>
                    <a:pt x="6370" y="0"/>
                    <a:pt x="6378" y="0"/>
                  </a:cubicBezTo>
                  <a:lnTo>
                    <a:pt x="300358" y="0"/>
                  </a:lnTo>
                  <a:cubicBezTo>
                    <a:pt x="303892" y="0"/>
                    <a:pt x="306758" y="2866"/>
                    <a:pt x="306758" y="6401"/>
                  </a:cubicBezTo>
                  <a:lnTo>
                    <a:pt x="306758" y="135446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56" name="Freeform: Shape 1373">
              <a:extLst>
                <a:ext uri="{FF2B5EF4-FFF2-40B4-BE49-F238E27FC236}">
                  <a16:creationId xmlns:a16="http://schemas.microsoft.com/office/drawing/2014/main" id="{FF627C3D-6C19-A444-B678-8862E62FCFB9}"/>
                </a:ext>
              </a:extLst>
            </p:cNvPr>
            <p:cNvSpPr/>
            <p:nvPr/>
          </p:nvSpPr>
          <p:spPr>
            <a:xfrm>
              <a:off x="5248639" y="2293350"/>
              <a:ext cx="27546" cy="2286"/>
            </a:xfrm>
            <a:custGeom>
              <a:avLst/>
              <a:gdLst>
                <a:gd name="connsiteX0" fmla="*/ 27546 w 27546"/>
                <a:gd name="connsiteY0" fmla="*/ 0 h 2286"/>
                <a:gd name="connsiteX1" fmla="*/ 27546 w 27546"/>
                <a:gd name="connsiteY1" fmla="*/ 0 h 2286"/>
                <a:gd name="connsiteX2" fmla="*/ 0 w 27546"/>
                <a:gd name="connsiteY2" fmla="*/ 0 h 2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546" h="2286">
                  <a:moveTo>
                    <a:pt x="27546" y="0"/>
                  </a:moveTo>
                  <a:lnTo>
                    <a:pt x="27546" y="0"/>
                  </a:lnTo>
                  <a:lnTo>
                    <a:pt x="0" y="0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57" name="Freeform: Shape 1374">
              <a:extLst>
                <a:ext uri="{FF2B5EF4-FFF2-40B4-BE49-F238E27FC236}">
                  <a16:creationId xmlns:a16="http://schemas.microsoft.com/office/drawing/2014/main" id="{A3A37AB1-D0EE-BF41-AB3C-E77FBCFDD7B5}"/>
                </a:ext>
              </a:extLst>
            </p:cNvPr>
            <p:cNvSpPr/>
            <p:nvPr/>
          </p:nvSpPr>
          <p:spPr>
            <a:xfrm>
              <a:off x="5032429" y="2107063"/>
              <a:ext cx="306072" cy="2286"/>
            </a:xfrm>
            <a:custGeom>
              <a:avLst/>
              <a:gdLst>
                <a:gd name="connsiteX0" fmla="*/ 0 w 306072"/>
                <a:gd name="connsiteY0" fmla="*/ 0 h 2286"/>
                <a:gd name="connsiteX1" fmla="*/ 306073 w 306072"/>
                <a:gd name="connsiteY1" fmla="*/ 0 h 2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6072" h="2286">
                  <a:moveTo>
                    <a:pt x="0" y="0"/>
                  </a:moveTo>
                  <a:lnTo>
                    <a:pt x="306073" y="0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58" name="Freeform: Shape 1375">
              <a:extLst>
                <a:ext uri="{FF2B5EF4-FFF2-40B4-BE49-F238E27FC236}">
                  <a16:creationId xmlns:a16="http://schemas.microsoft.com/office/drawing/2014/main" id="{6649AAA6-0B21-694D-934A-1F46123AC2E8}"/>
                </a:ext>
              </a:extLst>
            </p:cNvPr>
            <p:cNvSpPr/>
            <p:nvPr/>
          </p:nvSpPr>
          <p:spPr>
            <a:xfrm>
              <a:off x="5197158" y="2148623"/>
              <a:ext cx="31798" cy="104081"/>
            </a:xfrm>
            <a:custGeom>
              <a:avLst/>
              <a:gdLst>
                <a:gd name="connsiteX0" fmla="*/ 31798 w 31798"/>
                <a:gd name="connsiteY0" fmla="*/ 0 h 104081"/>
                <a:gd name="connsiteX1" fmla="*/ 0 w 31798"/>
                <a:gd name="connsiteY1" fmla="*/ 104082 h 104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1798" h="104081">
                  <a:moveTo>
                    <a:pt x="31798" y="0"/>
                  </a:moveTo>
                  <a:lnTo>
                    <a:pt x="0" y="104082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59" name="Freeform: Shape 1376">
              <a:extLst>
                <a:ext uri="{FF2B5EF4-FFF2-40B4-BE49-F238E27FC236}">
                  <a16:creationId xmlns:a16="http://schemas.microsoft.com/office/drawing/2014/main" id="{5279CCBA-695C-4C4E-B1E4-687CBB17B529}"/>
                </a:ext>
              </a:extLst>
            </p:cNvPr>
            <p:cNvSpPr/>
            <p:nvPr/>
          </p:nvSpPr>
          <p:spPr>
            <a:xfrm>
              <a:off x="5149107" y="2172809"/>
              <a:ext cx="36827" cy="44416"/>
            </a:xfrm>
            <a:custGeom>
              <a:avLst/>
              <a:gdLst>
                <a:gd name="connsiteX0" fmla="*/ 36827 w 36827"/>
                <a:gd name="connsiteY0" fmla="*/ 0 h 44416"/>
                <a:gd name="connsiteX1" fmla="*/ 0 w 36827"/>
                <a:gd name="connsiteY1" fmla="*/ 20368 h 44416"/>
                <a:gd name="connsiteX2" fmla="*/ 0 w 36827"/>
                <a:gd name="connsiteY2" fmla="*/ 24963 h 44416"/>
                <a:gd name="connsiteX3" fmla="*/ 36827 w 36827"/>
                <a:gd name="connsiteY3" fmla="*/ 44417 h 4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27" h="44416">
                  <a:moveTo>
                    <a:pt x="36827" y="0"/>
                  </a:moveTo>
                  <a:lnTo>
                    <a:pt x="0" y="20368"/>
                  </a:lnTo>
                  <a:lnTo>
                    <a:pt x="0" y="24963"/>
                  </a:lnTo>
                  <a:lnTo>
                    <a:pt x="36827" y="44417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60" name="Freeform: Shape 1377">
              <a:extLst>
                <a:ext uri="{FF2B5EF4-FFF2-40B4-BE49-F238E27FC236}">
                  <a16:creationId xmlns:a16="http://schemas.microsoft.com/office/drawing/2014/main" id="{36BEE465-6E05-E94E-92ED-31B3E9B303F1}"/>
                </a:ext>
              </a:extLst>
            </p:cNvPr>
            <p:cNvSpPr/>
            <p:nvPr/>
          </p:nvSpPr>
          <p:spPr>
            <a:xfrm>
              <a:off x="5243107" y="2172809"/>
              <a:ext cx="36827" cy="44416"/>
            </a:xfrm>
            <a:custGeom>
              <a:avLst/>
              <a:gdLst>
                <a:gd name="connsiteX0" fmla="*/ 0 w 36827"/>
                <a:gd name="connsiteY0" fmla="*/ 0 h 44416"/>
                <a:gd name="connsiteX1" fmla="*/ 36827 w 36827"/>
                <a:gd name="connsiteY1" fmla="*/ 20368 h 44416"/>
                <a:gd name="connsiteX2" fmla="*/ 36827 w 36827"/>
                <a:gd name="connsiteY2" fmla="*/ 24963 h 44416"/>
                <a:gd name="connsiteX3" fmla="*/ 0 w 36827"/>
                <a:gd name="connsiteY3" fmla="*/ 44417 h 4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27" h="44416">
                  <a:moveTo>
                    <a:pt x="0" y="0"/>
                  </a:moveTo>
                  <a:lnTo>
                    <a:pt x="36827" y="20368"/>
                  </a:lnTo>
                  <a:lnTo>
                    <a:pt x="36827" y="24963"/>
                  </a:lnTo>
                  <a:lnTo>
                    <a:pt x="0" y="44417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</p:grpSp>
      <p:sp>
        <p:nvSpPr>
          <p:cNvPr id="161" name="TextBox 160">
            <a:extLst>
              <a:ext uri="{FF2B5EF4-FFF2-40B4-BE49-F238E27FC236}">
                <a16:creationId xmlns:a16="http://schemas.microsoft.com/office/drawing/2014/main" id="{BF17824C-1B20-0D47-B0E2-5A41A2EFD410}"/>
              </a:ext>
            </a:extLst>
          </p:cNvPr>
          <p:cNvSpPr txBox="1"/>
          <p:nvPr/>
        </p:nvSpPr>
        <p:spPr>
          <a:xfrm>
            <a:off x="4876597" y="5567806"/>
            <a:ext cx="7585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Training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Amazon Ember"/>
              </a:rPr>
              <a:t>c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ode </a:t>
            </a:r>
          </a:p>
        </p:txBody>
      </p:sp>
      <p:cxnSp>
        <p:nvCxnSpPr>
          <p:cNvPr id="162" name="Elbow Connector 161">
            <a:extLst>
              <a:ext uri="{FF2B5EF4-FFF2-40B4-BE49-F238E27FC236}">
                <a16:creationId xmlns:a16="http://schemas.microsoft.com/office/drawing/2014/main" id="{19BFC691-E87E-044B-AF29-A400C40E08F3}"/>
              </a:ext>
            </a:extLst>
          </p:cNvPr>
          <p:cNvCxnSpPr>
            <a:cxnSpLocks/>
          </p:cNvCxnSpPr>
          <p:nvPr/>
        </p:nvCxnSpPr>
        <p:spPr>
          <a:xfrm rot="16200000" flipV="1">
            <a:off x="4005096" y="4940309"/>
            <a:ext cx="968936" cy="1"/>
          </a:xfrm>
          <a:prstGeom prst="bentConnector3">
            <a:avLst/>
          </a:prstGeom>
          <a:ln w="19050" cap="rnd">
            <a:solidFill>
              <a:schemeClr val="tx1">
                <a:lumMod val="50000"/>
              </a:schemeClr>
            </a:solidFill>
            <a:miter lim="800000"/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urved Up Arrow 28">
            <a:extLst>
              <a:ext uri="{FF2B5EF4-FFF2-40B4-BE49-F238E27FC236}">
                <a16:creationId xmlns:a16="http://schemas.microsoft.com/office/drawing/2014/main" id="{BD5F0BB4-D144-0E42-AD84-CBE38756276A}"/>
              </a:ext>
            </a:extLst>
          </p:cNvPr>
          <p:cNvSpPr/>
          <p:nvPr/>
        </p:nvSpPr>
        <p:spPr>
          <a:xfrm>
            <a:off x="5170448" y="3651884"/>
            <a:ext cx="1901573" cy="349041"/>
          </a:xfrm>
          <a:prstGeom prst="curvedUpArrow">
            <a:avLst>
              <a:gd name="adj1" fmla="val 42232"/>
              <a:gd name="adj2" fmla="val 84032"/>
              <a:gd name="adj3" fmla="val 25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70237D8C-D262-784C-8F9C-F9ECC9E0DCC7}"/>
              </a:ext>
            </a:extLst>
          </p:cNvPr>
          <p:cNvSpPr txBox="1"/>
          <p:nvPr/>
        </p:nvSpPr>
        <p:spPr>
          <a:xfrm>
            <a:off x="4182128" y="3884689"/>
            <a:ext cx="12987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Best-performing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i="1" dirty="0">
                <a:solidFill>
                  <a:schemeClr val="accent2"/>
                </a:solidFill>
                <a:latin typeface="Amazon Ember"/>
              </a:rPr>
              <a:t>m</a:t>
            </a:r>
            <a:r>
              <a:rPr kumimoji="0" lang="en-US" sz="1200" b="0" i="1" u="none" strike="noStrike" kern="1200" cap="none" spc="0" normalizeH="0" baseline="0" noProof="0" dirty="0" err="1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odel</a:t>
            </a:r>
            <a:endParaRPr kumimoji="0" lang="en-US" sz="1200" b="0" i="1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166" name="Chevron 165">
            <a:extLst>
              <a:ext uri="{FF2B5EF4-FFF2-40B4-BE49-F238E27FC236}">
                <a16:creationId xmlns:a16="http://schemas.microsoft.com/office/drawing/2014/main" id="{8F714B2D-2F72-6647-99B7-2E03A8C361F0}"/>
              </a:ext>
            </a:extLst>
          </p:cNvPr>
          <p:cNvSpPr/>
          <p:nvPr/>
        </p:nvSpPr>
        <p:spPr>
          <a:xfrm>
            <a:off x="7578030" y="1496126"/>
            <a:ext cx="3249627" cy="370683"/>
          </a:xfrm>
          <a:prstGeom prst="chevron">
            <a:avLst/>
          </a:prstGeom>
          <a:solidFill>
            <a:schemeClr val="accent3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Deploy </a:t>
            </a:r>
            <a:r>
              <a:rPr lang="en-US" sz="1400" dirty="0">
                <a:solidFill>
                  <a:schemeClr val="bg1"/>
                </a:solidFill>
                <a:latin typeface="Amazon Ember"/>
              </a:rPr>
              <a:t>and m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anage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169" name="Rounded Rectangle 168">
            <a:extLst>
              <a:ext uri="{FF2B5EF4-FFF2-40B4-BE49-F238E27FC236}">
                <a16:creationId xmlns:a16="http://schemas.microsoft.com/office/drawing/2014/main" id="{54BEF382-4E37-714D-94B1-4649ADF17DC8}"/>
              </a:ext>
            </a:extLst>
          </p:cNvPr>
          <p:cNvSpPr/>
          <p:nvPr/>
        </p:nvSpPr>
        <p:spPr>
          <a:xfrm>
            <a:off x="9550964" y="2585769"/>
            <a:ext cx="1166417" cy="327121"/>
          </a:xfrm>
          <a:prstGeom prst="roundRect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168" name="Rounded Rectangle 167">
            <a:extLst>
              <a:ext uri="{FF2B5EF4-FFF2-40B4-BE49-F238E27FC236}">
                <a16:creationId xmlns:a16="http://schemas.microsoft.com/office/drawing/2014/main" id="{0138A896-E51C-D141-856A-58CBA3C52843}"/>
              </a:ext>
            </a:extLst>
          </p:cNvPr>
          <p:cNvSpPr/>
          <p:nvPr/>
        </p:nvSpPr>
        <p:spPr>
          <a:xfrm>
            <a:off x="9498304" y="2521407"/>
            <a:ext cx="1166417" cy="327121"/>
          </a:xfrm>
          <a:prstGeom prst="roundRect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D5DA3DFB-1C31-8F45-A2E9-C3A7EF9FED76}"/>
              </a:ext>
            </a:extLst>
          </p:cNvPr>
          <p:cNvSpPr/>
          <p:nvPr/>
        </p:nvSpPr>
        <p:spPr>
          <a:xfrm>
            <a:off x="9433941" y="2433640"/>
            <a:ext cx="1166417" cy="327121"/>
          </a:xfrm>
          <a:prstGeom prst="roundRect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Target Environment(s)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C45A0C28-E151-374E-BE4E-D3D58E1AE8CF}"/>
              </a:ext>
            </a:extLst>
          </p:cNvPr>
          <p:cNvCxnSpPr>
            <a:cxnSpLocks/>
            <a:stCxn id="46" idx="3"/>
            <a:endCxn id="30" idx="1"/>
          </p:cNvCxnSpPr>
          <p:nvPr/>
        </p:nvCxnSpPr>
        <p:spPr>
          <a:xfrm flipV="1">
            <a:off x="9160293" y="2597201"/>
            <a:ext cx="273649" cy="0"/>
          </a:xfrm>
          <a:prstGeom prst="straightConnector1">
            <a:avLst/>
          </a:prstGeom>
          <a:ln w="19050" cap="rnd">
            <a:solidFill>
              <a:schemeClr val="tx1">
                <a:lumMod val="50000"/>
              </a:schemeClr>
            </a:solidFill>
            <a:miter lim="800000"/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2" name="Graphic 14">
            <a:extLst>
              <a:ext uri="{FF2B5EF4-FFF2-40B4-BE49-F238E27FC236}">
                <a16:creationId xmlns:a16="http://schemas.microsoft.com/office/drawing/2014/main" id="{B4A1D173-131C-2B41-B85D-DF7A43862A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8660" y="4807232"/>
            <a:ext cx="620696" cy="6206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73" name="Graphic 299">
            <a:extLst>
              <a:ext uri="{FF2B5EF4-FFF2-40B4-BE49-F238E27FC236}">
                <a16:creationId xmlns:a16="http://schemas.microsoft.com/office/drawing/2014/main" id="{37B4B78C-F7BC-AF44-B505-12C1BEB9C915}"/>
              </a:ext>
            </a:extLst>
          </p:cNvPr>
          <p:cNvGrpSpPr/>
          <p:nvPr/>
        </p:nvGrpSpPr>
        <p:grpSpPr>
          <a:xfrm>
            <a:off x="6643395" y="5104118"/>
            <a:ext cx="258221" cy="243082"/>
            <a:chOff x="4216984" y="2055308"/>
            <a:chExt cx="292425" cy="275280"/>
          </a:xfrm>
          <a:noFill/>
        </p:grpSpPr>
        <p:sp>
          <p:nvSpPr>
            <p:cNvPr id="174" name="Freeform: Shape 1341">
              <a:extLst>
                <a:ext uri="{FF2B5EF4-FFF2-40B4-BE49-F238E27FC236}">
                  <a16:creationId xmlns:a16="http://schemas.microsoft.com/office/drawing/2014/main" id="{16563976-B0D1-AA44-816D-2BC36C20A802}"/>
                </a:ext>
              </a:extLst>
            </p:cNvPr>
            <p:cNvSpPr/>
            <p:nvPr/>
          </p:nvSpPr>
          <p:spPr>
            <a:xfrm>
              <a:off x="4465061" y="2171094"/>
              <a:ext cx="44348" cy="44348"/>
            </a:xfrm>
            <a:custGeom>
              <a:avLst/>
              <a:gdLst>
                <a:gd name="connsiteX0" fmla="*/ 44348 w 44348"/>
                <a:gd name="connsiteY0" fmla="*/ 22174 h 44348"/>
                <a:gd name="connsiteX1" fmla="*/ 22174 w 44348"/>
                <a:gd name="connsiteY1" fmla="*/ 44348 h 44348"/>
                <a:gd name="connsiteX2" fmla="*/ 0 w 44348"/>
                <a:gd name="connsiteY2" fmla="*/ 22174 h 44348"/>
                <a:gd name="connsiteX3" fmla="*/ 22174 w 44348"/>
                <a:gd name="connsiteY3" fmla="*/ 0 h 44348"/>
                <a:gd name="connsiteX4" fmla="*/ 44348 w 44348"/>
                <a:gd name="connsiteY4" fmla="*/ 22174 h 44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348" h="44348">
                  <a:moveTo>
                    <a:pt x="44348" y="22174"/>
                  </a:moveTo>
                  <a:cubicBezTo>
                    <a:pt x="44348" y="34421"/>
                    <a:pt x="34421" y="44348"/>
                    <a:pt x="22174" y="44348"/>
                  </a:cubicBezTo>
                  <a:cubicBezTo>
                    <a:pt x="9928" y="44348"/>
                    <a:pt x="0" y="34421"/>
                    <a:pt x="0" y="22174"/>
                  </a:cubicBezTo>
                  <a:cubicBezTo>
                    <a:pt x="0" y="9928"/>
                    <a:pt x="9928" y="0"/>
                    <a:pt x="22174" y="0"/>
                  </a:cubicBezTo>
                  <a:cubicBezTo>
                    <a:pt x="34421" y="0"/>
                    <a:pt x="44348" y="9928"/>
                    <a:pt x="44348" y="22174"/>
                  </a:cubicBezTo>
                  <a:close/>
                </a:path>
              </a:pathLst>
            </a:custGeom>
            <a:noFill/>
            <a:ln w="12700" cap="flat">
              <a:solidFill>
                <a:srgbClr val="FF9900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75" name="Freeform: Shape 1342">
              <a:extLst>
                <a:ext uri="{FF2B5EF4-FFF2-40B4-BE49-F238E27FC236}">
                  <a16:creationId xmlns:a16="http://schemas.microsoft.com/office/drawing/2014/main" id="{7D7A6739-D8A3-2B4F-9649-3385416237B3}"/>
                </a:ext>
              </a:extLst>
            </p:cNvPr>
            <p:cNvSpPr/>
            <p:nvPr/>
          </p:nvSpPr>
          <p:spPr>
            <a:xfrm rot="-5400000">
              <a:off x="4399247" y="2056337"/>
              <a:ext cx="42451" cy="42451"/>
            </a:xfrm>
            <a:custGeom>
              <a:avLst/>
              <a:gdLst>
                <a:gd name="connsiteX0" fmla="*/ 0 w 42451"/>
                <a:gd name="connsiteY0" fmla="*/ 0 h 42451"/>
                <a:gd name="connsiteX1" fmla="*/ 42451 w 42451"/>
                <a:gd name="connsiteY1" fmla="*/ 0 h 42451"/>
                <a:gd name="connsiteX2" fmla="*/ 42451 w 42451"/>
                <a:gd name="connsiteY2" fmla="*/ 42451 h 42451"/>
                <a:gd name="connsiteX3" fmla="*/ 0 w 42451"/>
                <a:gd name="connsiteY3" fmla="*/ 42451 h 42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451" h="42451">
                  <a:moveTo>
                    <a:pt x="0" y="0"/>
                  </a:moveTo>
                  <a:lnTo>
                    <a:pt x="42451" y="0"/>
                  </a:lnTo>
                  <a:lnTo>
                    <a:pt x="42451" y="42451"/>
                  </a:lnTo>
                  <a:lnTo>
                    <a:pt x="0" y="42451"/>
                  </a:lnTo>
                  <a:close/>
                </a:path>
              </a:pathLst>
            </a:custGeom>
            <a:noFill/>
            <a:ln w="12700" cap="flat">
              <a:solidFill>
                <a:srgbClr val="FF9900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76" name="Freeform: Shape 1343">
              <a:extLst>
                <a:ext uri="{FF2B5EF4-FFF2-40B4-BE49-F238E27FC236}">
                  <a16:creationId xmlns:a16="http://schemas.microsoft.com/office/drawing/2014/main" id="{81AD7BC6-2DD5-2E4E-93C5-9A4F7D9390D9}"/>
                </a:ext>
              </a:extLst>
            </p:cNvPr>
            <p:cNvSpPr/>
            <p:nvPr/>
          </p:nvSpPr>
          <p:spPr>
            <a:xfrm>
              <a:off x="4397921" y="2278559"/>
              <a:ext cx="45079" cy="52029"/>
            </a:xfrm>
            <a:custGeom>
              <a:avLst/>
              <a:gdLst>
                <a:gd name="connsiteX0" fmla="*/ 0 w 45079"/>
                <a:gd name="connsiteY0" fmla="*/ 39022 h 52029"/>
                <a:gd name="connsiteX1" fmla="*/ 0 w 45079"/>
                <a:gd name="connsiteY1" fmla="*/ 13007 h 52029"/>
                <a:gd name="connsiteX2" fmla="*/ 22540 w 45079"/>
                <a:gd name="connsiteY2" fmla="*/ 0 h 52029"/>
                <a:gd name="connsiteX3" fmla="*/ 45080 w 45079"/>
                <a:gd name="connsiteY3" fmla="*/ 13007 h 52029"/>
                <a:gd name="connsiteX4" fmla="*/ 45080 w 45079"/>
                <a:gd name="connsiteY4" fmla="*/ 39022 h 52029"/>
                <a:gd name="connsiteX5" fmla="*/ 22540 w 45079"/>
                <a:gd name="connsiteY5" fmla="*/ 52029 h 52029"/>
                <a:gd name="connsiteX6" fmla="*/ 0 w 45079"/>
                <a:gd name="connsiteY6" fmla="*/ 39022 h 52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079" h="52029">
                  <a:moveTo>
                    <a:pt x="0" y="39022"/>
                  </a:moveTo>
                  <a:lnTo>
                    <a:pt x="0" y="13007"/>
                  </a:lnTo>
                  <a:lnTo>
                    <a:pt x="22540" y="0"/>
                  </a:lnTo>
                  <a:lnTo>
                    <a:pt x="45080" y="13007"/>
                  </a:lnTo>
                  <a:lnTo>
                    <a:pt x="45080" y="39022"/>
                  </a:lnTo>
                  <a:lnTo>
                    <a:pt x="22540" y="52029"/>
                  </a:lnTo>
                  <a:lnTo>
                    <a:pt x="0" y="39022"/>
                  </a:lnTo>
                  <a:close/>
                </a:path>
              </a:pathLst>
            </a:custGeom>
            <a:noFill/>
            <a:ln w="12700" cap="flat">
              <a:solidFill>
                <a:srgbClr val="FF9900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77" name="Freeform: Shape 1344">
              <a:extLst>
                <a:ext uri="{FF2B5EF4-FFF2-40B4-BE49-F238E27FC236}">
                  <a16:creationId xmlns:a16="http://schemas.microsoft.com/office/drawing/2014/main" id="{E4577501-9736-0941-9682-E1AF2184B447}"/>
                </a:ext>
              </a:extLst>
            </p:cNvPr>
            <p:cNvSpPr/>
            <p:nvPr/>
          </p:nvSpPr>
          <p:spPr>
            <a:xfrm>
              <a:off x="4216984" y="2162156"/>
              <a:ext cx="2286" cy="60030"/>
            </a:xfrm>
            <a:custGeom>
              <a:avLst/>
              <a:gdLst>
                <a:gd name="connsiteX0" fmla="*/ 0 w 2286"/>
                <a:gd name="connsiteY0" fmla="*/ 60030 h 60030"/>
                <a:gd name="connsiteX1" fmla="*/ 0 w 2286"/>
                <a:gd name="connsiteY1" fmla="*/ 30015 h 60030"/>
                <a:gd name="connsiteX2" fmla="*/ 0 w 2286"/>
                <a:gd name="connsiteY2" fmla="*/ 0 h 60030"/>
                <a:gd name="connsiteX3" fmla="*/ 0 w 2286"/>
                <a:gd name="connsiteY3" fmla="*/ 60030 h 60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" h="60030">
                  <a:moveTo>
                    <a:pt x="0" y="60030"/>
                  </a:moveTo>
                  <a:lnTo>
                    <a:pt x="0" y="30015"/>
                  </a:lnTo>
                  <a:lnTo>
                    <a:pt x="0" y="0"/>
                  </a:lnTo>
                  <a:lnTo>
                    <a:pt x="0" y="60030"/>
                  </a:lnTo>
                  <a:close/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78" name="Freeform: Shape 1345">
              <a:extLst>
                <a:ext uri="{FF2B5EF4-FFF2-40B4-BE49-F238E27FC236}">
                  <a16:creationId xmlns:a16="http://schemas.microsoft.com/office/drawing/2014/main" id="{EB0C32C9-A1D5-5443-9838-DDCE5F734EEA}"/>
                </a:ext>
              </a:extLst>
            </p:cNvPr>
            <p:cNvSpPr/>
            <p:nvPr/>
          </p:nvSpPr>
          <p:spPr>
            <a:xfrm>
              <a:off x="4284695" y="2106081"/>
              <a:ext cx="33832" cy="86090"/>
            </a:xfrm>
            <a:custGeom>
              <a:avLst/>
              <a:gdLst>
                <a:gd name="connsiteX0" fmla="*/ 0 w 33832"/>
                <a:gd name="connsiteY0" fmla="*/ 86091 h 86090"/>
                <a:gd name="connsiteX1" fmla="*/ 0 w 33832"/>
                <a:gd name="connsiteY1" fmla="*/ 50772 h 86090"/>
                <a:gd name="connsiteX2" fmla="*/ 33833 w 33832"/>
                <a:gd name="connsiteY2" fmla="*/ 33856 h 86090"/>
                <a:gd name="connsiteX3" fmla="*/ 33833 w 33832"/>
                <a:gd name="connsiteY3" fmla="*/ 0 h 86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32" h="86090">
                  <a:moveTo>
                    <a:pt x="0" y="86091"/>
                  </a:moveTo>
                  <a:lnTo>
                    <a:pt x="0" y="50772"/>
                  </a:lnTo>
                  <a:lnTo>
                    <a:pt x="33833" y="33856"/>
                  </a:lnTo>
                  <a:lnTo>
                    <a:pt x="33833" y="0"/>
                  </a:lnTo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79" name="Freeform: Shape 1346">
              <a:extLst>
                <a:ext uri="{FF2B5EF4-FFF2-40B4-BE49-F238E27FC236}">
                  <a16:creationId xmlns:a16="http://schemas.microsoft.com/office/drawing/2014/main" id="{E149F551-1905-344A-B64E-E23BCAFD9A60}"/>
                </a:ext>
              </a:extLst>
            </p:cNvPr>
            <p:cNvSpPr/>
            <p:nvPr/>
          </p:nvSpPr>
          <p:spPr>
            <a:xfrm>
              <a:off x="4250840" y="2139936"/>
              <a:ext cx="33832" cy="16916"/>
            </a:xfrm>
            <a:custGeom>
              <a:avLst/>
              <a:gdLst>
                <a:gd name="connsiteX0" fmla="*/ 33833 w 33832"/>
                <a:gd name="connsiteY0" fmla="*/ 16916 h 16916"/>
                <a:gd name="connsiteX1" fmla="*/ 0 w 33832"/>
                <a:gd name="connsiteY1" fmla="*/ 0 h 16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832" h="16916">
                  <a:moveTo>
                    <a:pt x="33833" y="16916"/>
                  </a:moveTo>
                  <a:lnTo>
                    <a:pt x="0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80" name="Freeform: Shape 1347">
              <a:extLst>
                <a:ext uri="{FF2B5EF4-FFF2-40B4-BE49-F238E27FC236}">
                  <a16:creationId xmlns:a16="http://schemas.microsoft.com/office/drawing/2014/main" id="{6C72EC16-2CDE-FD44-B538-47435C0BC7CA}"/>
                </a:ext>
              </a:extLst>
            </p:cNvPr>
            <p:cNvSpPr/>
            <p:nvPr/>
          </p:nvSpPr>
          <p:spPr>
            <a:xfrm>
              <a:off x="4284672" y="2075791"/>
              <a:ext cx="2286" cy="41559"/>
            </a:xfrm>
            <a:custGeom>
              <a:avLst/>
              <a:gdLst>
                <a:gd name="connsiteX0" fmla="*/ 0 w 2286"/>
                <a:gd name="connsiteY0" fmla="*/ 41559 h 41559"/>
                <a:gd name="connsiteX1" fmla="*/ 0 w 2286"/>
                <a:gd name="connsiteY1" fmla="*/ 0 h 41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86" h="41559">
                  <a:moveTo>
                    <a:pt x="0" y="41559"/>
                  </a:moveTo>
                  <a:lnTo>
                    <a:pt x="0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81" name="Freeform: Shape 1348">
              <a:extLst>
                <a:ext uri="{FF2B5EF4-FFF2-40B4-BE49-F238E27FC236}">
                  <a16:creationId xmlns:a16="http://schemas.microsoft.com/office/drawing/2014/main" id="{6D097818-E820-114D-9085-13AFE9944C54}"/>
                </a:ext>
              </a:extLst>
            </p:cNvPr>
            <p:cNvSpPr/>
            <p:nvPr/>
          </p:nvSpPr>
          <p:spPr>
            <a:xfrm>
              <a:off x="4216984" y="2173335"/>
              <a:ext cx="32598" cy="19202"/>
            </a:xfrm>
            <a:custGeom>
              <a:avLst/>
              <a:gdLst>
                <a:gd name="connsiteX0" fmla="*/ 0 w 32598"/>
                <a:gd name="connsiteY0" fmla="*/ 19202 h 19202"/>
                <a:gd name="connsiteX1" fmla="*/ 32598 w 32598"/>
                <a:gd name="connsiteY1" fmla="*/ 0 h 19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2598" h="19202">
                  <a:moveTo>
                    <a:pt x="0" y="19202"/>
                  </a:moveTo>
                  <a:lnTo>
                    <a:pt x="32598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82" name="Freeform: Shape 1349">
              <a:extLst>
                <a:ext uri="{FF2B5EF4-FFF2-40B4-BE49-F238E27FC236}">
                  <a16:creationId xmlns:a16="http://schemas.microsoft.com/office/drawing/2014/main" id="{8A2F49F4-5D6F-2A44-B4CD-591D3290D841}"/>
                </a:ext>
              </a:extLst>
            </p:cNvPr>
            <p:cNvSpPr/>
            <p:nvPr/>
          </p:nvSpPr>
          <p:spPr>
            <a:xfrm>
              <a:off x="4250840" y="2224564"/>
              <a:ext cx="33832" cy="22562"/>
            </a:xfrm>
            <a:custGeom>
              <a:avLst/>
              <a:gdLst>
                <a:gd name="connsiteX0" fmla="*/ 0 w 33832"/>
                <a:gd name="connsiteY0" fmla="*/ 22563 h 22562"/>
                <a:gd name="connsiteX1" fmla="*/ 33833 w 33832"/>
                <a:gd name="connsiteY1" fmla="*/ 0 h 22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832" h="22562">
                  <a:moveTo>
                    <a:pt x="0" y="22563"/>
                  </a:moveTo>
                  <a:lnTo>
                    <a:pt x="33833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83" name="Freeform: Shape 1350">
              <a:extLst>
                <a:ext uri="{FF2B5EF4-FFF2-40B4-BE49-F238E27FC236}">
                  <a16:creationId xmlns:a16="http://schemas.microsoft.com/office/drawing/2014/main" id="{73AA32B9-12EB-9B45-9E8F-9EAD54D4F213}"/>
                </a:ext>
              </a:extLst>
            </p:cNvPr>
            <p:cNvSpPr/>
            <p:nvPr/>
          </p:nvSpPr>
          <p:spPr>
            <a:xfrm>
              <a:off x="4281769" y="2288549"/>
              <a:ext cx="32598" cy="19179"/>
            </a:xfrm>
            <a:custGeom>
              <a:avLst/>
              <a:gdLst>
                <a:gd name="connsiteX0" fmla="*/ 0 w 32598"/>
                <a:gd name="connsiteY0" fmla="*/ 19180 h 19179"/>
                <a:gd name="connsiteX1" fmla="*/ 32598 w 32598"/>
                <a:gd name="connsiteY1" fmla="*/ 0 h 19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2598" h="19179">
                  <a:moveTo>
                    <a:pt x="0" y="19180"/>
                  </a:moveTo>
                  <a:lnTo>
                    <a:pt x="32598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84" name="Freeform: Shape 1351">
              <a:extLst>
                <a:ext uri="{FF2B5EF4-FFF2-40B4-BE49-F238E27FC236}">
                  <a16:creationId xmlns:a16="http://schemas.microsoft.com/office/drawing/2014/main" id="{653CB2DC-DF86-C84F-9263-A0ECA8013477}"/>
                </a:ext>
              </a:extLst>
            </p:cNvPr>
            <p:cNvSpPr/>
            <p:nvPr/>
          </p:nvSpPr>
          <p:spPr>
            <a:xfrm>
              <a:off x="4279049" y="2224564"/>
              <a:ext cx="73334" cy="39479"/>
            </a:xfrm>
            <a:custGeom>
              <a:avLst/>
              <a:gdLst>
                <a:gd name="connsiteX0" fmla="*/ 0 w 73334"/>
                <a:gd name="connsiteY0" fmla="*/ 39479 h 39479"/>
                <a:gd name="connsiteX1" fmla="*/ 73335 w 73334"/>
                <a:gd name="connsiteY1" fmla="*/ 0 h 39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3334" h="39479">
                  <a:moveTo>
                    <a:pt x="0" y="39479"/>
                  </a:moveTo>
                  <a:lnTo>
                    <a:pt x="73335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85" name="Freeform: Shape 1352">
              <a:extLst>
                <a:ext uri="{FF2B5EF4-FFF2-40B4-BE49-F238E27FC236}">
                  <a16:creationId xmlns:a16="http://schemas.microsoft.com/office/drawing/2014/main" id="{8D0A4796-DCCE-6A41-A718-572AFC25C316}"/>
                </a:ext>
              </a:extLst>
            </p:cNvPr>
            <p:cNvSpPr/>
            <p:nvPr/>
          </p:nvSpPr>
          <p:spPr>
            <a:xfrm>
              <a:off x="4250840" y="2190708"/>
              <a:ext cx="33832" cy="22562"/>
            </a:xfrm>
            <a:custGeom>
              <a:avLst/>
              <a:gdLst>
                <a:gd name="connsiteX0" fmla="*/ 0 w 33832"/>
                <a:gd name="connsiteY0" fmla="*/ 22563 h 22562"/>
                <a:gd name="connsiteX1" fmla="*/ 33833 w 33832"/>
                <a:gd name="connsiteY1" fmla="*/ 0 h 22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832" h="22562">
                  <a:moveTo>
                    <a:pt x="0" y="22563"/>
                  </a:moveTo>
                  <a:lnTo>
                    <a:pt x="33833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86" name="Freeform: Shape 1353">
              <a:extLst>
                <a:ext uri="{FF2B5EF4-FFF2-40B4-BE49-F238E27FC236}">
                  <a16:creationId xmlns:a16="http://schemas.microsoft.com/office/drawing/2014/main" id="{EFE359F8-F897-1D4E-B29F-3A13094EAA13}"/>
                </a:ext>
              </a:extLst>
            </p:cNvPr>
            <p:cNvSpPr/>
            <p:nvPr/>
          </p:nvSpPr>
          <p:spPr>
            <a:xfrm>
              <a:off x="4216984" y="2055308"/>
              <a:ext cx="135399" cy="270799"/>
            </a:xfrm>
            <a:custGeom>
              <a:avLst/>
              <a:gdLst>
                <a:gd name="connsiteX0" fmla="*/ 135400 w 135399"/>
                <a:gd name="connsiteY0" fmla="*/ 22563 h 270799"/>
                <a:gd name="connsiteX1" fmla="*/ 101544 w 135399"/>
                <a:gd name="connsiteY1" fmla="*/ 0 h 270799"/>
                <a:gd name="connsiteX2" fmla="*/ 33856 w 135399"/>
                <a:gd name="connsiteY2" fmla="*/ 39479 h 270799"/>
                <a:gd name="connsiteX3" fmla="*/ 33856 w 135399"/>
                <a:gd name="connsiteY3" fmla="*/ 84331 h 270799"/>
                <a:gd name="connsiteX4" fmla="*/ 0 w 135399"/>
                <a:gd name="connsiteY4" fmla="*/ 101544 h 270799"/>
                <a:gd name="connsiteX5" fmla="*/ 0 w 135399"/>
                <a:gd name="connsiteY5" fmla="*/ 136863 h 270799"/>
                <a:gd name="connsiteX6" fmla="*/ 0 w 135399"/>
                <a:gd name="connsiteY6" fmla="*/ 169255 h 270799"/>
                <a:gd name="connsiteX7" fmla="*/ 33856 w 135399"/>
                <a:gd name="connsiteY7" fmla="*/ 191818 h 270799"/>
                <a:gd name="connsiteX8" fmla="*/ 33856 w 135399"/>
                <a:gd name="connsiteY8" fmla="*/ 231297 h 270799"/>
                <a:gd name="connsiteX9" fmla="*/ 101544 w 135399"/>
                <a:gd name="connsiteY9" fmla="*/ 270800 h 270799"/>
                <a:gd name="connsiteX10" fmla="*/ 135400 w 135399"/>
                <a:gd name="connsiteY10" fmla="*/ 252672 h 270799"/>
                <a:gd name="connsiteX11" fmla="*/ 135400 w 135399"/>
                <a:gd name="connsiteY11" fmla="*/ 135400 h 270799"/>
                <a:gd name="connsiteX12" fmla="*/ 101544 w 135399"/>
                <a:gd name="connsiteY12" fmla="*/ 118461 h 27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5399" h="270799">
                  <a:moveTo>
                    <a:pt x="135400" y="22563"/>
                  </a:moveTo>
                  <a:lnTo>
                    <a:pt x="101544" y="0"/>
                  </a:lnTo>
                  <a:lnTo>
                    <a:pt x="33856" y="39479"/>
                  </a:lnTo>
                  <a:lnTo>
                    <a:pt x="33856" y="84331"/>
                  </a:lnTo>
                  <a:lnTo>
                    <a:pt x="0" y="101544"/>
                  </a:lnTo>
                  <a:lnTo>
                    <a:pt x="0" y="136863"/>
                  </a:lnTo>
                  <a:lnTo>
                    <a:pt x="0" y="169255"/>
                  </a:lnTo>
                  <a:lnTo>
                    <a:pt x="33856" y="191818"/>
                  </a:lnTo>
                  <a:lnTo>
                    <a:pt x="33856" y="231297"/>
                  </a:lnTo>
                  <a:lnTo>
                    <a:pt x="101544" y="270800"/>
                  </a:lnTo>
                  <a:lnTo>
                    <a:pt x="135400" y="252672"/>
                  </a:lnTo>
                  <a:lnTo>
                    <a:pt x="135400" y="135400"/>
                  </a:lnTo>
                  <a:lnTo>
                    <a:pt x="101544" y="118461"/>
                  </a:lnTo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87" name="Freeform: Shape 1354">
              <a:extLst>
                <a:ext uri="{FF2B5EF4-FFF2-40B4-BE49-F238E27FC236}">
                  <a16:creationId xmlns:a16="http://schemas.microsoft.com/office/drawing/2014/main" id="{1A177F66-4CA1-BE41-84C2-9D6EA3AB0EEC}"/>
                </a:ext>
              </a:extLst>
            </p:cNvPr>
            <p:cNvSpPr/>
            <p:nvPr/>
          </p:nvSpPr>
          <p:spPr>
            <a:xfrm>
              <a:off x="4284695" y="2190708"/>
              <a:ext cx="33832" cy="50772"/>
            </a:xfrm>
            <a:custGeom>
              <a:avLst/>
              <a:gdLst>
                <a:gd name="connsiteX0" fmla="*/ 33833 w 33832"/>
                <a:gd name="connsiteY0" fmla="*/ 50772 h 50772"/>
                <a:gd name="connsiteX1" fmla="*/ 33833 w 33832"/>
                <a:gd name="connsiteY1" fmla="*/ 22563 h 50772"/>
                <a:gd name="connsiteX2" fmla="*/ 0 w 33832"/>
                <a:gd name="connsiteY2" fmla="*/ 0 h 5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832" h="50772">
                  <a:moveTo>
                    <a:pt x="33833" y="50772"/>
                  </a:moveTo>
                  <a:lnTo>
                    <a:pt x="33833" y="22563"/>
                  </a:lnTo>
                  <a:lnTo>
                    <a:pt x="0" y="0"/>
                  </a:lnTo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88" name="Freeform: Shape 1355">
              <a:extLst>
                <a:ext uri="{FF2B5EF4-FFF2-40B4-BE49-F238E27FC236}">
                  <a16:creationId xmlns:a16="http://schemas.microsoft.com/office/drawing/2014/main" id="{EE3822FC-0D85-764E-A676-53AF0FF9E7BA}"/>
                </a:ext>
              </a:extLst>
            </p:cNvPr>
            <p:cNvSpPr/>
            <p:nvPr/>
          </p:nvSpPr>
          <p:spPr>
            <a:xfrm>
              <a:off x="4352384" y="2076545"/>
              <a:ext cx="2286" cy="122621"/>
            </a:xfrm>
            <a:custGeom>
              <a:avLst/>
              <a:gdLst>
                <a:gd name="connsiteX0" fmla="*/ 0 w 2286"/>
                <a:gd name="connsiteY0" fmla="*/ 122621 h 122621"/>
                <a:gd name="connsiteX1" fmla="*/ 0 w 2286"/>
                <a:gd name="connsiteY1" fmla="*/ 0 h 122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86" h="122621">
                  <a:moveTo>
                    <a:pt x="0" y="122621"/>
                  </a:moveTo>
                  <a:lnTo>
                    <a:pt x="0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89" name="Freeform: Shape 1356">
              <a:extLst>
                <a:ext uri="{FF2B5EF4-FFF2-40B4-BE49-F238E27FC236}">
                  <a16:creationId xmlns:a16="http://schemas.microsoft.com/office/drawing/2014/main" id="{96938CBA-7C5B-2344-8457-644AFAC70011}"/>
                </a:ext>
              </a:extLst>
            </p:cNvPr>
            <p:cNvSpPr/>
            <p:nvPr/>
          </p:nvSpPr>
          <p:spPr>
            <a:xfrm>
              <a:off x="4352772" y="2310998"/>
              <a:ext cx="33855" cy="16939"/>
            </a:xfrm>
            <a:custGeom>
              <a:avLst/>
              <a:gdLst>
                <a:gd name="connsiteX0" fmla="*/ 33856 w 33855"/>
                <a:gd name="connsiteY0" fmla="*/ 16939 h 16939"/>
                <a:gd name="connsiteX1" fmla="*/ 0 w 33855"/>
                <a:gd name="connsiteY1" fmla="*/ 0 h 16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855" h="16939">
                  <a:moveTo>
                    <a:pt x="33856" y="16939"/>
                  </a:moveTo>
                  <a:lnTo>
                    <a:pt x="0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90" name="Freeform: Shape 1357">
              <a:extLst>
                <a:ext uri="{FF2B5EF4-FFF2-40B4-BE49-F238E27FC236}">
                  <a16:creationId xmlns:a16="http://schemas.microsoft.com/office/drawing/2014/main" id="{D17DD86E-0081-A843-821B-1B8CF4F08800}"/>
                </a:ext>
              </a:extLst>
            </p:cNvPr>
            <p:cNvSpPr/>
            <p:nvPr/>
          </p:nvSpPr>
          <p:spPr>
            <a:xfrm>
              <a:off x="4454316" y="2226393"/>
              <a:ext cx="33855" cy="62042"/>
            </a:xfrm>
            <a:custGeom>
              <a:avLst/>
              <a:gdLst>
                <a:gd name="connsiteX0" fmla="*/ 33856 w 33855"/>
                <a:gd name="connsiteY0" fmla="*/ 0 h 62042"/>
                <a:gd name="connsiteX1" fmla="*/ 0 w 33855"/>
                <a:gd name="connsiteY1" fmla="*/ 22563 h 62042"/>
                <a:gd name="connsiteX2" fmla="*/ 0 w 33855"/>
                <a:gd name="connsiteY2" fmla="*/ 62042 h 62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855" h="62042">
                  <a:moveTo>
                    <a:pt x="33856" y="0"/>
                  </a:moveTo>
                  <a:lnTo>
                    <a:pt x="0" y="22563"/>
                  </a:lnTo>
                  <a:lnTo>
                    <a:pt x="0" y="62042"/>
                  </a:lnTo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91" name="Freeform: Shape 1358">
              <a:extLst>
                <a:ext uri="{FF2B5EF4-FFF2-40B4-BE49-F238E27FC236}">
                  <a16:creationId xmlns:a16="http://schemas.microsoft.com/office/drawing/2014/main" id="{D32EEEDF-F79B-0E48-9672-06D1A1889ADE}"/>
                </a:ext>
              </a:extLst>
            </p:cNvPr>
            <p:cNvSpPr/>
            <p:nvPr/>
          </p:nvSpPr>
          <p:spPr>
            <a:xfrm>
              <a:off x="4454316" y="2097577"/>
              <a:ext cx="33855" cy="63093"/>
            </a:xfrm>
            <a:custGeom>
              <a:avLst/>
              <a:gdLst>
                <a:gd name="connsiteX0" fmla="*/ 0 w 33855"/>
                <a:gd name="connsiteY0" fmla="*/ 0 h 63093"/>
                <a:gd name="connsiteX1" fmla="*/ 0 w 33855"/>
                <a:gd name="connsiteY1" fmla="*/ 43891 h 63093"/>
                <a:gd name="connsiteX2" fmla="*/ 33856 w 33855"/>
                <a:gd name="connsiteY2" fmla="*/ 63094 h 63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855" h="63093">
                  <a:moveTo>
                    <a:pt x="0" y="0"/>
                  </a:moveTo>
                  <a:lnTo>
                    <a:pt x="0" y="43891"/>
                  </a:lnTo>
                  <a:lnTo>
                    <a:pt x="33856" y="63094"/>
                  </a:lnTo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92" name="Freeform: Shape 1359">
              <a:extLst>
                <a:ext uri="{FF2B5EF4-FFF2-40B4-BE49-F238E27FC236}">
                  <a16:creationId xmlns:a16="http://schemas.microsoft.com/office/drawing/2014/main" id="{EB153CBE-F8B9-104A-98CF-F20B7361FFBC}"/>
                </a:ext>
              </a:extLst>
            </p:cNvPr>
            <p:cNvSpPr/>
            <p:nvPr/>
          </p:nvSpPr>
          <p:spPr>
            <a:xfrm>
              <a:off x="4352772" y="2057114"/>
              <a:ext cx="33855" cy="22585"/>
            </a:xfrm>
            <a:custGeom>
              <a:avLst/>
              <a:gdLst>
                <a:gd name="connsiteX0" fmla="*/ 0 w 33855"/>
                <a:gd name="connsiteY0" fmla="*/ 22586 h 22585"/>
                <a:gd name="connsiteX1" fmla="*/ 33856 w 33855"/>
                <a:gd name="connsiteY1" fmla="*/ 0 h 22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855" h="22585">
                  <a:moveTo>
                    <a:pt x="0" y="22586"/>
                  </a:moveTo>
                  <a:lnTo>
                    <a:pt x="33856" y="0"/>
                  </a:lnTo>
                </a:path>
              </a:pathLst>
            </a:custGeom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93" name="Freeform: Shape 1360">
              <a:extLst>
                <a:ext uri="{FF2B5EF4-FFF2-40B4-BE49-F238E27FC236}">
                  <a16:creationId xmlns:a16="http://schemas.microsoft.com/office/drawing/2014/main" id="{207D6709-A143-414D-B0C2-3355A3230065}"/>
                </a:ext>
              </a:extLst>
            </p:cNvPr>
            <p:cNvSpPr/>
            <p:nvPr/>
          </p:nvSpPr>
          <p:spPr>
            <a:xfrm>
              <a:off x="4362808" y="2167711"/>
              <a:ext cx="38610" cy="45994"/>
            </a:xfrm>
            <a:custGeom>
              <a:avLst/>
              <a:gdLst>
                <a:gd name="connsiteX0" fmla="*/ 0 w 38610"/>
                <a:gd name="connsiteY0" fmla="*/ 45994 h 45994"/>
                <a:gd name="connsiteX1" fmla="*/ 38611 w 38610"/>
                <a:gd name="connsiteY1" fmla="*/ 45994 h 45994"/>
                <a:gd name="connsiteX2" fmla="*/ 12070 w 38610"/>
                <a:gd name="connsiteY2" fmla="*/ 0 h 45994"/>
                <a:gd name="connsiteX3" fmla="*/ 960 w 38610"/>
                <a:gd name="connsiteY3" fmla="*/ 19248 h 4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610" h="45994">
                  <a:moveTo>
                    <a:pt x="0" y="45994"/>
                  </a:moveTo>
                  <a:lnTo>
                    <a:pt x="38611" y="45994"/>
                  </a:lnTo>
                  <a:lnTo>
                    <a:pt x="12070" y="0"/>
                  </a:lnTo>
                  <a:lnTo>
                    <a:pt x="960" y="19248"/>
                  </a:lnTo>
                </a:path>
              </a:pathLst>
            </a:custGeom>
            <a:noFill/>
            <a:ln w="12700" cap="flat">
              <a:solidFill>
                <a:srgbClr val="FF9900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94" name="Freeform: Shape 1361">
              <a:extLst>
                <a:ext uri="{FF2B5EF4-FFF2-40B4-BE49-F238E27FC236}">
                  <a16:creationId xmlns:a16="http://schemas.microsoft.com/office/drawing/2014/main" id="{A62CF736-AE32-894F-968C-DA0F148F7D6A}"/>
                </a:ext>
              </a:extLst>
            </p:cNvPr>
            <p:cNvSpPr/>
            <p:nvPr/>
          </p:nvSpPr>
          <p:spPr>
            <a:xfrm>
              <a:off x="4396961" y="2108389"/>
              <a:ext cx="23317" cy="75117"/>
            </a:xfrm>
            <a:custGeom>
              <a:avLst/>
              <a:gdLst>
                <a:gd name="connsiteX0" fmla="*/ 23317 w 23317"/>
                <a:gd name="connsiteY0" fmla="*/ 0 h 75117"/>
                <a:gd name="connsiteX1" fmla="*/ 23317 w 23317"/>
                <a:gd name="connsiteY1" fmla="*/ 57264 h 75117"/>
                <a:gd name="connsiteX2" fmla="*/ 0 w 23317"/>
                <a:gd name="connsiteY2" fmla="*/ 75118 h 75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317" h="75117">
                  <a:moveTo>
                    <a:pt x="23317" y="0"/>
                  </a:moveTo>
                  <a:lnTo>
                    <a:pt x="23317" y="57264"/>
                  </a:lnTo>
                  <a:lnTo>
                    <a:pt x="0" y="75118"/>
                  </a:lnTo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95" name="Freeform: Shape 1362">
              <a:extLst>
                <a:ext uri="{FF2B5EF4-FFF2-40B4-BE49-F238E27FC236}">
                  <a16:creationId xmlns:a16="http://schemas.microsoft.com/office/drawing/2014/main" id="{6AEAF6B6-E410-7F45-BD5B-DB58308E7B80}"/>
                </a:ext>
              </a:extLst>
            </p:cNvPr>
            <p:cNvSpPr/>
            <p:nvPr/>
          </p:nvSpPr>
          <p:spPr>
            <a:xfrm>
              <a:off x="4387817" y="2225021"/>
              <a:ext cx="32461" cy="43936"/>
            </a:xfrm>
            <a:custGeom>
              <a:avLst/>
              <a:gdLst>
                <a:gd name="connsiteX0" fmla="*/ 32461 w 32461"/>
                <a:gd name="connsiteY0" fmla="*/ 43937 h 43936"/>
                <a:gd name="connsiteX1" fmla="*/ 32461 w 32461"/>
                <a:gd name="connsiteY1" fmla="*/ 24712 h 43936"/>
                <a:gd name="connsiteX2" fmla="*/ 0 w 32461"/>
                <a:gd name="connsiteY2" fmla="*/ 0 h 43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461" h="43936">
                  <a:moveTo>
                    <a:pt x="32461" y="43937"/>
                  </a:moveTo>
                  <a:lnTo>
                    <a:pt x="32461" y="24712"/>
                  </a:lnTo>
                  <a:lnTo>
                    <a:pt x="0" y="0"/>
                  </a:lnTo>
                </a:path>
              </a:pathLst>
            </a:custGeom>
            <a:noFill/>
            <a:ln w="12700" cap="flat">
              <a:solidFill>
                <a:srgbClr val="EFF5ED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</p:grpSp>
      <p:sp>
        <p:nvSpPr>
          <p:cNvPr id="196" name="TextBox 195">
            <a:extLst>
              <a:ext uri="{FF2B5EF4-FFF2-40B4-BE49-F238E27FC236}">
                <a16:creationId xmlns:a16="http://schemas.microsoft.com/office/drawing/2014/main" id="{BF1A1001-6E58-514E-82F6-644513D8A0B4}"/>
              </a:ext>
            </a:extLst>
          </p:cNvPr>
          <p:cNvSpPr txBox="1"/>
          <p:nvPr/>
        </p:nvSpPr>
        <p:spPr>
          <a:xfrm>
            <a:off x="7077708" y="4855531"/>
            <a:ext cx="8771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Model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Amazon Ember"/>
              </a:rPr>
              <a:t>a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rtifact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Candidate</a:t>
            </a:r>
          </a:p>
        </p:txBody>
      </p:sp>
      <p:cxnSp>
        <p:nvCxnSpPr>
          <p:cNvPr id="198" name="Elbow Connector 197">
            <a:extLst>
              <a:ext uri="{FF2B5EF4-FFF2-40B4-BE49-F238E27FC236}">
                <a16:creationId xmlns:a16="http://schemas.microsoft.com/office/drawing/2014/main" id="{D5B6DC85-EE03-C44A-ACA0-E5E5FB781B9B}"/>
              </a:ext>
            </a:extLst>
          </p:cNvPr>
          <p:cNvCxnSpPr>
            <a:cxnSpLocks/>
          </p:cNvCxnSpPr>
          <p:nvPr/>
        </p:nvCxnSpPr>
        <p:spPr>
          <a:xfrm rot="16200000" flipV="1">
            <a:off x="6427083" y="4417542"/>
            <a:ext cx="807446" cy="1"/>
          </a:xfrm>
          <a:prstGeom prst="bentConnector3">
            <a:avLst/>
          </a:prstGeom>
          <a:ln w="19050" cap="rnd">
            <a:solidFill>
              <a:schemeClr val="tx1">
                <a:lumMod val="50000"/>
              </a:schemeClr>
            </a:solidFill>
            <a:miter lim="800000"/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9" name="Graphic 301">
            <a:extLst>
              <a:ext uri="{FF2B5EF4-FFF2-40B4-BE49-F238E27FC236}">
                <a16:creationId xmlns:a16="http://schemas.microsoft.com/office/drawing/2014/main" id="{98FC4BCB-9389-6749-AA44-62B651DA690F}"/>
              </a:ext>
            </a:extLst>
          </p:cNvPr>
          <p:cNvGrpSpPr/>
          <p:nvPr/>
        </p:nvGrpSpPr>
        <p:grpSpPr>
          <a:xfrm>
            <a:off x="7914989" y="5490667"/>
            <a:ext cx="658541" cy="462021"/>
            <a:chOff x="5032223" y="2065687"/>
            <a:chExt cx="361247" cy="254614"/>
          </a:xfrm>
        </p:grpSpPr>
        <p:sp>
          <p:nvSpPr>
            <p:cNvPr id="200" name="Freeform: Shape 1364">
              <a:extLst>
                <a:ext uri="{FF2B5EF4-FFF2-40B4-BE49-F238E27FC236}">
                  <a16:creationId xmlns:a16="http://schemas.microsoft.com/office/drawing/2014/main" id="{948B0792-D525-1145-9D0E-59D7778DDABC}"/>
                </a:ext>
              </a:extLst>
            </p:cNvPr>
            <p:cNvSpPr/>
            <p:nvPr/>
          </p:nvSpPr>
          <p:spPr>
            <a:xfrm>
              <a:off x="5284996" y="2213347"/>
              <a:ext cx="108475" cy="105034"/>
            </a:xfrm>
            <a:custGeom>
              <a:avLst/>
              <a:gdLst>
                <a:gd name="connsiteX0" fmla="*/ 35264 w 108475"/>
                <a:gd name="connsiteY0" fmla="*/ 105035 h 105034"/>
                <a:gd name="connsiteX1" fmla="*/ 3443 w 108475"/>
                <a:gd name="connsiteY1" fmla="*/ 35266 h 105034"/>
                <a:gd name="connsiteX2" fmla="*/ 73212 w 108475"/>
                <a:gd name="connsiteY2" fmla="*/ 3443 h 105034"/>
                <a:gd name="connsiteX3" fmla="*/ 105033 w 108475"/>
                <a:gd name="connsiteY3" fmla="*/ 73214 h 105034"/>
                <a:gd name="connsiteX4" fmla="*/ 73212 w 108475"/>
                <a:gd name="connsiteY4" fmla="*/ 105035 h 10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475" h="105034">
                  <a:moveTo>
                    <a:pt x="35264" y="105035"/>
                  </a:moveTo>
                  <a:cubicBezTo>
                    <a:pt x="7210" y="94556"/>
                    <a:pt x="-7036" y="63320"/>
                    <a:pt x="3443" y="35266"/>
                  </a:cubicBezTo>
                  <a:cubicBezTo>
                    <a:pt x="13922" y="7212"/>
                    <a:pt x="45158" y="-7036"/>
                    <a:pt x="73212" y="3443"/>
                  </a:cubicBezTo>
                  <a:cubicBezTo>
                    <a:pt x="101265" y="13922"/>
                    <a:pt x="115512" y="45160"/>
                    <a:pt x="105033" y="73214"/>
                  </a:cubicBezTo>
                  <a:cubicBezTo>
                    <a:pt x="99537" y="87929"/>
                    <a:pt x="87929" y="99537"/>
                    <a:pt x="73212" y="105035"/>
                  </a:cubicBez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201" name="Freeform: Shape 1365">
              <a:extLst>
                <a:ext uri="{FF2B5EF4-FFF2-40B4-BE49-F238E27FC236}">
                  <a16:creationId xmlns:a16="http://schemas.microsoft.com/office/drawing/2014/main" id="{0A32E918-E4CD-7243-8436-3F6AC7346857}"/>
                </a:ext>
              </a:extLst>
            </p:cNvPr>
            <p:cNvSpPr/>
            <p:nvPr/>
          </p:nvSpPr>
          <p:spPr>
            <a:xfrm>
              <a:off x="5318872" y="2247263"/>
              <a:ext cx="40562" cy="38291"/>
            </a:xfrm>
            <a:custGeom>
              <a:avLst/>
              <a:gdLst>
                <a:gd name="connsiteX0" fmla="*/ 10966 w 40562"/>
                <a:gd name="connsiteY0" fmla="*/ 38292 h 38291"/>
                <a:gd name="connsiteX1" fmla="*/ 2270 w 40562"/>
                <a:gd name="connsiteY1" fmla="*/ 10965 h 38291"/>
                <a:gd name="connsiteX2" fmla="*/ 29597 w 40562"/>
                <a:gd name="connsiteY2" fmla="*/ 2271 h 38291"/>
                <a:gd name="connsiteX3" fmla="*/ 38293 w 40562"/>
                <a:gd name="connsiteY3" fmla="*/ 29596 h 38291"/>
                <a:gd name="connsiteX4" fmla="*/ 29597 w 40562"/>
                <a:gd name="connsiteY4" fmla="*/ 38292 h 38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562" h="38291">
                  <a:moveTo>
                    <a:pt x="10966" y="38292"/>
                  </a:moveTo>
                  <a:cubicBezTo>
                    <a:pt x="1019" y="33146"/>
                    <a:pt x="-2874" y="20914"/>
                    <a:pt x="2270" y="10965"/>
                  </a:cubicBezTo>
                  <a:cubicBezTo>
                    <a:pt x="7416" y="1019"/>
                    <a:pt x="19650" y="-2874"/>
                    <a:pt x="29597" y="2271"/>
                  </a:cubicBezTo>
                  <a:cubicBezTo>
                    <a:pt x="39543" y="7415"/>
                    <a:pt x="43436" y="19650"/>
                    <a:pt x="38293" y="29596"/>
                  </a:cubicBezTo>
                  <a:cubicBezTo>
                    <a:pt x="36363" y="33324"/>
                    <a:pt x="33325" y="36362"/>
                    <a:pt x="29597" y="38292"/>
                  </a:cubicBez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202" name="Freeform: Shape 1366">
              <a:extLst>
                <a:ext uri="{FF2B5EF4-FFF2-40B4-BE49-F238E27FC236}">
                  <a16:creationId xmlns:a16="http://schemas.microsoft.com/office/drawing/2014/main" id="{93A6F30B-11C2-BA49-9A08-EE6D1C7857C4}"/>
                </a:ext>
              </a:extLst>
            </p:cNvPr>
            <p:cNvSpPr/>
            <p:nvPr/>
          </p:nvSpPr>
          <p:spPr>
            <a:xfrm>
              <a:off x="5318911" y="2283451"/>
              <a:ext cx="11635" cy="36781"/>
            </a:xfrm>
            <a:custGeom>
              <a:avLst/>
              <a:gdLst>
                <a:gd name="connsiteX0" fmla="*/ 11636 w 11635"/>
                <a:gd name="connsiteY0" fmla="*/ 0 h 36781"/>
                <a:gd name="connsiteX1" fmla="*/ 0 w 11635"/>
                <a:gd name="connsiteY1" fmla="*/ 36782 h 36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35" h="36781">
                  <a:moveTo>
                    <a:pt x="11636" y="0"/>
                  </a:moveTo>
                  <a:lnTo>
                    <a:pt x="0" y="36782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203" name="Freeform: Shape 1367">
              <a:extLst>
                <a:ext uri="{FF2B5EF4-FFF2-40B4-BE49-F238E27FC236}">
                  <a16:creationId xmlns:a16="http://schemas.microsoft.com/office/drawing/2014/main" id="{78C1CD7E-F625-E343-9973-D4BF5137F946}"/>
                </a:ext>
              </a:extLst>
            </p:cNvPr>
            <p:cNvSpPr/>
            <p:nvPr/>
          </p:nvSpPr>
          <p:spPr>
            <a:xfrm>
              <a:off x="5347852" y="2283383"/>
              <a:ext cx="11292" cy="36918"/>
            </a:xfrm>
            <a:custGeom>
              <a:avLst/>
              <a:gdLst>
                <a:gd name="connsiteX0" fmla="*/ 0 w 11292"/>
                <a:gd name="connsiteY0" fmla="*/ 0 h 36918"/>
                <a:gd name="connsiteX1" fmla="*/ 11293 w 11292"/>
                <a:gd name="connsiteY1" fmla="*/ 36919 h 36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92" h="36918">
                  <a:moveTo>
                    <a:pt x="0" y="0"/>
                  </a:moveTo>
                  <a:lnTo>
                    <a:pt x="11293" y="36919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204" name="Freeform: Shape 1368">
              <a:extLst>
                <a:ext uri="{FF2B5EF4-FFF2-40B4-BE49-F238E27FC236}">
                  <a16:creationId xmlns:a16="http://schemas.microsoft.com/office/drawing/2014/main" id="{1EF68425-1E8F-D549-B9CF-3113FC7D5BAD}"/>
                </a:ext>
              </a:extLst>
            </p:cNvPr>
            <p:cNvSpPr/>
            <p:nvPr/>
          </p:nvSpPr>
          <p:spPr>
            <a:xfrm>
              <a:off x="5089854" y="2107063"/>
              <a:ext cx="685" cy="187223"/>
            </a:xfrm>
            <a:custGeom>
              <a:avLst/>
              <a:gdLst>
                <a:gd name="connsiteX0" fmla="*/ 686 w 685"/>
                <a:gd name="connsiteY0" fmla="*/ 187223 h 187223"/>
                <a:gd name="connsiteX1" fmla="*/ 0 w 685"/>
                <a:gd name="connsiteY1" fmla="*/ 0 h 187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85" h="187223">
                  <a:moveTo>
                    <a:pt x="686" y="187223"/>
                  </a:moveTo>
                  <a:lnTo>
                    <a:pt x="0" y="0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205" name="Freeform: Shape 1369">
              <a:extLst>
                <a:ext uri="{FF2B5EF4-FFF2-40B4-BE49-F238E27FC236}">
                  <a16:creationId xmlns:a16="http://schemas.microsoft.com/office/drawing/2014/main" id="{D36847CD-D8D9-F947-A831-943CCD405028}"/>
                </a:ext>
              </a:extLst>
            </p:cNvPr>
            <p:cNvSpPr/>
            <p:nvPr/>
          </p:nvSpPr>
          <p:spPr>
            <a:xfrm>
              <a:off x="5046945" y="2078054"/>
              <a:ext cx="17144" cy="17145"/>
            </a:xfrm>
            <a:custGeom>
              <a:avLst/>
              <a:gdLst>
                <a:gd name="connsiteX0" fmla="*/ 17145 w 17144"/>
                <a:gd name="connsiteY0" fmla="*/ 8573 h 17145"/>
                <a:gd name="connsiteX1" fmla="*/ 8572 w 17144"/>
                <a:gd name="connsiteY1" fmla="*/ 17145 h 17145"/>
                <a:gd name="connsiteX2" fmla="*/ 0 w 17144"/>
                <a:gd name="connsiteY2" fmla="*/ 8573 h 17145"/>
                <a:gd name="connsiteX3" fmla="*/ 8572 w 17144"/>
                <a:gd name="connsiteY3" fmla="*/ 0 h 17145"/>
                <a:gd name="connsiteX4" fmla="*/ 17145 w 17144"/>
                <a:gd name="connsiteY4" fmla="*/ 8573 h 17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4" h="17145">
                  <a:moveTo>
                    <a:pt x="17145" y="8573"/>
                  </a:moveTo>
                  <a:cubicBezTo>
                    <a:pt x="17145" y="13307"/>
                    <a:pt x="13307" y="17145"/>
                    <a:pt x="8572" y="17145"/>
                  </a:cubicBezTo>
                  <a:cubicBezTo>
                    <a:pt x="3838" y="17145"/>
                    <a:pt x="0" y="13307"/>
                    <a:pt x="0" y="8573"/>
                  </a:cubicBezTo>
                  <a:cubicBezTo>
                    <a:pt x="0" y="3838"/>
                    <a:pt x="3838" y="0"/>
                    <a:pt x="8572" y="0"/>
                  </a:cubicBezTo>
                  <a:cubicBezTo>
                    <a:pt x="13307" y="0"/>
                    <a:pt x="17145" y="3838"/>
                    <a:pt x="17145" y="8573"/>
                  </a:cubicBezTo>
                  <a:close/>
                </a:path>
              </a:pathLst>
            </a:custGeom>
            <a:solidFill>
              <a:srgbClr val="EFF5ED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206" name="Freeform: Shape 1370">
              <a:extLst>
                <a:ext uri="{FF2B5EF4-FFF2-40B4-BE49-F238E27FC236}">
                  <a16:creationId xmlns:a16="http://schemas.microsoft.com/office/drawing/2014/main" id="{453DFA9A-4177-4E46-B4EF-5B08BEEB09EC}"/>
                </a:ext>
              </a:extLst>
            </p:cNvPr>
            <p:cNvSpPr/>
            <p:nvPr/>
          </p:nvSpPr>
          <p:spPr>
            <a:xfrm>
              <a:off x="5072640" y="2077963"/>
              <a:ext cx="17145" cy="17145"/>
            </a:xfrm>
            <a:custGeom>
              <a:avLst/>
              <a:gdLst>
                <a:gd name="connsiteX0" fmla="*/ 17145 w 17145"/>
                <a:gd name="connsiteY0" fmla="*/ 8573 h 17145"/>
                <a:gd name="connsiteX1" fmla="*/ 8573 w 17145"/>
                <a:gd name="connsiteY1" fmla="*/ 17145 h 17145"/>
                <a:gd name="connsiteX2" fmla="*/ 0 w 17145"/>
                <a:gd name="connsiteY2" fmla="*/ 8573 h 17145"/>
                <a:gd name="connsiteX3" fmla="*/ 8573 w 17145"/>
                <a:gd name="connsiteY3" fmla="*/ 0 h 17145"/>
                <a:gd name="connsiteX4" fmla="*/ 17145 w 17145"/>
                <a:gd name="connsiteY4" fmla="*/ 8573 h 17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" h="17145">
                  <a:moveTo>
                    <a:pt x="17145" y="8573"/>
                  </a:moveTo>
                  <a:cubicBezTo>
                    <a:pt x="17145" y="13307"/>
                    <a:pt x="13307" y="17145"/>
                    <a:pt x="8573" y="17145"/>
                  </a:cubicBezTo>
                  <a:cubicBezTo>
                    <a:pt x="3838" y="17145"/>
                    <a:pt x="0" y="13307"/>
                    <a:pt x="0" y="8573"/>
                  </a:cubicBezTo>
                  <a:cubicBezTo>
                    <a:pt x="0" y="3838"/>
                    <a:pt x="3838" y="0"/>
                    <a:pt x="8573" y="0"/>
                  </a:cubicBezTo>
                  <a:cubicBezTo>
                    <a:pt x="13307" y="0"/>
                    <a:pt x="17145" y="3838"/>
                    <a:pt x="17145" y="8573"/>
                  </a:cubicBezTo>
                  <a:close/>
                </a:path>
              </a:pathLst>
            </a:custGeom>
            <a:solidFill>
              <a:srgbClr val="EFF5ED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207" name="Freeform: Shape 1371">
              <a:extLst>
                <a:ext uri="{FF2B5EF4-FFF2-40B4-BE49-F238E27FC236}">
                  <a16:creationId xmlns:a16="http://schemas.microsoft.com/office/drawing/2014/main" id="{D7B43D18-0FF6-AE40-915C-484BE4A5A98F}"/>
                </a:ext>
              </a:extLst>
            </p:cNvPr>
            <p:cNvSpPr/>
            <p:nvPr/>
          </p:nvSpPr>
          <p:spPr>
            <a:xfrm>
              <a:off x="5098312" y="2077871"/>
              <a:ext cx="17145" cy="17145"/>
            </a:xfrm>
            <a:custGeom>
              <a:avLst/>
              <a:gdLst>
                <a:gd name="connsiteX0" fmla="*/ 17145 w 17145"/>
                <a:gd name="connsiteY0" fmla="*/ 8573 h 17145"/>
                <a:gd name="connsiteX1" fmla="*/ 8573 w 17145"/>
                <a:gd name="connsiteY1" fmla="*/ 17145 h 17145"/>
                <a:gd name="connsiteX2" fmla="*/ 0 w 17145"/>
                <a:gd name="connsiteY2" fmla="*/ 8573 h 17145"/>
                <a:gd name="connsiteX3" fmla="*/ 8573 w 17145"/>
                <a:gd name="connsiteY3" fmla="*/ 0 h 17145"/>
                <a:gd name="connsiteX4" fmla="*/ 17145 w 17145"/>
                <a:gd name="connsiteY4" fmla="*/ 8573 h 17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" h="17145">
                  <a:moveTo>
                    <a:pt x="17145" y="8573"/>
                  </a:moveTo>
                  <a:cubicBezTo>
                    <a:pt x="17145" y="13307"/>
                    <a:pt x="13307" y="17145"/>
                    <a:pt x="8573" y="17145"/>
                  </a:cubicBezTo>
                  <a:cubicBezTo>
                    <a:pt x="3838" y="17145"/>
                    <a:pt x="0" y="13307"/>
                    <a:pt x="0" y="8573"/>
                  </a:cubicBezTo>
                  <a:cubicBezTo>
                    <a:pt x="0" y="3838"/>
                    <a:pt x="3838" y="0"/>
                    <a:pt x="8573" y="0"/>
                  </a:cubicBezTo>
                  <a:cubicBezTo>
                    <a:pt x="13307" y="0"/>
                    <a:pt x="17145" y="3838"/>
                    <a:pt x="17145" y="8573"/>
                  </a:cubicBezTo>
                  <a:close/>
                </a:path>
              </a:pathLst>
            </a:custGeom>
            <a:solidFill>
              <a:srgbClr val="EFF5ED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208" name="Freeform: Shape 1372">
              <a:extLst>
                <a:ext uri="{FF2B5EF4-FFF2-40B4-BE49-F238E27FC236}">
                  <a16:creationId xmlns:a16="http://schemas.microsoft.com/office/drawing/2014/main" id="{931D555E-2D7B-8A42-9B0F-C4199D1C63BE}"/>
                </a:ext>
              </a:extLst>
            </p:cNvPr>
            <p:cNvSpPr/>
            <p:nvPr/>
          </p:nvSpPr>
          <p:spPr>
            <a:xfrm>
              <a:off x="5032223" y="2065687"/>
              <a:ext cx="306758" cy="227662"/>
            </a:xfrm>
            <a:custGeom>
              <a:avLst/>
              <a:gdLst>
                <a:gd name="connsiteX0" fmla="*/ 196596 w 306758"/>
                <a:gd name="connsiteY0" fmla="*/ 227663 h 227662"/>
                <a:gd name="connsiteX1" fmla="*/ 6401 w 306758"/>
                <a:gd name="connsiteY1" fmla="*/ 227663 h 227662"/>
                <a:gd name="connsiteX2" fmla="*/ 0 w 306758"/>
                <a:gd name="connsiteY2" fmla="*/ 221308 h 227662"/>
                <a:gd name="connsiteX3" fmla="*/ 0 w 306758"/>
                <a:gd name="connsiteY3" fmla="*/ 221285 h 227662"/>
                <a:gd name="connsiteX4" fmla="*/ 0 w 306758"/>
                <a:gd name="connsiteY4" fmla="*/ 6401 h 227662"/>
                <a:gd name="connsiteX5" fmla="*/ 6355 w 306758"/>
                <a:gd name="connsiteY5" fmla="*/ 0 h 227662"/>
                <a:gd name="connsiteX6" fmla="*/ 6378 w 306758"/>
                <a:gd name="connsiteY6" fmla="*/ 0 h 227662"/>
                <a:gd name="connsiteX7" fmla="*/ 300358 w 306758"/>
                <a:gd name="connsiteY7" fmla="*/ 0 h 227662"/>
                <a:gd name="connsiteX8" fmla="*/ 306758 w 306758"/>
                <a:gd name="connsiteY8" fmla="*/ 6401 h 227662"/>
                <a:gd name="connsiteX9" fmla="*/ 306758 w 306758"/>
                <a:gd name="connsiteY9" fmla="*/ 135446 h 227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6758" h="227662">
                  <a:moveTo>
                    <a:pt x="196596" y="227663"/>
                  </a:moveTo>
                  <a:lnTo>
                    <a:pt x="6401" y="227663"/>
                  </a:lnTo>
                  <a:cubicBezTo>
                    <a:pt x="2878" y="227676"/>
                    <a:pt x="13" y="224830"/>
                    <a:pt x="0" y="221308"/>
                  </a:cubicBezTo>
                  <a:cubicBezTo>
                    <a:pt x="0" y="221301"/>
                    <a:pt x="0" y="221292"/>
                    <a:pt x="0" y="221285"/>
                  </a:cubicBezTo>
                  <a:lnTo>
                    <a:pt x="0" y="6401"/>
                  </a:lnTo>
                  <a:cubicBezTo>
                    <a:pt x="-13" y="2878"/>
                    <a:pt x="2833" y="13"/>
                    <a:pt x="6355" y="0"/>
                  </a:cubicBezTo>
                  <a:cubicBezTo>
                    <a:pt x="6363" y="0"/>
                    <a:pt x="6370" y="0"/>
                    <a:pt x="6378" y="0"/>
                  </a:cubicBezTo>
                  <a:lnTo>
                    <a:pt x="300358" y="0"/>
                  </a:lnTo>
                  <a:cubicBezTo>
                    <a:pt x="303892" y="0"/>
                    <a:pt x="306758" y="2866"/>
                    <a:pt x="306758" y="6401"/>
                  </a:cubicBezTo>
                  <a:lnTo>
                    <a:pt x="306758" y="135446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209" name="Freeform: Shape 1373">
              <a:extLst>
                <a:ext uri="{FF2B5EF4-FFF2-40B4-BE49-F238E27FC236}">
                  <a16:creationId xmlns:a16="http://schemas.microsoft.com/office/drawing/2014/main" id="{9AD683EF-5441-9643-881F-C14EB8415441}"/>
                </a:ext>
              </a:extLst>
            </p:cNvPr>
            <p:cNvSpPr/>
            <p:nvPr/>
          </p:nvSpPr>
          <p:spPr>
            <a:xfrm>
              <a:off x="5248639" y="2293350"/>
              <a:ext cx="27546" cy="2286"/>
            </a:xfrm>
            <a:custGeom>
              <a:avLst/>
              <a:gdLst>
                <a:gd name="connsiteX0" fmla="*/ 27546 w 27546"/>
                <a:gd name="connsiteY0" fmla="*/ 0 h 2286"/>
                <a:gd name="connsiteX1" fmla="*/ 27546 w 27546"/>
                <a:gd name="connsiteY1" fmla="*/ 0 h 2286"/>
                <a:gd name="connsiteX2" fmla="*/ 0 w 27546"/>
                <a:gd name="connsiteY2" fmla="*/ 0 h 2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546" h="2286">
                  <a:moveTo>
                    <a:pt x="27546" y="0"/>
                  </a:moveTo>
                  <a:lnTo>
                    <a:pt x="27546" y="0"/>
                  </a:lnTo>
                  <a:lnTo>
                    <a:pt x="0" y="0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210" name="Freeform: Shape 1374">
              <a:extLst>
                <a:ext uri="{FF2B5EF4-FFF2-40B4-BE49-F238E27FC236}">
                  <a16:creationId xmlns:a16="http://schemas.microsoft.com/office/drawing/2014/main" id="{41D59E1E-8ACC-CA44-B89B-B4D8BBCCF68C}"/>
                </a:ext>
              </a:extLst>
            </p:cNvPr>
            <p:cNvSpPr/>
            <p:nvPr/>
          </p:nvSpPr>
          <p:spPr>
            <a:xfrm>
              <a:off x="5032429" y="2107063"/>
              <a:ext cx="306072" cy="2286"/>
            </a:xfrm>
            <a:custGeom>
              <a:avLst/>
              <a:gdLst>
                <a:gd name="connsiteX0" fmla="*/ 0 w 306072"/>
                <a:gd name="connsiteY0" fmla="*/ 0 h 2286"/>
                <a:gd name="connsiteX1" fmla="*/ 306073 w 306072"/>
                <a:gd name="connsiteY1" fmla="*/ 0 h 2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6072" h="2286">
                  <a:moveTo>
                    <a:pt x="0" y="0"/>
                  </a:moveTo>
                  <a:lnTo>
                    <a:pt x="306073" y="0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211" name="Freeform: Shape 1375">
              <a:extLst>
                <a:ext uri="{FF2B5EF4-FFF2-40B4-BE49-F238E27FC236}">
                  <a16:creationId xmlns:a16="http://schemas.microsoft.com/office/drawing/2014/main" id="{D129634D-DAE9-A74D-B0C6-FBC41F7C9B9F}"/>
                </a:ext>
              </a:extLst>
            </p:cNvPr>
            <p:cNvSpPr/>
            <p:nvPr/>
          </p:nvSpPr>
          <p:spPr>
            <a:xfrm>
              <a:off x="5197158" y="2148623"/>
              <a:ext cx="31798" cy="104081"/>
            </a:xfrm>
            <a:custGeom>
              <a:avLst/>
              <a:gdLst>
                <a:gd name="connsiteX0" fmla="*/ 31798 w 31798"/>
                <a:gd name="connsiteY0" fmla="*/ 0 h 104081"/>
                <a:gd name="connsiteX1" fmla="*/ 0 w 31798"/>
                <a:gd name="connsiteY1" fmla="*/ 104082 h 104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1798" h="104081">
                  <a:moveTo>
                    <a:pt x="31798" y="0"/>
                  </a:moveTo>
                  <a:lnTo>
                    <a:pt x="0" y="104082"/>
                  </a:lnTo>
                </a:path>
              </a:pathLst>
            </a:custGeom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212" name="Freeform: Shape 1376">
              <a:extLst>
                <a:ext uri="{FF2B5EF4-FFF2-40B4-BE49-F238E27FC236}">
                  <a16:creationId xmlns:a16="http://schemas.microsoft.com/office/drawing/2014/main" id="{FCC16E27-074E-3E40-9E12-15B045792D5B}"/>
                </a:ext>
              </a:extLst>
            </p:cNvPr>
            <p:cNvSpPr/>
            <p:nvPr/>
          </p:nvSpPr>
          <p:spPr>
            <a:xfrm>
              <a:off x="5149107" y="2172809"/>
              <a:ext cx="36827" cy="44416"/>
            </a:xfrm>
            <a:custGeom>
              <a:avLst/>
              <a:gdLst>
                <a:gd name="connsiteX0" fmla="*/ 36827 w 36827"/>
                <a:gd name="connsiteY0" fmla="*/ 0 h 44416"/>
                <a:gd name="connsiteX1" fmla="*/ 0 w 36827"/>
                <a:gd name="connsiteY1" fmla="*/ 20368 h 44416"/>
                <a:gd name="connsiteX2" fmla="*/ 0 w 36827"/>
                <a:gd name="connsiteY2" fmla="*/ 24963 h 44416"/>
                <a:gd name="connsiteX3" fmla="*/ 36827 w 36827"/>
                <a:gd name="connsiteY3" fmla="*/ 44417 h 4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27" h="44416">
                  <a:moveTo>
                    <a:pt x="36827" y="0"/>
                  </a:moveTo>
                  <a:lnTo>
                    <a:pt x="0" y="20368"/>
                  </a:lnTo>
                  <a:lnTo>
                    <a:pt x="0" y="24963"/>
                  </a:lnTo>
                  <a:lnTo>
                    <a:pt x="36827" y="44417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213" name="Freeform: Shape 1377">
              <a:extLst>
                <a:ext uri="{FF2B5EF4-FFF2-40B4-BE49-F238E27FC236}">
                  <a16:creationId xmlns:a16="http://schemas.microsoft.com/office/drawing/2014/main" id="{999D7172-0380-6E49-8209-8569FF5FE30F}"/>
                </a:ext>
              </a:extLst>
            </p:cNvPr>
            <p:cNvSpPr/>
            <p:nvPr/>
          </p:nvSpPr>
          <p:spPr>
            <a:xfrm>
              <a:off x="5243107" y="2172809"/>
              <a:ext cx="36827" cy="44416"/>
            </a:xfrm>
            <a:custGeom>
              <a:avLst/>
              <a:gdLst>
                <a:gd name="connsiteX0" fmla="*/ 0 w 36827"/>
                <a:gd name="connsiteY0" fmla="*/ 0 h 44416"/>
                <a:gd name="connsiteX1" fmla="*/ 36827 w 36827"/>
                <a:gd name="connsiteY1" fmla="*/ 20368 h 44416"/>
                <a:gd name="connsiteX2" fmla="*/ 36827 w 36827"/>
                <a:gd name="connsiteY2" fmla="*/ 24963 h 44416"/>
                <a:gd name="connsiteX3" fmla="*/ 0 w 36827"/>
                <a:gd name="connsiteY3" fmla="*/ 44417 h 4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27" h="44416">
                  <a:moveTo>
                    <a:pt x="0" y="0"/>
                  </a:moveTo>
                  <a:lnTo>
                    <a:pt x="36827" y="20368"/>
                  </a:lnTo>
                  <a:lnTo>
                    <a:pt x="36827" y="24963"/>
                  </a:lnTo>
                  <a:lnTo>
                    <a:pt x="0" y="44417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</p:grpSp>
      <p:sp>
        <p:nvSpPr>
          <p:cNvPr id="214" name="TextBox 213">
            <a:extLst>
              <a:ext uri="{FF2B5EF4-FFF2-40B4-BE49-F238E27FC236}">
                <a16:creationId xmlns:a16="http://schemas.microsoft.com/office/drawing/2014/main" id="{D6940AEC-6AB4-A249-89B6-E9AA69625D7F}"/>
              </a:ext>
            </a:extLst>
          </p:cNvPr>
          <p:cNvSpPr txBox="1"/>
          <p:nvPr/>
        </p:nvSpPr>
        <p:spPr>
          <a:xfrm>
            <a:off x="8590073" y="5483451"/>
            <a:ext cx="6751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Deploy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Amazon Ember"/>
              </a:rPr>
              <a:t>c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ode </a:t>
            </a:r>
          </a:p>
        </p:txBody>
      </p:sp>
      <p:cxnSp>
        <p:nvCxnSpPr>
          <p:cNvPr id="215" name="Elbow Connector 214">
            <a:extLst>
              <a:ext uri="{FF2B5EF4-FFF2-40B4-BE49-F238E27FC236}">
                <a16:creationId xmlns:a16="http://schemas.microsoft.com/office/drawing/2014/main" id="{85311D70-97FD-9741-98DF-4EE68AEBDA33}"/>
              </a:ext>
            </a:extLst>
          </p:cNvPr>
          <p:cNvCxnSpPr>
            <a:cxnSpLocks/>
            <a:stCxn id="196" idx="3"/>
          </p:cNvCxnSpPr>
          <p:nvPr/>
        </p:nvCxnSpPr>
        <p:spPr>
          <a:xfrm flipV="1">
            <a:off x="7954871" y="2848531"/>
            <a:ext cx="225861" cy="2330166"/>
          </a:xfrm>
          <a:prstGeom prst="bentConnector2">
            <a:avLst/>
          </a:prstGeom>
          <a:ln w="19050" cap="rnd">
            <a:solidFill>
              <a:schemeClr val="tx1">
                <a:lumMod val="50000"/>
              </a:schemeClr>
            </a:solidFill>
            <a:miter lim="800000"/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 45">
            <a:extLst>
              <a:ext uri="{FF2B5EF4-FFF2-40B4-BE49-F238E27FC236}">
                <a16:creationId xmlns:a16="http://schemas.microsoft.com/office/drawing/2014/main" id="{F43A9927-C402-C943-8F8C-4D4CC148F599}"/>
              </a:ext>
            </a:extLst>
          </p:cNvPr>
          <p:cNvSpPr/>
          <p:nvPr/>
        </p:nvSpPr>
        <p:spPr>
          <a:xfrm>
            <a:off x="7953203" y="2384497"/>
            <a:ext cx="1207089" cy="4440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Sagemaker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Deployments</a:t>
            </a:r>
          </a:p>
        </p:txBody>
      </p:sp>
      <p:sp>
        <p:nvSpPr>
          <p:cNvPr id="218" name="Curved Up Arrow 217">
            <a:extLst>
              <a:ext uri="{FF2B5EF4-FFF2-40B4-BE49-F238E27FC236}">
                <a16:creationId xmlns:a16="http://schemas.microsoft.com/office/drawing/2014/main" id="{5ECEB066-139F-4346-86D9-18E289F3D2BA}"/>
              </a:ext>
            </a:extLst>
          </p:cNvPr>
          <p:cNvSpPr/>
          <p:nvPr/>
        </p:nvSpPr>
        <p:spPr>
          <a:xfrm rot="10800000">
            <a:off x="3694838" y="2698995"/>
            <a:ext cx="1330067" cy="258980"/>
          </a:xfrm>
          <a:prstGeom prst="curvedUpArrow">
            <a:avLst>
              <a:gd name="adj1" fmla="val 42232"/>
              <a:gd name="adj2" fmla="val 84032"/>
              <a:gd name="adj3" fmla="val 25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219" name="TextBox 218">
            <a:extLst>
              <a:ext uri="{FF2B5EF4-FFF2-40B4-BE49-F238E27FC236}">
                <a16:creationId xmlns:a16="http://schemas.microsoft.com/office/drawing/2014/main" id="{7BAF5FB3-DB21-0E4A-B7B6-8A44FFBF4E81}"/>
              </a:ext>
            </a:extLst>
          </p:cNvPr>
          <p:cNvSpPr txBox="1"/>
          <p:nvPr/>
        </p:nvSpPr>
        <p:spPr>
          <a:xfrm>
            <a:off x="4174115" y="2707405"/>
            <a:ext cx="5212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Tune</a:t>
            </a:r>
          </a:p>
        </p:txBody>
      </p:sp>
      <p:cxnSp>
        <p:nvCxnSpPr>
          <p:cNvPr id="235" name="Elbow Connector 234">
            <a:extLst>
              <a:ext uri="{FF2B5EF4-FFF2-40B4-BE49-F238E27FC236}">
                <a16:creationId xmlns:a16="http://schemas.microsoft.com/office/drawing/2014/main" id="{75B97571-D868-364E-804E-F0CFEDA850F9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7296704" y="4121789"/>
            <a:ext cx="2497025" cy="2"/>
          </a:xfrm>
          <a:prstGeom prst="bentConnector3">
            <a:avLst/>
          </a:prstGeom>
          <a:ln w="19050" cap="rnd">
            <a:solidFill>
              <a:schemeClr val="tx1">
                <a:lumMod val="50000"/>
              </a:schemeClr>
            </a:solidFill>
            <a:miter lim="800000"/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Elbow Connector 216">
            <a:extLst>
              <a:ext uri="{FF2B5EF4-FFF2-40B4-BE49-F238E27FC236}">
                <a16:creationId xmlns:a16="http://schemas.microsoft.com/office/drawing/2014/main" id="{71DD9068-BE7E-4428-9A67-3C93CA7B739E}"/>
              </a:ext>
            </a:extLst>
          </p:cNvPr>
          <p:cNvCxnSpPr>
            <a:cxnSpLocks/>
            <a:endCxn id="167" idx="2"/>
          </p:cNvCxnSpPr>
          <p:nvPr/>
        </p:nvCxnSpPr>
        <p:spPr>
          <a:xfrm flipV="1">
            <a:off x="2604993" y="3752083"/>
            <a:ext cx="1148561" cy="224665"/>
          </a:xfrm>
          <a:prstGeom prst="bentConnector2">
            <a:avLst/>
          </a:prstGeom>
          <a:ln w="19050" cap="rnd">
            <a:solidFill>
              <a:schemeClr val="accent1"/>
            </a:solidFill>
            <a:miter lim="800000"/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7" name="Rectangle 166">
            <a:extLst>
              <a:ext uri="{FF2B5EF4-FFF2-40B4-BE49-F238E27FC236}">
                <a16:creationId xmlns:a16="http://schemas.microsoft.com/office/drawing/2014/main" id="{38DDA56C-50DD-4C22-ACF8-0B892936F1E2}"/>
              </a:ext>
            </a:extLst>
          </p:cNvPr>
          <p:cNvSpPr/>
          <p:nvPr/>
        </p:nvSpPr>
        <p:spPr>
          <a:xfrm>
            <a:off x="3247503" y="3307987"/>
            <a:ext cx="1012101" cy="4440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Sagemaker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Training Job</a:t>
            </a:r>
          </a:p>
        </p:txBody>
      </p:sp>
      <p:sp>
        <p:nvSpPr>
          <p:cNvPr id="170" name="Rectangle 169">
            <a:extLst>
              <a:ext uri="{FF2B5EF4-FFF2-40B4-BE49-F238E27FC236}">
                <a16:creationId xmlns:a16="http://schemas.microsoft.com/office/drawing/2014/main" id="{1160860C-E9A2-4724-B2D0-19CA3C37279E}"/>
              </a:ext>
            </a:extLst>
          </p:cNvPr>
          <p:cNvSpPr/>
          <p:nvPr/>
        </p:nvSpPr>
        <p:spPr>
          <a:xfrm>
            <a:off x="4620589" y="3273852"/>
            <a:ext cx="1136578" cy="4440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Sagemaker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+mn-ea"/>
                <a:cs typeface="+mn-cs"/>
              </a:rPr>
              <a:t> Processing Job</a:t>
            </a:r>
          </a:p>
        </p:txBody>
      </p:sp>
      <p:sp>
        <p:nvSpPr>
          <p:cNvPr id="171" name="Rounded Rectangle 169">
            <a:extLst>
              <a:ext uri="{FF2B5EF4-FFF2-40B4-BE49-F238E27FC236}">
                <a16:creationId xmlns:a16="http://schemas.microsoft.com/office/drawing/2014/main" id="{D8318FE8-40FE-43A4-9E03-6E3355E20BA2}"/>
              </a:ext>
            </a:extLst>
          </p:cNvPr>
          <p:cNvSpPr/>
          <p:nvPr/>
        </p:nvSpPr>
        <p:spPr>
          <a:xfrm>
            <a:off x="9178900" y="3271339"/>
            <a:ext cx="1521485" cy="107370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dirty="0">
                <a:solidFill>
                  <a:schemeClr val="accent2"/>
                </a:solidFill>
              </a:rPr>
              <a:t>Manage </a:t>
            </a:r>
            <a:r>
              <a:rPr lang="en-US" sz="1200" dirty="0">
                <a:solidFill>
                  <a:schemeClr val="accent2"/>
                </a:solidFill>
              </a:rPr>
              <a:t>model</a:t>
            </a:r>
          </a:p>
          <a:p>
            <a:pPr algn="ctr"/>
            <a:endParaRPr lang="en-US" sz="1100" dirty="0">
              <a:solidFill>
                <a:schemeClr val="accent2"/>
              </a:solidFill>
            </a:endParaRPr>
          </a:p>
          <a:p>
            <a:pPr algn="ctr"/>
            <a:endParaRPr lang="en-US" sz="1100" dirty="0">
              <a:solidFill>
                <a:schemeClr val="accent2"/>
              </a:solidFill>
            </a:endParaRPr>
          </a:p>
          <a:p>
            <a:pPr algn="ctr"/>
            <a:endParaRPr lang="en-US" sz="1100" dirty="0">
              <a:solidFill>
                <a:schemeClr val="tx1"/>
              </a:solidFill>
            </a:endParaRPr>
          </a:p>
          <a:p>
            <a:pPr algn="ctr"/>
            <a:endParaRPr lang="en-US" sz="1100" dirty="0">
              <a:solidFill>
                <a:schemeClr val="tx1"/>
              </a:solidFill>
            </a:endParaRPr>
          </a:p>
        </p:txBody>
      </p:sp>
      <p:sp>
        <p:nvSpPr>
          <p:cNvPr id="197" name="Rectangle 196">
            <a:extLst>
              <a:ext uri="{FF2B5EF4-FFF2-40B4-BE49-F238E27FC236}">
                <a16:creationId xmlns:a16="http://schemas.microsoft.com/office/drawing/2014/main" id="{EAFE7F95-B521-49AB-8960-708514BBEFEC}"/>
              </a:ext>
            </a:extLst>
          </p:cNvPr>
          <p:cNvSpPr/>
          <p:nvPr/>
        </p:nvSpPr>
        <p:spPr>
          <a:xfrm>
            <a:off x="9334041" y="3696049"/>
            <a:ext cx="1253708" cy="4440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</a:rPr>
              <a:t>Sagemaker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Model Monitor</a:t>
            </a:r>
          </a:p>
        </p:txBody>
      </p:sp>
      <p:grpSp>
        <p:nvGrpSpPr>
          <p:cNvPr id="216" name="Graphic 4">
            <a:extLst>
              <a:ext uri="{FF2B5EF4-FFF2-40B4-BE49-F238E27FC236}">
                <a16:creationId xmlns:a16="http://schemas.microsoft.com/office/drawing/2014/main" id="{DD06CA5C-02B8-408F-AB7B-AD09E1CFD4BB}"/>
              </a:ext>
            </a:extLst>
          </p:cNvPr>
          <p:cNvGrpSpPr/>
          <p:nvPr/>
        </p:nvGrpSpPr>
        <p:grpSpPr>
          <a:xfrm>
            <a:off x="9330391" y="4852264"/>
            <a:ext cx="858067" cy="937343"/>
            <a:chOff x="1522000" y="1619250"/>
            <a:chExt cx="457200" cy="457200"/>
          </a:xfrm>
        </p:grpSpPr>
        <p:sp>
          <p:nvSpPr>
            <p:cNvPr id="217" name="Freeform: Shape 520">
              <a:extLst>
                <a:ext uri="{FF2B5EF4-FFF2-40B4-BE49-F238E27FC236}">
                  <a16:creationId xmlns:a16="http://schemas.microsoft.com/office/drawing/2014/main" id="{80B217C2-03BD-4ED3-A322-E0E336232132}"/>
                </a:ext>
              </a:extLst>
            </p:cNvPr>
            <p:cNvSpPr/>
            <p:nvPr/>
          </p:nvSpPr>
          <p:spPr>
            <a:xfrm>
              <a:off x="1563490" y="1935152"/>
              <a:ext cx="324657" cy="22905"/>
            </a:xfrm>
            <a:custGeom>
              <a:avLst/>
              <a:gdLst>
                <a:gd name="connsiteX0" fmla="*/ 0 w 324657"/>
                <a:gd name="connsiteY0" fmla="*/ 0 h 22905"/>
                <a:gd name="connsiteX1" fmla="*/ 0 w 324657"/>
                <a:gd name="connsiteY1" fmla="*/ 16002 h 22905"/>
                <a:gd name="connsiteX2" fmla="*/ 1120 w 324657"/>
                <a:gd name="connsiteY2" fmla="*/ 16825 h 22905"/>
                <a:gd name="connsiteX3" fmla="*/ 19225 w 324657"/>
                <a:gd name="connsiteY3" fmla="*/ 22906 h 22905"/>
                <a:gd name="connsiteX4" fmla="*/ 307581 w 324657"/>
                <a:gd name="connsiteY4" fmla="*/ 22906 h 22905"/>
                <a:gd name="connsiteX5" fmla="*/ 322577 w 324657"/>
                <a:gd name="connsiteY5" fmla="*/ 17648 h 22905"/>
                <a:gd name="connsiteX6" fmla="*/ 324658 w 324657"/>
                <a:gd name="connsiteY6" fmla="*/ 16002 h 22905"/>
                <a:gd name="connsiteX7" fmla="*/ 324658 w 324657"/>
                <a:gd name="connsiteY7" fmla="*/ 0 h 22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4657" h="22905">
                  <a:moveTo>
                    <a:pt x="0" y="0"/>
                  </a:moveTo>
                  <a:lnTo>
                    <a:pt x="0" y="16002"/>
                  </a:lnTo>
                  <a:lnTo>
                    <a:pt x="1120" y="16825"/>
                  </a:lnTo>
                  <a:cubicBezTo>
                    <a:pt x="6335" y="20764"/>
                    <a:pt x="12690" y="22899"/>
                    <a:pt x="19225" y="22906"/>
                  </a:cubicBezTo>
                  <a:lnTo>
                    <a:pt x="307581" y="22906"/>
                  </a:lnTo>
                  <a:cubicBezTo>
                    <a:pt x="313031" y="22903"/>
                    <a:pt x="318319" y="21049"/>
                    <a:pt x="322577" y="17648"/>
                  </a:cubicBezTo>
                  <a:lnTo>
                    <a:pt x="324658" y="16002"/>
                  </a:lnTo>
                  <a:lnTo>
                    <a:pt x="324658" y="0"/>
                  </a:lnTo>
                  <a:close/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400" dirty="0"/>
            </a:p>
          </p:txBody>
        </p:sp>
        <p:sp>
          <p:nvSpPr>
            <p:cNvPr id="220" name="Freeform: Shape 521">
              <a:extLst>
                <a:ext uri="{FF2B5EF4-FFF2-40B4-BE49-F238E27FC236}">
                  <a16:creationId xmlns:a16="http://schemas.microsoft.com/office/drawing/2014/main" id="{BA45C9FA-E43A-458B-AD69-3D1876457501}"/>
                </a:ext>
              </a:extLst>
            </p:cNvPr>
            <p:cNvSpPr/>
            <p:nvPr/>
          </p:nvSpPr>
          <p:spPr>
            <a:xfrm>
              <a:off x="1608730" y="1752935"/>
              <a:ext cx="236646" cy="162374"/>
            </a:xfrm>
            <a:custGeom>
              <a:avLst/>
              <a:gdLst>
                <a:gd name="connsiteX0" fmla="*/ 236647 w 236646"/>
                <a:gd name="connsiteY0" fmla="*/ 135423 h 162374"/>
                <a:gd name="connsiteX1" fmla="*/ 236647 w 236646"/>
                <a:gd name="connsiteY1" fmla="*/ 155814 h 162374"/>
                <a:gd name="connsiteX2" fmla="*/ 230086 w 236646"/>
                <a:gd name="connsiteY2" fmla="*/ 162375 h 162374"/>
                <a:gd name="connsiteX3" fmla="*/ 6561 w 236646"/>
                <a:gd name="connsiteY3" fmla="*/ 162375 h 162374"/>
                <a:gd name="connsiteX4" fmla="*/ 0 w 236646"/>
                <a:gd name="connsiteY4" fmla="*/ 155814 h 162374"/>
                <a:gd name="connsiteX5" fmla="*/ 0 w 236646"/>
                <a:gd name="connsiteY5" fmla="*/ 6561 h 162374"/>
                <a:gd name="connsiteX6" fmla="*/ 6561 w 236646"/>
                <a:gd name="connsiteY6" fmla="*/ 0 h 162374"/>
                <a:gd name="connsiteX7" fmla="*/ 228920 w 236646"/>
                <a:gd name="connsiteY7" fmla="*/ 0 h 162374"/>
                <a:gd name="connsiteX8" fmla="*/ 235458 w 236646"/>
                <a:gd name="connsiteY8" fmla="*/ 6538 h 162374"/>
                <a:gd name="connsiteX9" fmla="*/ 235458 w 236646"/>
                <a:gd name="connsiteY9" fmla="*/ 6561 h 162374"/>
                <a:gd name="connsiteX10" fmla="*/ 235458 w 236646"/>
                <a:gd name="connsiteY10" fmla="*/ 15476 h 162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646" h="162374">
                  <a:moveTo>
                    <a:pt x="236647" y="135423"/>
                  </a:moveTo>
                  <a:lnTo>
                    <a:pt x="236647" y="155814"/>
                  </a:lnTo>
                  <a:cubicBezTo>
                    <a:pt x="236647" y="159437"/>
                    <a:pt x="233709" y="162375"/>
                    <a:pt x="230086" y="162375"/>
                  </a:cubicBezTo>
                  <a:lnTo>
                    <a:pt x="6561" y="162375"/>
                  </a:lnTo>
                  <a:cubicBezTo>
                    <a:pt x="2943" y="162363"/>
                    <a:pt x="13" y="159433"/>
                    <a:pt x="0" y="155814"/>
                  </a:cubicBezTo>
                  <a:lnTo>
                    <a:pt x="0" y="6561"/>
                  </a:lnTo>
                  <a:cubicBezTo>
                    <a:pt x="0" y="2937"/>
                    <a:pt x="2937" y="0"/>
                    <a:pt x="6561" y="0"/>
                  </a:cubicBezTo>
                  <a:lnTo>
                    <a:pt x="228920" y="0"/>
                  </a:lnTo>
                  <a:cubicBezTo>
                    <a:pt x="232532" y="0"/>
                    <a:pt x="235458" y="2927"/>
                    <a:pt x="235458" y="6538"/>
                  </a:cubicBezTo>
                  <a:cubicBezTo>
                    <a:pt x="235458" y="6546"/>
                    <a:pt x="235458" y="6553"/>
                    <a:pt x="235458" y="6561"/>
                  </a:cubicBezTo>
                  <a:lnTo>
                    <a:pt x="235458" y="15476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400" dirty="0"/>
            </a:p>
          </p:txBody>
        </p:sp>
        <p:sp>
          <p:nvSpPr>
            <p:cNvPr id="221" name="Freeform: Shape 522">
              <a:extLst>
                <a:ext uri="{FF2B5EF4-FFF2-40B4-BE49-F238E27FC236}">
                  <a16:creationId xmlns:a16="http://schemas.microsoft.com/office/drawing/2014/main" id="{B7E8CD7A-BC99-49E3-9E82-DB19543F71CB}"/>
                </a:ext>
              </a:extLst>
            </p:cNvPr>
            <p:cNvSpPr/>
            <p:nvPr/>
          </p:nvSpPr>
          <p:spPr>
            <a:xfrm>
              <a:off x="1591768" y="1737641"/>
              <a:ext cx="268810" cy="196710"/>
            </a:xfrm>
            <a:custGeom>
              <a:avLst/>
              <a:gdLst>
                <a:gd name="connsiteX0" fmla="*/ 268811 w 268810"/>
                <a:gd name="connsiteY0" fmla="*/ 29421 h 196710"/>
                <a:gd name="connsiteX1" fmla="*/ 268811 w 268810"/>
                <a:gd name="connsiteY1" fmla="*/ 6561 h 196710"/>
                <a:gd name="connsiteX2" fmla="*/ 262273 w 268810"/>
                <a:gd name="connsiteY2" fmla="*/ 0 h 196710"/>
                <a:gd name="connsiteX3" fmla="*/ 6561 w 268810"/>
                <a:gd name="connsiteY3" fmla="*/ 0 h 196710"/>
                <a:gd name="connsiteX4" fmla="*/ 0 w 268810"/>
                <a:gd name="connsiteY4" fmla="*/ 6561 h 196710"/>
                <a:gd name="connsiteX5" fmla="*/ 0 w 268810"/>
                <a:gd name="connsiteY5" fmla="*/ 190149 h 196710"/>
                <a:gd name="connsiteX6" fmla="*/ 6561 w 268810"/>
                <a:gd name="connsiteY6" fmla="*/ 196710 h 196710"/>
                <a:gd name="connsiteX7" fmla="*/ 262273 w 268810"/>
                <a:gd name="connsiteY7" fmla="*/ 196710 h 196710"/>
                <a:gd name="connsiteX8" fmla="*/ 268811 w 268810"/>
                <a:gd name="connsiteY8" fmla="*/ 190149 h 196710"/>
                <a:gd name="connsiteX9" fmla="*/ 268811 w 268810"/>
                <a:gd name="connsiteY9" fmla="*/ 147447 h 196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8810" h="196710">
                  <a:moveTo>
                    <a:pt x="268811" y="29421"/>
                  </a:moveTo>
                  <a:lnTo>
                    <a:pt x="268811" y="6561"/>
                  </a:lnTo>
                  <a:cubicBezTo>
                    <a:pt x="268811" y="2946"/>
                    <a:pt x="265887" y="13"/>
                    <a:pt x="262273" y="0"/>
                  </a:cubicBezTo>
                  <a:lnTo>
                    <a:pt x="6561" y="0"/>
                  </a:lnTo>
                  <a:cubicBezTo>
                    <a:pt x="2937" y="0"/>
                    <a:pt x="0" y="2937"/>
                    <a:pt x="0" y="6561"/>
                  </a:cubicBezTo>
                  <a:lnTo>
                    <a:pt x="0" y="190149"/>
                  </a:lnTo>
                  <a:cubicBezTo>
                    <a:pt x="0" y="193773"/>
                    <a:pt x="2937" y="196710"/>
                    <a:pt x="6561" y="196710"/>
                  </a:cubicBezTo>
                  <a:lnTo>
                    <a:pt x="262273" y="196710"/>
                  </a:lnTo>
                  <a:cubicBezTo>
                    <a:pt x="265887" y="196697"/>
                    <a:pt x="268811" y="193764"/>
                    <a:pt x="268811" y="190149"/>
                  </a:cubicBezTo>
                  <a:lnTo>
                    <a:pt x="268811" y="147447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400" dirty="0"/>
            </a:p>
          </p:txBody>
        </p:sp>
        <p:sp>
          <p:nvSpPr>
            <p:cNvPr id="222" name="Freeform: Shape 523">
              <a:extLst>
                <a:ext uri="{FF2B5EF4-FFF2-40B4-BE49-F238E27FC236}">
                  <a16:creationId xmlns:a16="http://schemas.microsoft.com/office/drawing/2014/main" id="{82DE2A1B-E7C0-4288-96AA-05F3842CD186}"/>
                </a:ext>
              </a:extLst>
            </p:cNvPr>
            <p:cNvSpPr/>
            <p:nvPr/>
          </p:nvSpPr>
          <p:spPr>
            <a:xfrm>
              <a:off x="1848509" y="1792825"/>
              <a:ext cx="12023" cy="66275"/>
            </a:xfrm>
            <a:custGeom>
              <a:avLst/>
              <a:gdLst>
                <a:gd name="connsiteX0" fmla="*/ 6012 w 12023"/>
                <a:gd name="connsiteY0" fmla="*/ 66271 h 66275"/>
                <a:gd name="connsiteX1" fmla="*/ 1668 w 12023"/>
                <a:gd name="connsiteY1" fmla="*/ 64557 h 66275"/>
                <a:gd name="connsiteX2" fmla="*/ 1668 w 12023"/>
                <a:gd name="connsiteY2" fmla="*/ 55778 h 66275"/>
                <a:gd name="connsiteX3" fmla="*/ 10355 w 12023"/>
                <a:gd name="connsiteY3" fmla="*/ 55778 h 66275"/>
                <a:gd name="connsiteX4" fmla="*/ 10355 w 12023"/>
                <a:gd name="connsiteY4" fmla="*/ 64557 h 66275"/>
                <a:gd name="connsiteX5" fmla="*/ 6012 w 12023"/>
                <a:gd name="connsiteY5" fmla="*/ 66271 h 66275"/>
                <a:gd name="connsiteX6" fmla="*/ 2217 w 12023"/>
                <a:gd name="connsiteY6" fmla="*/ 45880 h 66275"/>
                <a:gd name="connsiteX7" fmla="*/ 914 w 12023"/>
                <a:gd name="connsiteY7" fmla="*/ 1212 h 66275"/>
                <a:gd name="connsiteX8" fmla="*/ 6012 w 12023"/>
                <a:gd name="connsiteY8" fmla="*/ 0 h 66275"/>
                <a:gd name="connsiteX9" fmla="*/ 11087 w 12023"/>
                <a:gd name="connsiteY9" fmla="*/ 1212 h 66275"/>
                <a:gd name="connsiteX10" fmla="*/ 9806 w 12023"/>
                <a:gd name="connsiteY10" fmla="*/ 45880 h 6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023" h="66275">
                  <a:moveTo>
                    <a:pt x="6012" y="66271"/>
                  </a:moveTo>
                  <a:cubicBezTo>
                    <a:pt x="4386" y="66337"/>
                    <a:pt x="2809" y="65716"/>
                    <a:pt x="1668" y="64557"/>
                  </a:cubicBezTo>
                  <a:cubicBezTo>
                    <a:pt x="-556" y="62053"/>
                    <a:pt x="-556" y="58282"/>
                    <a:pt x="1668" y="55778"/>
                  </a:cubicBezTo>
                  <a:cubicBezTo>
                    <a:pt x="4112" y="53491"/>
                    <a:pt x="7911" y="53491"/>
                    <a:pt x="10355" y="55778"/>
                  </a:cubicBezTo>
                  <a:cubicBezTo>
                    <a:pt x="12579" y="58282"/>
                    <a:pt x="12579" y="62053"/>
                    <a:pt x="10355" y="64557"/>
                  </a:cubicBezTo>
                  <a:cubicBezTo>
                    <a:pt x="9214" y="65716"/>
                    <a:pt x="7637" y="66337"/>
                    <a:pt x="6012" y="66271"/>
                  </a:cubicBezTo>
                  <a:close/>
                  <a:moveTo>
                    <a:pt x="2217" y="45880"/>
                  </a:moveTo>
                  <a:lnTo>
                    <a:pt x="914" y="1212"/>
                  </a:lnTo>
                  <a:cubicBezTo>
                    <a:pt x="2496" y="418"/>
                    <a:pt x="4242" y="4"/>
                    <a:pt x="6012" y="0"/>
                  </a:cubicBezTo>
                  <a:cubicBezTo>
                    <a:pt x="7774" y="-1"/>
                    <a:pt x="9514" y="414"/>
                    <a:pt x="11087" y="1212"/>
                  </a:cubicBezTo>
                  <a:lnTo>
                    <a:pt x="9806" y="45880"/>
                  </a:lnTo>
                  <a:close/>
                </a:path>
              </a:pathLst>
            </a:custGeom>
            <a:solidFill>
              <a:srgbClr val="FF9900"/>
            </a:solidFill>
            <a:ln w="2286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400" dirty="0"/>
            </a:p>
          </p:txBody>
        </p:sp>
        <p:sp>
          <p:nvSpPr>
            <p:cNvPr id="223" name="Freeform: Shape 524">
              <a:extLst>
                <a:ext uri="{FF2B5EF4-FFF2-40B4-BE49-F238E27FC236}">
                  <a16:creationId xmlns:a16="http://schemas.microsoft.com/office/drawing/2014/main" id="{FB789B30-971B-4E55-9B7D-6E97A8B99988}"/>
                </a:ext>
              </a:extLst>
            </p:cNvPr>
            <p:cNvSpPr/>
            <p:nvPr/>
          </p:nvSpPr>
          <p:spPr>
            <a:xfrm>
              <a:off x="1805829" y="1777761"/>
              <a:ext cx="96834" cy="96834"/>
            </a:xfrm>
            <a:custGeom>
              <a:avLst/>
              <a:gdLst>
                <a:gd name="connsiteX0" fmla="*/ 96835 w 96834"/>
                <a:gd name="connsiteY0" fmla="*/ 48417 h 96834"/>
                <a:gd name="connsiteX1" fmla="*/ 48418 w 96834"/>
                <a:gd name="connsiteY1" fmla="*/ 96835 h 96834"/>
                <a:gd name="connsiteX2" fmla="*/ 0 w 96834"/>
                <a:gd name="connsiteY2" fmla="*/ 48417 h 96834"/>
                <a:gd name="connsiteX3" fmla="*/ 48418 w 96834"/>
                <a:gd name="connsiteY3" fmla="*/ 0 h 96834"/>
                <a:gd name="connsiteX4" fmla="*/ 96835 w 96834"/>
                <a:gd name="connsiteY4" fmla="*/ 48417 h 96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834" h="96834">
                  <a:moveTo>
                    <a:pt x="96835" y="48417"/>
                  </a:moveTo>
                  <a:cubicBezTo>
                    <a:pt x="96835" y="75158"/>
                    <a:pt x="75158" y="96835"/>
                    <a:pt x="48418" y="96835"/>
                  </a:cubicBezTo>
                  <a:cubicBezTo>
                    <a:pt x="21677" y="96835"/>
                    <a:pt x="0" y="75158"/>
                    <a:pt x="0" y="48417"/>
                  </a:cubicBezTo>
                  <a:cubicBezTo>
                    <a:pt x="0" y="21677"/>
                    <a:pt x="21677" y="0"/>
                    <a:pt x="48418" y="0"/>
                  </a:cubicBezTo>
                  <a:cubicBezTo>
                    <a:pt x="75158" y="0"/>
                    <a:pt x="96835" y="21677"/>
                    <a:pt x="96835" y="48417"/>
                  </a:cubicBezTo>
                  <a:close/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400" dirty="0"/>
            </a:p>
          </p:txBody>
        </p:sp>
        <p:sp>
          <p:nvSpPr>
            <p:cNvPr id="224" name="Freeform: Shape 525">
              <a:extLst>
                <a:ext uri="{FF2B5EF4-FFF2-40B4-BE49-F238E27FC236}">
                  <a16:creationId xmlns:a16="http://schemas.microsoft.com/office/drawing/2014/main" id="{A87F0B23-3F36-4EF2-93CB-3D0B378F3FD9}"/>
                </a:ext>
              </a:extLst>
            </p:cNvPr>
            <p:cNvSpPr/>
            <p:nvPr/>
          </p:nvSpPr>
          <p:spPr>
            <a:xfrm>
              <a:off x="1880261" y="1849130"/>
              <a:ext cx="57346" cy="58043"/>
            </a:xfrm>
            <a:custGeom>
              <a:avLst/>
              <a:gdLst>
                <a:gd name="connsiteX0" fmla="*/ 17282 w 57346"/>
                <a:gd name="connsiteY0" fmla="*/ 0 h 58043"/>
                <a:gd name="connsiteX1" fmla="*/ 53858 w 57346"/>
                <a:gd name="connsiteY1" fmla="*/ 36827 h 58043"/>
                <a:gd name="connsiteX2" fmla="*/ 53607 w 57346"/>
                <a:gd name="connsiteY2" fmla="*/ 54315 h 58043"/>
                <a:gd name="connsiteX3" fmla="*/ 53607 w 57346"/>
                <a:gd name="connsiteY3" fmla="*/ 54315 h 58043"/>
                <a:gd name="connsiteX4" fmla="*/ 36119 w 57346"/>
                <a:gd name="connsiteY4" fmla="*/ 54544 h 58043"/>
                <a:gd name="connsiteX5" fmla="*/ 0 w 57346"/>
                <a:gd name="connsiteY5" fmla="*/ 18379 h 58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346" h="58043">
                  <a:moveTo>
                    <a:pt x="17282" y="0"/>
                  </a:moveTo>
                  <a:lnTo>
                    <a:pt x="53858" y="36827"/>
                  </a:lnTo>
                  <a:cubicBezTo>
                    <a:pt x="58606" y="41731"/>
                    <a:pt x="58492" y="49551"/>
                    <a:pt x="53607" y="54315"/>
                  </a:cubicBezTo>
                  <a:lnTo>
                    <a:pt x="53607" y="54315"/>
                  </a:lnTo>
                  <a:cubicBezTo>
                    <a:pt x="48836" y="59196"/>
                    <a:pt x="41015" y="59297"/>
                    <a:pt x="36119" y="54544"/>
                  </a:cubicBezTo>
                  <a:lnTo>
                    <a:pt x="0" y="18379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400" dirty="0"/>
            </a:p>
          </p:txBody>
        </p:sp>
        <p:sp>
          <p:nvSpPr>
            <p:cNvPr id="225" name="Freeform: Shape 526">
              <a:extLst>
                <a:ext uri="{FF2B5EF4-FFF2-40B4-BE49-F238E27FC236}">
                  <a16:creationId xmlns:a16="http://schemas.microsoft.com/office/drawing/2014/main" id="{F577CBD6-D3E3-4A14-865E-4E7E905D34D2}"/>
                </a:ext>
              </a:extLst>
            </p:cNvPr>
            <p:cNvSpPr/>
            <p:nvPr/>
          </p:nvSpPr>
          <p:spPr>
            <a:xfrm>
              <a:off x="1671458" y="1843483"/>
              <a:ext cx="45857" cy="45857"/>
            </a:xfrm>
            <a:custGeom>
              <a:avLst/>
              <a:gdLst>
                <a:gd name="connsiteX0" fmla="*/ 0 w 45857"/>
                <a:gd name="connsiteY0" fmla="*/ 0 h 45857"/>
                <a:gd name="connsiteX1" fmla="*/ 45857 w 45857"/>
                <a:gd name="connsiteY1" fmla="*/ 0 h 45857"/>
                <a:gd name="connsiteX2" fmla="*/ 45857 w 45857"/>
                <a:gd name="connsiteY2" fmla="*/ 45857 h 45857"/>
                <a:gd name="connsiteX3" fmla="*/ 0 w 45857"/>
                <a:gd name="connsiteY3" fmla="*/ 45857 h 45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857" h="45857">
                  <a:moveTo>
                    <a:pt x="0" y="0"/>
                  </a:moveTo>
                  <a:lnTo>
                    <a:pt x="45857" y="0"/>
                  </a:lnTo>
                  <a:lnTo>
                    <a:pt x="45857" y="45857"/>
                  </a:lnTo>
                  <a:lnTo>
                    <a:pt x="0" y="45857"/>
                  </a:lnTo>
                  <a:close/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400" dirty="0"/>
            </a:p>
          </p:txBody>
        </p:sp>
        <p:sp>
          <p:nvSpPr>
            <p:cNvPr id="226" name="Freeform: Shape 527">
              <a:extLst>
                <a:ext uri="{FF2B5EF4-FFF2-40B4-BE49-F238E27FC236}">
                  <a16:creationId xmlns:a16="http://schemas.microsoft.com/office/drawing/2014/main" id="{6617A042-0A4A-4579-8885-D339296A4E0E}"/>
                </a:ext>
              </a:extLst>
            </p:cNvPr>
            <p:cNvSpPr/>
            <p:nvPr/>
          </p:nvSpPr>
          <p:spPr>
            <a:xfrm>
              <a:off x="1736815" y="1778881"/>
              <a:ext cx="45857" cy="45857"/>
            </a:xfrm>
            <a:custGeom>
              <a:avLst/>
              <a:gdLst>
                <a:gd name="connsiteX0" fmla="*/ 0 w 45857"/>
                <a:gd name="connsiteY0" fmla="*/ 0 h 45857"/>
                <a:gd name="connsiteX1" fmla="*/ 45857 w 45857"/>
                <a:gd name="connsiteY1" fmla="*/ 0 h 45857"/>
                <a:gd name="connsiteX2" fmla="*/ 45857 w 45857"/>
                <a:gd name="connsiteY2" fmla="*/ 45857 h 45857"/>
                <a:gd name="connsiteX3" fmla="*/ 0 w 45857"/>
                <a:gd name="connsiteY3" fmla="*/ 45857 h 45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857" h="45857">
                  <a:moveTo>
                    <a:pt x="0" y="0"/>
                  </a:moveTo>
                  <a:lnTo>
                    <a:pt x="45857" y="0"/>
                  </a:lnTo>
                  <a:lnTo>
                    <a:pt x="45857" y="45857"/>
                  </a:lnTo>
                  <a:lnTo>
                    <a:pt x="0" y="45857"/>
                  </a:lnTo>
                  <a:close/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400" dirty="0"/>
            </a:p>
          </p:txBody>
        </p:sp>
        <p:sp>
          <p:nvSpPr>
            <p:cNvPr id="227" name="Freeform: Shape 528">
              <a:extLst>
                <a:ext uri="{FF2B5EF4-FFF2-40B4-BE49-F238E27FC236}">
                  <a16:creationId xmlns:a16="http://schemas.microsoft.com/office/drawing/2014/main" id="{52E58FB5-1F9D-4BF5-AA38-E763FB1B713A}"/>
                </a:ext>
              </a:extLst>
            </p:cNvPr>
            <p:cNvSpPr/>
            <p:nvPr/>
          </p:nvSpPr>
          <p:spPr>
            <a:xfrm>
              <a:off x="1736815" y="1843483"/>
              <a:ext cx="45857" cy="45857"/>
            </a:xfrm>
            <a:custGeom>
              <a:avLst/>
              <a:gdLst>
                <a:gd name="connsiteX0" fmla="*/ 0 w 45857"/>
                <a:gd name="connsiteY0" fmla="*/ 0 h 45857"/>
                <a:gd name="connsiteX1" fmla="*/ 45857 w 45857"/>
                <a:gd name="connsiteY1" fmla="*/ 0 h 45857"/>
                <a:gd name="connsiteX2" fmla="*/ 45857 w 45857"/>
                <a:gd name="connsiteY2" fmla="*/ 45857 h 45857"/>
                <a:gd name="connsiteX3" fmla="*/ 0 w 45857"/>
                <a:gd name="connsiteY3" fmla="*/ 45857 h 45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857" h="45857">
                  <a:moveTo>
                    <a:pt x="0" y="0"/>
                  </a:moveTo>
                  <a:lnTo>
                    <a:pt x="45857" y="0"/>
                  </a:lnTo>
                  <a:lnTo>
                    <a:pt x="45857" y="45857"/>
                  </a:lnTo>
                  <a:lnTo>
                    <a:pt x="0" y="45857"/>
                  </a:lnTo>
                  <a:close/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400" dirty="0"/>
            </a:p>
          </p:txBody>
        </p:sp>
        <p:sp>
          <p:nvSpPr>
            <p:cNvPr id="228" name="Freeform: Shape 529">
              <a:extLst>
                <a:ext uri="{FF2B5EF4-FFF2-40B4-BE49-F238E27FC236}">
                  <a16:creationId xmlns:a16="http://schemas.microsoft.com/office/drawing/2014/main" id="{FCCE7DEE-392D-49B4-B7EE-6240D8250AFD}"/>
                </a:ext>
              </a:extLst>
            </p:cNvPr>
            <p:cNvSpPr/>
            <p:nvPr/>
          </p:nvSpPr>
          <p:spPr>
            <a:xfrm>
              <a:off x="1671664" y="1779087"/>
              <a:ext cx="45445" cy="45445"/>
            </a:xfrm>
            <a:custGeom>
              <a:avLst/>
              <a:gdLst>
                <a:gd name="connsiteX0" fmla="*/ 45446 w 45445"/>
                <a:gd name="connsiteY0" fmla="*/ 22723 h 45445"/>
                <a:gd name="connsiteX1" fmla="*/ 22723 w 45445"/>
                <a:gd name="connsiteY1" fmla="*/ 45446 h 45445"/>
                <a:gd name="connsiteX2" fmla="*/ 0 w 45445"/>
                <a:gd name="connsiteY2" fmla="*/ 22723 h 45445"/>
                <a:gd name="connsiteX3" fmla="*/ 22723 w 45445"/>
                <a:gd name="connsiteY3" fmla="*/ 0 h 45445"/>
                <a:gd name="connsiteX4" fmla="*/ 45446 w 45445"/>
                <a:gd name="connsiteY4" fmla="*/ 22723 h 45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445" h="45445">
                  <a:moveTo>
                    <a:pt x="45446" y="22723"/>
                  </a:moveTo>
                  <a:cubicBezTo>
                    <a:pt x="45446" y="35272"/>
                    <a:pt x="35272" y="45446"/>
                    <a:pt x="22723" y="45446"/>
                  </a:cubicBezTo>
                  <a:cubicBezTo>
                    <a:pt x="10173" y="45446"/>
                    <a:pt x="0" y="35272"/>
                    <a:pt x="0" y="22723"/>
                  </a:cubicBezTo>
                  <a:cubicBezTo>
                    <a:pt x="0" y="10173"/>
                    <a:pt x="10173" y="0"/>
                    <a:pt x="22723" y="0"/>
                  </a:cubicBezTo>
                  <a:cubicBezTo>
                    <a:pt x="35272" y="0"/>
                    <a:pt x="45446" y="10173"/>
                    <a:pt x="45446" y="22723"/>
                  </a:cubicBezTo>
                  <a:close/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400" dirty="0"/>
            </a:p>
          </p:txBody>
        </p:sp>
      </p:grpSp>
      <p:cxnSp>
        <p:nvCxnSpPr>
          <p:cNvPr id="229" name="Elbow Connector 230">
            <a:extLst>
              <a:ext uri="{FF2B5EF4-FFF2-40B4-BE49-F238E27FC236}">
                <a16:creationId xmlns:a16="http://schemas.microsoft.com/office/drawing/2014/main" id="{CE820E06-163D-4B3B-81F1-2FC8D4773ADA}"/>
              </a:ext>
            </a:extLst>
          </p:cNvPr>
          <p:cNvCxnSpPr>
            <a:cxnSpLocks/>
          </p:cNvCxnSpPr>
          <p:nvPr/>
        </p:nvCxnSpPr>
        <p:spPr>
          <a:xfrm rot="16200000" flipV="1">
            <a:off x="9387091" y="4699949"/>
            <a:ext cx="645957" cy="1"/>
          </a:xfrm>
          <a:prstGeom prst="bentConnector3">
            <a:avLst/>
          </a:prstGeom>
          <a:ln w="19050" cap="rnd">
            <a:solidFill>
              <a:schemeClr val="tx1">
                <a:lumMod val="50000"/>
              </a:schemeClr>
            </a:solidFill>
            <a:miter lim="800000"/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0" name="Pentagon 215">
            <a:extLst>
              <a:ext uri="{FF2B5EF4-FFF2-40B4-BE49-F238E27FC236}">
                <a16:creationId xmlns:a16="http://schemas.microsoft.com/office/drawing/2014/main" id="{1A6CACC7-2C8C-4970-9ACC-4DB00D4EB4BE}"/>
              </a:ext>
            </a:extLst>
          </p:cNvPr>
          <p:cNvSpPr/>
          <p:nvPr/>
        </p:nvSpPr>
        <p:spPr>
          <a:xfrm>
            <a:off x="872157" y="1084687"/>
            <a:ext cx="9955500" cy="370683"/>
          </a:xfrm>
          <a:prstGeom prst="homePlate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bg1"/>
                </a:solidFill>
              </a:rPr>
              <a:t>Sagemaker</a:t>
            </a:r>
            <a:r>
              <a:rPr lang="en-US" sz="1400" dirty="0">
                <a:solidFill>
                  <a:schemeClr val="bg1"/>
                </a:solidFill>
              </a:rPr>
              <a:t> AI Pipelines</a:t>
            </a:r>
          </a:p>
        </p:txBody>
      </p:sp>
      <p:sp>
        <p:nvSpPr>
          <p:cNvPr id="231" name="TextBox 230">
            <a:extLst>
              <a:ext uri="{FF2B5EF4-FFF2-40B4-BE49-F238E27FC236}">
                <a16:creationId xmlns:a16="http://schemas.microsoft.com/office/drawing/2014/main" id="{25749F47-F12F-41D7-A75E-6BECE317AF4E}"/>
              </a:ext>
            </a:extLst>
          </p:cNvPr>
          <p:cNvSpPr txBox="1"/>
          <p:nvPr/>
        </p:nvSpPr>
        <p:spPr>
          <a:xfrm>
            <a:off x="10057083" y="5154278"/>
            <a:ext cx="6880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rPr>
              <a:t>Metrics</a:t>
            </a: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6940AF2D-58A2-D534-737E-8154E4DB1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243" y="-5432"/>
            <a:ext cx="10515600" cy="1325563"/>
          </a:xfrm>
        </p:spPr>
        <p:txBody>
          <a:bodyPr/>
          <a:lstStyle/>
          <a:p>
            <a:r>
              <a:rPr lang="en-US" dirty="0" err="1"/>
              <a:t>MLOps</a:t>
            </a:r>
            <a:r>
              <a:rPr lang="en-US" dirty="0"/>
              <a:t>- Design</a:t>
            </a:r>
          </a:p>
        </p:txBody>
      </p:sp>
    </p:spTree>
    <p:extLst>
      <p:ext uri="{BB962C8B-B14F-4D97-AF65-F5344CB8AC3E}">
        <p14:creationId xmlns:p14="http://schemas.microsoft.com/office/powerpoint/2010/main" val="2571349315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EE422E-5AF7-36FE-A29B-1631D4EB73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4BFF94BB-E905-9F59-A7F5-6E9A9C869E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243" y="-5432"/>
            <a:ext cx="10515600" cy="1325563"/>
          </a:xfrm>
        </p:spPr>
        <p:txBody>
          <a:bodyPr/>
          <a:lstStyle/>
          <a:p>
            <a:r>
              <a:rPr lang="en-US" dirty="0" err="1"/>
              <a:t>MLOps</a:t>
            </a:r>
            <a:r>
              <a:rPr lang="en-US" dirty="0"/>
              <a:t>- Design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57F175B-A904-0D57-28BB-5FBECD784A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067" y="1157996"/>
            <a:ext cx="9328739" cy="53427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36051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23903C-68DE-4CB7-32DA-FBF7F43E53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0F5AC-4F9A-6E53-AA27-F370A5717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 Example (running phase)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C4C34FD-6D64-771C-5497-14F16CF2E5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4039" y="1851634"/>
            <a:ext cx="9118600" cy="412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EE98AE5-9993-1C86-3A80-788924A17D44}"/>
              </a:ext>
            </a:extLst>
          </p:cNvPr>
          <p:cNvSpPr txBox="1"/>
          <p:nvPr/>
        </p:nvSpPr>
        <p:spPr>
          <a:xfrm>
            <a:off x="9520136" y="6215876"/>
            <a:ext cx="22966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*this is a simplified architecture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B6598A-8637-DD77-1FF8-0EAFB4E9D855}"/>
              </a:ext>
            </a:extLst>
          </p:cNvPr>
          <p:cNvSpPr txBox="1"/>
          <p:nvPr/>
        </p:nvSpPr>
        <p:spPr>
          <a:xfrm>
            <a:off x="503676" y="4964509"/>
            <a:ext cx="358842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u="sng" dirty="0"/>
              <a:t>Caveats</a:t>
            </a:r>
          </a:p>
          <a:p>
            <a:pPr marL="171450" indent="-171450">
              <a:buFontTx/>
              <a:buChar char="-"/>
            </a:pPr>
            <a:r>
              <a:rPr lang="en-US" sz="1200" dirty="0"/>
              <a:t>API Payload limitations</a:t>
            </a:r>
          </a:p>
          <a:p>
            <a:pPr marL="171450" indent="-171450">
              <a:buFontTx/>
              <a:buChar char="-"/>
            </a:pPr>
            <a:r>
              <a:rPr lang="en-US" sz="1200" dirty="0"/>
              <a:t>Top K tradeoff</a:t>
            </a:r>
          </a:p>
          <a:p>
            <a:pPr marL="171450" indent="-171450">
              <a:buFontTx/>
              <a:buChar char="-"/>
            </a:pPr>
            <a:r>
              <a:rPr lang="en-US" sz="1200" dirty="0"/>
              <a:t>Concurrent execution, quotas </a:t>
            </a:r>
            <a:r>
              <a:rPr lang="en-US" sz="1200" dirty="0" err="1"/>
              <a:t>limites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727094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34B873-86B1-4732-DA95-EFB0AEAA13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FB1D57-EDE1-A6C9-1E6F-6F66D421748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Optimizing and Deploying for Inference</a:t>
            </a:r>
          </a:p>
        </p:txBody>
      </p:sp>
    </p:spTree>
    <p:extLst>
      <p:ext uri="{BB962C8B-B14F-4D97-AF65-F5344CB8AC3E}">
        <p14:creationId xmlns:p14="http://schemas.microsoft.com/office/powerpoint/2010/main" val="1993242430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D8B8C6-2164-43F2-B003-290BBA7249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5D413B9A-0DED-E143-FA8E-473F34ED63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243" y="-5432"/>
            <a:ext cx="10515600" cy="1325563"/>
          </a:xfrm>
        </p:spPr>
        <p:txBody>
          <a:bodyPr/>
          <a:lstStyle/>
          <a:p>
            <a:r>
              <a:rPr lang="en-US" dirty="0"/>
              <a:t>Inference – Important metrics</a:t>
            </a:r>
          </a:p>
        </p:txBody>
      </p:sp>
      <p:sp>
        <p:nvSpPr>
          <p:cNvPr id="2" name="Ellipse 1">
            <a:extLst>
              <a:ext uri="{FF2B5EF4-FFF2-40B4-BE49-F238E27FC236}">
                <a16:creationId xmlns:a16="http://schemas.microsoft.com/office/drawing/2014/main" id="{82B20AAE-9EDC-F5A6-BEFA-D214C2FDA38E}"/>
              </a:ext>
            </a:extLst>
          </p:cNvPr>
          <p:cNvSpPr/>
          <p:nvPr/>
        </p:nvSpPr>
        <p:spPr>
          <a:xfrm>
            <a:off x="2077081" y="1932312"/>
            <a:ext cx="484450" cy="44811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3" name="Ellipse 2">
            <a:extLst>
              <a:ext uri="{FF2B5EF4-FFF2-40B4-BE49-F238E27FC236}">
                <a16:creationId xmlns:a16="http://schemas.microsoft.com/office/drawing/2014/main" id="{4D97511B-5C59-0D5F-B7D0-05A65C357DDC}"/>
              </a:ext>
            </a:extLst>
          </p:cNvPr>
          <p:cNvSpPr/>
          <p:nvPr/>
        </p:nvSpPr>
        <p:spPr>
          <a:xfrm>
            <a:off x="2077081" y="3059668"/>
            <a:ext cx="484450" cy="44811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4" name="Ellipse 3">
            <a:extLst>
              <a:ext uri="{FF2B5EF4-FFF2-40B4-BE49-F238E27FC236}">
                <a16:creationId xmlns:a16="http://schemas.microsoft.com/office/drawing/2014/main" id="{38FAD2BB-2308-D5F8-07C0-85A92A618F29}"/>
              </a:ext>
            </a:extLst>
          </p:cNvPr>
          <p:cNvSpPr/>
          <p:nvPr/>
        </p:nvSpPr>
        <p:spPr>
          <a:xfrm>
            <a:off x="2077081" y="4223360"/>
            <a:ext cx="484450" cy="44811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B0691345-8F36-95EA-CF84-21531B954AB5}"/>
              </a:ext>
            </a:extLst>
          </p:cNvPr>
          <p:cNvSpPr txBox="1"/>
          <p:nvPr/>
        </p:nvSpPr>
        <p:spPr>
          <a:xfrm>
            <a:off x="2864313" y="1971704"/>
            <a:ext cx="23312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Throughput =  query/s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CD191C07-C59A-03E1-9EA3-D9839C4976A5}"/>
              </a:ext>
            </a:extLst>
          </p:cNvPr>
          <p:cNvSpPr txBox="1"/>
          <p:nvPr/>
        </p:nvSpPr>
        <p:spPr>
          <a:xfrm>
            <a:off x="2864313" y="3099060"/>
            <a:ext cx="19779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Latency =  s/token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167AE62C-8190-6BB6-03D3-9D21C4A3F3A5}"/>
              </a:ext>
            </a:extLst>
          </p:cNvPr>
          <p:cNvSpPr txBox="1"/>
          <p:nvPr/>
        </p:nvSpPr>
        <p:spPr>
          <a:xfrm>
            <a:off x="2931934" y="4262752"/>
            <a:ext cx="6578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Cost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D97C074F-7767-0FEA-547F-9E9F8D991506}"/>
              </a:ext>
            </a:extLst>
          </p:cNvPr>
          <p:cNvSpPr txBox="1"/>
          <p:nvPr/>
        </p:nvSpPr>
        <p:spPr>
          <a:xfrm>
            <a:off x="5952683" y="1971704"/>
            <a:ext cx="4868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More Throughput equals more concurrent users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701ED682-DABA-7639-A764-339CDE0C83A3}"/>
              </a:ext>
            </a:extLst>
          </p:cNvPr>
          <p:cNvSpPr txBox="1"/>
          <p:nvPr/>
        </p:nvSpPr>
        <p:spPr>
          <a:xfrm>
            <a:off x="5952683" y="3099060"/>
            <a:ext cx="36472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Low latency allows faster response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B6269CC7-0B3C-C28E-B654-F134E6FF44B0}"/>
              </a:ext>
            </a:extLst>
          </p:cNvPr>
          <p:cNvSpPr txBox="1"/>
          <p:nvPr/>
        </p:nvSpPr>
        <p:spPr>
          <a:xfrm>
            <a:off x="5952682" y="4262752"/>
            <a:ext cx="17548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$ always matter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EAA45516-D0DA-11B0-F7E0-3C0CD2A901EC}"/>
              </a:ext>
            </a:extLst>
          </p:cNvPr>
          <p:cNvSpPr txBox="1"/>
          <p:nvPr/>
        </p:nvSpPr>
        <p:spPr>
          <a:xfrm>
            <a:off x="2864313" y="3406837"/>
            <a:ext cx="17136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>
                <a:solidFill>
                  <a:schemeClr val="accent1"/>
                </a:solidFill>
              </a:rPr>
              <a:t>The lower the better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1093779B-E431-52DA-4016-48338354474C}"/>
              </a:ext>
            </a:extLst>
          </p:cNvPr>
          <p:cNvSpPr txBox="1"/>
          <p:nvPr/>
        </p:nvSpPr>
        <p:spPr>
          <a:xfrm>
            <a:off x="2864313" y="2341036"/>
            <a:ext cx="18227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>
                <a:solidFill>
                  <a:schemeClr val="accent1"/>
                </a:solidFill>
              </a:rPr>
              <a:t>The higher the better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9C0635A1-D910-D47F-B265-2E881009F239}"/>
              </a:ext>
            </a:extLst>
          </p:cNvPr>
          <p:cNvSpPr txBox="1"/>
          <p:nvPr/>
        </p:nvSpPr>
        <p:spPr>
          <a:xfrm>
            <a:off x="2931934" y="4517588"/>
            <a:ext cx="17136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>
                <a:solidFill>
                  <a:schemeClr val="accent1"/>
                </a:solidFill>
              </a:rPr>
              <a:t>The lower the better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AFDFBE31-8D0F-A346-32A9-82279F47AE87}"/>
              </a:ext>
            </a:extLst>
          </p:cNvPr>
          <p:cNvSpPr txBox="1"/>
          <p:nvPr/>
        </p:nvSpPr>
        <p:spPr>
          <a:xfrm>
            <a:off x="902289" y="6072459"/>
            <a:ext cx="71715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We will only focus on the decoding part of the transformer after the prefill phase.</a:t>
            </a:r>
          </a:p>
        </p:txBody>
      </p:sp>
    </p:spTree>
    <p:extLst>
      <p:ext uri="{BB962C8B-B14F-4D97-AF65-F5344CB8AC3E}">
        <p14:creationId xmlns:p14="http://schemas.microsoft.com/office/powerpoint/2010/main" val="1145751720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2C0244-FAB1-9F83-EB13-45EB85FA86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C8F7D9E9-72AD-CC67-9912-951E75C018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243" y="-5432"/>
            <a:ext cx="10515600" cy="1325563"/>
          </a:xfrm>
        </p:spPr>
        <p:txBody>
          <a:bodyPr/>
          <a:lstStyle/>
          <a:p>
            <a:r>
              <a:rPr lang="en-US" dirty="0"/>
              <a:t>Inference – Important metrics</a:t>
            </a:r>
          </a:p>
        </p:txBody>
      </p:sp>
      <p:sp>
        <p:nvSpPr>
          <p:cNvPr id="20" name="Rectangle : coins arrondis 19">
            <a:extLst>
              <a:ext uri="{FF2B5EF4-FFF2-40B4-BE49-F238E27FC236}">
                <a16:creationId xmlns:a16="http://schemas.microsoft.com/office/drawing/2014/main" id="{D038679F-0C9C-3420-901C-5E12F9D4C494}"/>
              </a:ext>
            </a:extLst>
          </p:cNvPr>
          <p:cNvSpPr/>
          <p:nvPr/>
        </p:nvSpPr>
        <p:spPr>
          <a:xfrm>
            <a:off x="872157" y="1271682"/>
            <a:ext cx="1087575" cy="824800"/>
          </a:xfrm>
          <a:prstGeom prst="roundRect">
            <a:avLst/>
          </a:prstGeom>
          <a:gradFill flip="none" rotWithShape="1">
            <a:gsLst>
              <a:gs pos="0">
                <a:schemeClr val="accent5">
                  <a:tint val="66000"/>
                  <a:satMod val="160000"/>
                </a:schemeClr>
              </a:gs>
              <a:gs pos="50000">
                <a:schemeClr val="accent5">
                  <a:tint val="44500"/>
                  <a:satMod val="160000"/>
                </a:schemeClr>
              </a:gs>
              <a:gs pos="100000">
                <a:schemeClr val="accent5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50800"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LLM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144FAB89-E174-D31D-26DC-18BB5DCF3EF1}"/>
              </a:ext>
            </a:extLst>
          </p:cNvPr>
          <p:cNvSpPr txBox="1"/>
          <p:nvPr/>
        </p:nvSpPr>
        <p:spPr>
          <a:xfrm>
            <a:off x="2027646" y="1495798"/>
            <a:ext cx="25260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Size = # Parameters (P)  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871AFB93-F857-FF4A-53CA-B11A33C781E9}"/>
              </a:ext>
            </a:extLst>
          </p:cNvPr>
          <p:cNvSpPr txBox="1"/>
          <p:nvPr/>
        </p:nvSpPr>
        <p:spPr>
          <a:xfrm>
            <a:off x="804243" y="2461028"/>
            <a:ext cx="1910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For one inference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ZoneTexte 25">
                <a:extLst>
                  <a:ext uri="{FF2B5EF4-FFF2-40B4-BE49-F238E27FC236}">
                    <a16:creationId xmlns:a16="http://schemas.microsoft.com/office/drawing/2014/main" id="{23D36F1B-814C-5D1A-38F3-CEDD166FB52B}"/>
                  </a:ext>
                </a:extLst>
              </p:cNvPr>
              <p:cNvSpPr txBox="1"/>
              <p:nvPr/>
            </p:nvSpPr>
            <p:spPr>
              <a:xfrm>
                <a:off x="1226933" y="2855688"/>
                <a:ext cx="652082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fr-FR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b="1" i="1" smtClean="0">
                              <a:latin typeface="Cambria Math" panose="02040503050406030204" pitchFamily="18" charset="0"/>
                            </a:rPr>
                            <m:t>𝟏</m:t>
                          </m:r>
                        </m:e>
                      </m:d>
                      <m:r>
                        <a:rPr lang="fr-FR" b="1" i="1" smtClean="0">
                          <a:latin typeface="Cambria Math" panose="02040503050406030204" pitchFamily="18" charset="0"/>
                        </a:rPr>
                        <m:t>𝑭𝒍𝒐𝒂𝒕𝒊𝒏𝒈</m:t>
                      </m:r>
                      <m:r>
                        <a:rPr lang="fr-FR" b="1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1" i="1" smtClean="0">
                          <a:latin typeface="Cambria Math" panose="02040503050406030204" pitchFamily="18" charset="0"/>
                        </a:rPr>
                        <m:t>𝒑𝒐𝒊𝒏𝒕</m:t>
                      </m:r>
                      <m:r>
                        <a:rPr lang="fr-FR" b="1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1" i="1" smtClean="0">
                          <a:latin typeface="Cambria Math" panose="02040503050406030204" pitchFamily="18" charset="0"/>
                        </a:rPr>
                        <m:t>𝒐𝒑𝒆𝒓𝒂𝒕𝒊𝒐𝒏𝒔</m:t>
                      </m:r>
                      <m:r>
                        <a:rPr lang="fr-FR" b="1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1" i="1" smtClean="0">
                          <a:latin typeface="Cambria Math" panose="02040503050406030204" pitchFamily="18" charset="0"/>
                        </a:rPr>
                        <m:t>𝒕𝒐</m:t>
                      </m:r>
                      <m:r>
                        <a:rPr lang="fr-FR" b="1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1" i="1" smtClean="0">
                          <a:latin typeface="Cambria Math" panose="02040503050406030204" pitchFamily="18" charset="0"/>
                        </a:rPr>
                        <m:t>𝒐𝒑𝒆𝒓𝒂𝒕𝒆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𝑃</m:t>
                      </m:r>
                      <m:r>
                        <a:rPr lang="fr-F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fr-F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𝐵𝑎𝑡𝑐h</m:t>
                      </m:r>
                      <m:r>
                        <a:rPr lang="fr-F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_</m:t>
                      </m:r>
                      <m:r>
                        <a:rPr lang="fr-F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𝑆𝑖𝑧𝑒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6" name="ZoneTexte 25">
                <a:extLst>
                  <a:ext uri="{FF2B5EF4-FFF2-40B4-BE49-F238E27FC236}">
                    <a16:creationId xmlns:a16="http://schemas.microsoft.com/office/drawing/2014/main" id="{23D36F1B-814C-5D1A-38F3-CEDD166FB52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26933" y="2855688"/>
                <a:ext cx="6520824" cy="369332"/>
              </a:xfrm>
              <a:prstGeom prst="rect">
                <a:avLst/>
              </a:prstGeom>
              <a:blipFill>
                <a:blip r:embed="rId3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ZoneTexte 27">
            <a:extLst>
              <a:ext uri="{FF2B5EF4-FFF2-40B4-BE49-F238E27FC236}">
                <a16:creationId xmlns:a16="http://schemas.microsoft.com/office/drawing/2014/main" id="{7536CE7E-78C8-3249-9771-AC0D97BC8E41}"/>
              </a:ext>
            </a:extLst>
          </p:cNvPr>
          <p:cNvSpPr txBox="1"/>
          <p:nvPr/>
        </p:nvSpPr>
        <p:spPr>
          <a:xfrm>
            <a:off x="8556605" y="2461028"/>
            <a:ext cx="1411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Bounded by </a:t>
            </a: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23AB1BF6-E8D7-3710-BB55-3C17DD891D9E}"/>
              </a:ext>
            </a:extLst>
          </p:cNvPr>
          <p:cNvSpPr txBox="1"/>
          <p:nvPr/>
        </p:nvSpPr>
        <p:spPr>
          <a:xfrm>
            <a:off x="8556605" y="2886890"/>
            <a:ext cx="1756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Hardware Flops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4" name="ZoneTexte 33">
                <a:extLst>
                  <a:ext uri="{FF2B5EF4-FFF2-40B4-BE49-F238E27FC236}">
                    <a16:creationId xmlns:a16="http://schemas.microsoft.com/office/drawing/2014/main" id="{AC2E5B81-7774-252C-52D7-9E4B017AF404}"/>
                  </a:ext>
                </a:extLst>
              </p:cNvPr>
              <p:cNvSpPr txBox="1"/>
              <p:nvPr/>
            </p:nvSpPr>
            <p:spPr>
              <a:xfrm>
                <a:off x="1226933" y="3231998"/>
                <a:ext cx="283526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fr-FR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b="1" i="1" smtClean="0">
                              <a:latin typeface="Cambria Math" panose="02040503050406030204" pitchFamily="18" charset="0"/>
                            </a:rPr>
                            <m:t>𝟐</m:t>
                          </m:r>
                        </m:e>
                      </m:d>
                      <m:r>
                        <a:rPr lang="fr-FR" b="1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1" i="1" smtClean="0">
                          <a:latin typeface="Cambria Math" panose="02040503050406030204" pitchFamily="18" charset="0"/>
                        </a:rPr>
                        <m:t>𝑷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𝑚𝑒𝑚𝑜𝑟𝑦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𝑚𝑜𝑣𝑒𝑚𝑒𝑛𝑡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4" name="ZoneTexte 33">
                <a:extLst>
                  <a:ext uri="{FF2B5EF4-FFF2-40B4-BE49-F238E27FC236}">
                    <a16:creationId xmlns:a16="http://schemas.microsoft.com/office/drawing/2014/main" id="{AC2E5B81-7774-252C-52D7-9E4B017AF40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26933" y="3231998"/>
                <a:ext cx="2835263" cy="369332"/>
              </a:xfrm>
              <a:prstGeom prst="rect">
                <a:avLst/>
              </a:prstGeom>
              <a:blipFill>
                <a:blip r:embed="rId4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5" name="ZoneTexte 34">
            <a:extLst>
              <a:ext uri="{FF2B5EF4-FFF2-40B4-BE49-F238E27FC236}">
                <a16:creationId xmlns:a16="http://schemas.microsoft.com/office/drawing/2014/main" id="{348D0B3A-44CB-7556-91C3-C87EC8A6DE4C}"/>
              </a:ext>
            </a:extLst>
          </p:cNvPr>
          <p:cNvSpPr txBox="1"/>
          <p:nvPr/>
        </p:nvSpPr>
        <p:spPr>
          <a:xfrm>
            <a:off x="8556605" y="3231998"/>
            <a:ext cx="3212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Hardware Memory Bandwidth</a:t>
            </a:r>
          </a:p>
        </p:txBody>
      </p:sp>
      <p:cxnSp>
        <p:nvCxnSpPr>
          <p:cNvPr id="39" name="Connecteur droit 38">
            <a:extLst>
              <a:ext uri="{FF2B5EF4-FFF2-40B4-BE49-F238E27FC236}">
                <a16:creationId xmlns:a16="http://schemas.microsoft.com/office/drawing/2014/main" id="{D66B5A89-0029-2AA3-2AC4-02BE52C8F66B}"/>
              </a:ext>
            </a:extLst>
          </p:cNvPr>
          <p:cNvCxnSpPr>
            <a:cxnSpLocks/>
          </p:cNvCxnSpPr>
          <p:nvPr/>
        </p:nvCxnSpPr>
        <p:spPr>
          <a:xfrm>
            <a:off x="8041876" y="2555475"/>
            <a:ext cx="0" cy="104585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2" name="Connecteur droit 41">
            <a:extLst>
              <a:ext uri="{FF2B5EF4-FFF2-40B4-BE49-F238E27FC236}">
                <a16:creationId xmlns:a16="http://schemas.microsoft.com/office/drawing/2014/main" id="{E5122FC9-8A35-8A09-C584-BC343DC70A17}"/>
              </a:ext>
            </a:extLst>
          </p:cNvPr>
          <p:cNvCxnSpPr>
            <a:cxnSpLocks/>
          </p:cNvCxnSpPr>
          <p:nvPr/>
        </p:nvCxnSpPr>
        <p:spPr>
          <a:xfrm flipH="1">
            <a:off x="872157" y="2824979"/>
            <a:ext cx="10700150" cy="538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4" name="Connecteur droit avec flèche 53">
            <a:extLst>
              <a:ext uri="{FF2B5EF4-FFF2-40B4-BE49-F238E27FC236}">
                <a16:creationId xmlns:a16="http://schemas.microsoft.com/office/drawing/2014/main" id="{1250ED37-0895-F4E6-C957-36C8D3311F91}"/>
              </a:ext>
            </a:extLst>
          </p:cNvPr>
          <p:cNvCxnSpPr>
            <a:cxnSpLocks/>
          </p:cNvCxnSpPr>
          <p:nvPr/>
        </p:nvCxnSpPr>
        <p:spPr>
          <a:xfrm flipV="1">
            <a:off x="3136816" y="6437135"/>
            <a:ext cx="3742379" cy="1211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7" name="Connecteur droit avec flèche 56">
            <a:extLst>
              <a:ext uri="{FF2B5EF4-FFF2-40B4-BE49-F238E27FC236}">
                <a16:creationId xmlns:a16="http://schemas.microsoft.com/office/drawing/2014/main" id="{8384D701-3545-6F65-5357-240D23E85D76}"/>
              </a:ext>
            </a:extLst>
          </p:cNvPr>
          <p:cNvCxnSpPr/>
          <p:nvPr/>
        </p:nvCxnSpPr>
        <p:spPr>
          <a:xfrm flipV="1">
            <a:off x="3148927" y="4111772"/>
            <a:ext cx="0" cy="234958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9" name="Connecteur droit 58">
            <a:extLst>
              <a:ext uri="{FF2B5EF4-FFF2-40B4-BE49-F238E27FC236}">
                <a16:creationId xmlns:a16="http://schemas.microsoft.com/office/drawing/2014/main" id="{80DE4250-80DC-F656-5D57-5E11C28717A1}"/>
              </a:ext>
            </a:extLst>
          </p:cNvPr>
          <p:cNvCxnSpPr>
            <a:cxnSpLocks/>
          </p:cNvCxnSpPr>
          <p:nvPr/>
        </p:nvCxnSpPr>
        <p:spPr>
          <a:xfrm flipV="1">
            <a:off x="3148927" y="5263856"/>
            <a:ext cx="3730268" cy="28764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61" name="Connecteur droit 60">
            <a:extLst>
              <a:ext uri="{FF2B5EF4-FFF2-40B4-BE49-F238E27FC236}">
                <a16:creationId xmlns:a16="http://schemas.microsoft.com/office/drawing/2014/main" id="{E561EB51-4CFE-7115-31EF-54FDD57D38C2}"/>
              </a:ext>
            </a:extLst>
          </p:cNvPr>
          <p:cNvCxnSpPr>
            <a:cxnSpLocks/>
          </p:cNvCxnSpPr>
          <p:nvPr/>
        </p:nvCxnSpPr>
        <p:spPr>
          <a:xfrm flipV="1">
            <a:off x="3161039" y="4287385"/>
            <a:ext cx="3718156" cy="214975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66" name="ZoneTexte 65">
            <a:extLst>
              <a:ext uri="{FF2B5EF4-FFF2-40B4-BE49-F238E27FC236}">
                <a16:creationId xmlns:a16="http://schemas.microsoft.com/office/drawing/2014/main" id="{90288765-171D-5D72-EAE6-EEDA7EF4892C}"/>
              </a:ext>
            </a:extLst>
          </p:cNvPr>
          <p:cNvSpPr txBox="1"/>
          <p:nvPr/>
        </p:nvSpPr>
        <p:spPr>
          <a:xfrm>
            <a:off x="5746792" y="6488668"/>
            <a:ext cx="12183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Batch Size</a:t>
            </a:r>
          </a:p>
        </p:txBody>
      </p:sp>
      <p:sp>
        <p:nvSpPr>
          <p:cNvPr id="67" name="ZoneTexte 66">
            <a:extLst>
              <a:ext uri="{FF2B5EF4-FFF2-40B4-BE49-F238E27FC236}">
                <a16:creationId xmlns:a16="http://schemas.microsoft.com/office/drawing/2014/main" id="{B27C7D30-1076-1B28-1D4F-A2D54E43B531}"/>
              </a:ext>
            </a:extLst>
          </p:cNvPr>
          <p:cNvSpPr txBox="1"/>
          <p:nvPr/>
        </p:nvSpPr>
        <p:spPr>
          <a:xfrm>
            <a:off x="2379931" y="3965876"/>
            <a:ext cx="668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Time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2" name="ZoneTexte 71">
                <a:extLst>
                  <a:ext uri="{FF2B5EF4-FFF2-40B4-BE49-F238E27FC236}">
                    <a16:creationId xmlns:a16="http://schemas.microsoft.com/office/drawing/2014/main" id="{1DB03516-DA02-5D6A-2E69-E2A7F890D7E8}"/>
                  </a:ext>
                </a:extLst>
              </p:cNvPr>
              <p:cNvSpPr txBox="1"/>
              <p:nvPr/>
            </p:nvSpPr>
            <p:spPr>
              <a:xfrm>
                <a:off x="6891306" y="4125650"/>
                <a:ext cx="399955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𝑇𝑖𝑚𝑒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𝑓𝑜𝑟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𝑐𝑜𝑚𝑝𝑢𝑡𝑎𝑡𝑖𝑜𝑛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fr-FR" sz="1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sz="1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</m:d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/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h𝑎𝑟𝑑𝑎𝑤𝑎𝑟𝑒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_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𝑓𝑙𝑜𝑝𝑠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2" name="ZoneTexte 71">
                <a:extLst>
                  <a:ext uri="{FF2B5EF4-FFF2-40B4-BE49-F238E27FC236}">
                    <a16:creationId xmlns:a16="http://schemas.microsoft.com/office/drawing/2014/main" id="{1DB03516-DA02-5D6A-2E69-E2A7F890D7E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91306" y="4125650"/>
                <a:ext cx="3999556" cy="307777"/>
              </a:xfrm>
              <a:prstGeom prst="rect">
                <a:avLst/>
              </a:prstGeom>
              <a:blipFill>
                <a:blip r:embed="rId5"/>
                <a:stretch>
                  <a:fillRect b="-12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3" name="ZoneTexte 72">
                <a:extLst>
                  <a:ext uri="{FF2B5EF4-FFF2-40B4-BE49-F238E27FC236}">
                    <a16:creationId xmlns:a16="http://schemas.microsoft.com/office/drawing/2014/main" id="{D2A813B2-8CDF-5D5A-B85F-9EC8093D451C}"/>
                  </a:ext>
                </a:extLst>
              </p:cNvPr>
              <p:cNvSpPr txBox="1"/>
              <p:nvPr/>
            </p:nvSpPr>
            <p:spPr>
              <a:xfrm>
                <a:off x="6891306" y="5073086"/>
                <a:ext cx="465159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𝑇𝑖𝑚𝑒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𝑡𝑜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𝑙𝑜𝑎𝑑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𝑚𝑜𝑑𝑒𝑙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fr-FR" sz="1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sz="1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e>
                      </m:d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/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h𝑎𝑟𝑑𝑎𝑤𝑎𝑟𝑒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_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𝑚𝑒𝑚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_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𝑏𝑎𝑛𝑑𝑤𝑖𝑑𝑡h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3" name="ZoneTexte 72">
                <a:extLst>
                  <a:ext uri="{FF2B5EF4-FFF2-40B4-BE49-F238E27FC236}">
                    <a16:creationId xmlns:a16="http://schemas.microsoft.com/office/drawing/2014/main" id="{D2A813B2-8CDF-5D5A-B85F-9EC8093D451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91306" y="5073086"/>
                <a:ext cx="4651594" cy="307777"/>
              </a:xfrm>
              <a:prstGeom prst="rect">
                <a:avLst/>
              </a:prstGeom>
              <a:blipFill>
                <a:blip r:embed="rId6"/>
                <a:stretch>
                  <a:fillRect b="-12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51954795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F8F44B-4CFA-9B4F-C18D-1DDA3C79EB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C10A2DF4-50EC-B267-8FAF-EDA7E2107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243" y="-5432"/>
            <a:ext cx="10515600" cy="1325563"/>
          </a:xfrm>
        </p:spPr>
        <p:txBody>
          <a:bodyPr/>
          <a:lstStyle/>
          <a:p>
            <a:r>
              <a:rPr lang="en-US" dirty="0"/>
              <a:t>Inference – Important metrics</a:t>
            </a:r>
          </a:p>
        </p:txBody>
      </p:sp>
      <p:cxnSp>
        <p:nvCxnSpPr>
          <p:cNvPr id="54" name="Connecteur droit avec flèche 53">
            <a:extLst>
              <a:ext uri="{FF2B5EF4-FFF2-40B4-BE49-F238E27FC236}">
                <a16:creationId xmlns:a16="http://schemas.microsoft.com/office/drawing/2014/main" id="{74259AB0-8A30-1F43-301D-54B3C559C81F}"/>
              </a:ext>
            </a:extLst>
          </p:cNvPr>
          <p:cNvCxnSpPr>
            <a:cxnSpLocks/>
          </p:cNvCxnSpPr>
          <p:nvPr/>
        </p:nvCxnSpPr>
        <p:spPr>
          <a:xfrm flipV="1">
            <a:off x="2913759" y="4723392"/>
            <a:ext cx="3742379" cy="1211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7" name="Connecteur droit avec flèche 56">
            <a:extLst>
              <a:ext uri="{FF2B5EF4-FFF2-40B4-BE49-F238E27FC236}">
                <a16:creationId xmlns:a16="http://schemas.microsoft.com/office/drawing/2014/main" id="{E56EAB7F-D5BF-C836-CB87-F41D9FB1B206}"/>
              </a:ext>
            </a:extLst>
          </p:cNvPr>
          <p:cNvCxnSpPr/>
          <p:nvPr/>
        </p:nvCxnSpPr>
        <p:spPr>
          <a:xfrm flipV="1">
            <a:off x="2925870" y="2398029"/>
            <a:ext cx="0" cy="234958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9" name="Connecteur droit 58">
            <a:extLst>
              <a:ext uri="{FF2B5EF4-FFF2-40B4-BE49-F238E27FC236}">
                <a16:creationId xmlns:a16="http://schemas.microsoft.com/office/drawing/2014/main" id="{5070EB51-B307-05B2-BA2C-8898534B9AD0}"/>
              </a:ext>
            </a:extLst>
          </p:cNvPr>
          <p:cNvCxnSpPr>
            <a:cxnSpLocks/>
          </p:cNvCxnSpPr>
          <p:nvPr/>
        </p:nvCxnSpPr>
        <p:spPr>
          <a:xfrm flipV="1">
            <a:off x="2925870" y="3550113"/>
            <a:ext cx="3730268" cy="28764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61" name="Connecteur droit 60">
            <a:extLst>
              <a:ext uri="{FF2B5EF4-FFF2-40B4-BE49-F238E27FC236}">
                <a16:creationId xmlns:a16="http://schemas.microsoft.com/office/drawing/2014/main" id="{BB1EFC64-ED1A-0A0A-F691-DCA6BEFDED99}"/>
              </a:ext>
            </a:extLst>
          </p:cNvPr>
          <p:cNvCxnSpPr>
            <a:cxnSpLocks/>
          </p:cNvCxnSpPr>
          <p:nvPr/>
        </p:nvCxnSpPr>
        <p:spPr>
          <a:xfrm flipV="1">
            <a:off x="2937982" y="2573642"/>
            <a:ext cx="3718156" cy="214975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66" name="ZoneTexte 65">
            <a:extLst>
              <a:ext uri="{FF2B5EF4-FFF2-40B4-BE49-F238E27FC236}">
                <a16:creationId xmlns:a16="http://schemas.microsoft.com/office/drawing/2014/main" id="{6635A499-38D8-F5CB-5CED-769F03BFF5A6}"/>
              </a:ext>
            </a:extLst>
          </p:cNvPr>
          <p:cNvSpPr txBox="1"/>
          <p:nvPr/>
        </p:nvSpPr>
        <p:spPr>
          <a:xfrm>
            <a:off x="5523735" y="4774925"/>
            <a:ext cx="12183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Batch Size</a:t>
            </a:r>
          </a:p>
        </p:txBody>
      </p:sp>
      <p:sp>
        <p:nvSpPr>
          <p:cNvPr id="67" name="ZoneTexte 66">
            <a:extLst>
              <a:ext uri="{FF2B5EF4-FFF2-40B4-BE49-F238E27FC236}">
                <a16:creationId xmlns:a16="http://schemas.microsoft.com/office/drawing/2014/main" id="{AF9F8BB5-E6E4-CCA1-A5AC-3C764E6097A9}"/>
              </a:ext>
            </a:extLst>
          </p:cNvPr>
          <p:cNvSpPr txBox="1"/>
          <p:nvPr/>
        </p:nvSpPr>
        <p:spPr>
          <a:xfrm>
            <a:off x="2156874" y="2252133"/>
            <a:ext cx="668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Time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2" name="ZoneTexte 71">
                <a:extLst>
                  <a:ext uri="{FF2B5EF4-FFF2-40B4-BE49-F238E27FC236}">
                    <a16:creationId xmlns:a16="http://schemas.microsoft.com/office/drawing/2014/main" id="{2A377A88-518F-CAFD-A373-58977CF043D2}"/>
                  </a:ext>
                </a:extLst>
              </p:cNvPr>
              <p:cNvSpPr txBox="1"/>
              <p:nvPr/>
            </p:nvSpPr>
            <p:spPr>
              <a:xfrm>
                <a:off x="6668249" y="2411907"/>
                <a:ext cx="399955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𝑇𝑖𝑚𝑒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𝑓𝑜𝑟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𝑐𝑜𝑚𝑝𝑢𝑡𝑎𝑡𝑖𝑜𝑛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fr-FR" sz="1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sz="1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</m:d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/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h𝑎𝑟𝑑𝑎𝑤𝑎𝑟𝑒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_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𝑓𝑙𝑜𝑝𝑠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2" name="ZoneTexte 71">
                <a:extLst>
                  <a:ext uri="{FF2B5EF4-FFF2-40B4-BE49-F238E27FC236}">
                    <a16:creationId xmlns:a16="http://schemas.microsoft.com/office/drawing/2014/main" id="{2A377A88-518F-CAFD-A373-58977CF043D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68249" y="2411907"/>
                <a:ext cx="3999556" cy="307777"/>
              </a:xfrm>
              <a:prstGeom prst="rect">
                <a:avLst/>
              </a:prstGeom>
              <a:blipFill>
                <a:blip r:embed="rId3"/>
                <a:stretch>
                  <a:fillRect b="-8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3" name="ZoneTexte 72">
                <a:extLst>
                  <a:ext uri="{FF2B5EF4-FFF2-40B4-BE49-F238E27FC236}">
                    <a16:creationId xmlns:a16="http://schemas.microsoft.com/office/drawing/2014/main" id="{1F8EF9D3-325F-AB39-0200-A7DBA8FFCFE4}"/>
                  </a:ext>
                </a:extLst>
              </p:cNvPr>
              <p:cNvSpPr txBox="1"/>
              <p:nvPr/>
            </p:nvSpPr>
            <p:spPr>
              <a:xfrm>
                <a:off x="6668249" y="3359343"/>
                <a:ext cx="465159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𝑇𝑖𝑚𝑒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𝑡𝑜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𝑙𝑜𝑎𝑑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𝑚𝑜𝑑𝑒𝑙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fr-FR" sz="1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sz="1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e>
                      </m:d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/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h𝑎𝑟𝑑𝑎𝑤𝑎𝑟𝑒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_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𝑚𝑒𝑚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_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𝑏𝑎𝑛𝑑𝑤𝑖𝑑𝑡h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3" name="ZoneTexte 72">
                <a:extLst>
                  <a:ext uri="{FF2B5EF4-FFF2-40B4-BE49-F238E27FC236}">
                    <a16:creationId xmlns:a16="http://schemas.microsoft.com/office/drawing/2014/main" id="{1F8EF9D3-325F-AB39-0200-A7DBA8FFCFE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68249" y="3359343"/>
                <a:ext cx="4651594" cy="307777"/>
              </a:xfrm>
              <a:prstGeom prst="rect">
                <a:avLst/>
              </a:prstGeom>
              <a:blipFill>
                <a:blip r:embed="rId4"/>
                <a:stretch>
                  <a:fillRect b="-12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" name="Connecteur droit 2">
            <a:extLst>
              <a:ext uri="{FF2B5EF4-FFF2-40B4-BE49-F238E27FC236}">
                <a16:creationId xmlns:a16="http://schemas.microsoft.com/office/drawing/2014/main" id="{BC3B8155-5F4A-71B7-AA8E-17211CB07013}"/>
              </a:ext>
            </a:extLst>
          </p:cNvPr>
          <p:cNvCxnSpPr>
            <a:cxnSpLocks/>
          </p:cNvCxnSpPr>
          <p:nvPr/>
        </p:nvCxnSpPr>
        <p:spPr>
          <a:xfrm>
            <a:off x="4947450" y="2500975"/>
            <a:ext cx="0" cy="2246638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ZoneTexte 5">
                <a:extLst>
                  <a:ext uri="{FF2B5EF4-FFF2-40B4-BE49-F238E27FC236}">
                    <a16:creationId xmlns:a16="http://schemas.microsoft.com/office/drawing/2014/main" id="{D6498A66-F0D5-1DC9-8733-319E6E68FA39}"/>
                  </a:ext>
                </a:extLst>
              </p:cNvPr>
              <p:cNvSpPr txBox="1"/>
              <p:nvPr/>
            </p:nvSpPr>
            <p:spPr>
              <a:xfrm>
                <a:off x="4765780" y="4774925"/>
                <a:ext cx="48096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p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" name="ZoneTexte 5">
                <a:extLst>
                  <a:ext uri="{FF2B5EF4-FFF2-40B4-BE49-F238E27FC236}">
                    <a16:creationId xmlns:a16="http://schemas.microsoft.com/office/drawing/2014/main" id="{D6498A66-F0D5-1DC9-8733-319E6E68FA3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65780" y="4774925"/>
                <a:ext cx="480964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ZoneTexte 6">
                <a:extLst>
                  <a:ext uri="{FF2B5EF4-FFF2-40B4-BE49-F238E27FC236}">
                    <a16:creationId xmlns:a16="http://schemas.microsoft.com/office/drawing/2014/main" id="{F7044C26-02DC-BDF3-B1B3-21C9C4D66CAE}"/>
                  </a:ext>
                </a:extLst>
              </p:cNvPr>
              <p:cNvSpPr txBox="1"/>
              <p:nvPr/>
            </p:nvSpPr>
            <p:spPr>
              <a:xfrm>
                <a:off x="243231" y="5699863"/>
                <a:ext cx="11908901" cy="66684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p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</m:t>
                          </m:r>
                          <m:r>
                            <a:rPr lang="fr-F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×</m:t>
                          </m:r>
                          <m:r>
                            <a:rPr lang="fr-F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𝐵𝑎𝑡𝑐h</m:t>
                          </m:r>
                          <m:r>
                            <a:rPr lang="fr-F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_</m:t>
                          </m:r>
                          <m:r>
                            <a:rPr lang="fr-F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𝑠𝑖𝑧𝑒</m:t>
                          </m:r>
                          <m:r>
                            <a:rPr lang="fr-F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×</m:t>
                          </m:r>
                          <m:r>
                            <a:rPr lang="fr-FR" i="1">
                              <a:latin typeface="Cambria Math" panose="02040503050406030204" pitchFamily="18" charset="0"/>
                            </a:rPr>
                            <m:t>h𝑎𝑟𝑑𝑎𝑤𝑎𝑟𝑒</m:t>
                          </m:r>
                          <m:r>
                            <a:rPr lang="fr-FR" i="1">
                              <a:latin typeface="Cambria Math" panose="02040503050406030204" pitchFamily="18" charset="0"/>
                            </a:rPr>
                            <m:t>_</m:t>
                          </m:r>
                          <m:r>
                            <a:rPr lang="fr-FR" i="1">
                              <a:latin typeface="Cambria Math" panose="02040503050406030204" pitchFamily="18" charset="0"/>
                            </a:rPr>
                            <m:t>𝑚𝑒𝑚</m:t>
                          </m:r>
                          <m:r>
                            <a:rPr lang="fr-FR" i="1">
                              <a:latin typeface="Cambria Math" panose="02040503050406030204" pitchFamily="18" charset="0"/>
                            </a:rPr>
                            <m:t>_</m:t>
                          </m:r>
                          <m:r>
                            <a:rPr lang="fr-FR" i="1">
                              <a:latin typeface="Cambria Math" panose="02040503050406030204" pitchFamily="18" charset="0"/>
                            </a:rPr>
                            <m:t>𝑏𝑎𝑛𝑑𝑤𝑖𝑑𝑡h</m:t>
                          </m:r>
                        </m:num>
                        <m:den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fr-F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×</m:t>
                          </m:r>
                          <m:r>
                            <a:rPr lang="fr-FR" i="1">
                              <a:latin typeface="Cambria Math" panose="02040503050406030204" pitchFamily="18" charset="0"/>
                            </a:rPr>
                            <m:t>h𝑎𝑟𝑑𝑎𝑤𝑎𝑟𝑒</m:t>
                          </m:r>
                          <m:r>
                            <a:rPr lang="fr-FR" i="1">
                              <a:latin typeface="Cambria Math" panose="02040503050406030204" pitchFamily="18" charset="0"/>
                            </a:rPr>
                            <m:t>_</m:t>
                          </m:r>
                          <m:r>
                            <a:rPr lang="fr-FR" i="1">
                              <a:latin typeface="Cambria Math" panose="02040503050406030204" pitchFamily="18" charset="0"/>
                            </a:rPr>
                            <m:t>𝑓𝑙𝑜𝑝𝑠</m:t>
                          </m:r>
                        </m:den>
                      </m:f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i="1">
                              <a:latin typeface="Cambria Math" panose="02040503050406030204" pitchFamily="18" charset="0"/>
                            </a:rPr>
                            <m:t>h𝑎𝑟𝑑𝑎𝑤𝑎𝑟𝑒</m:t>
                          </m:r>
                          <m:r>
                            <a:rPr lang="fr-FR" i="1">
                              <a:latin typeface="Cambria Math" panose="02040503050406030204" pitchFamily="18" charset="0"/>
                            </a:rPr>
                            <m:t>_</m:t>
                          </m:r>
                          <m:r>
                            <a:rPr lang="fr-FR" i="1">
                              <a:latin typeface="Cambria Math" panose="02040503050406030204" pitchFamily="18" charset="0"/>
                            </a:rPr>
                            <m:t>𝑚𝑒𝑚</m:t>
                          </m:r>
                          <m:r>
                            <a:rPr lang="fr-FR" i="1">
                              <a:latin typeface="Cambria Math" panose="02040503050406030204" pitchFamily="18" charset="0"/>
                            </a:rPr>
                            <m:t>_</m:t>
                          </m:r>
                          <m:r>
                            <a:rPr lang="fr-FR" i="1">
                              <a:latin typeface="Cambria Math" panose="02040503050406030204" pitchFamily="18" charset="0"/>
                            </a:rPr>
                            <m:t>𝑏𝑎𝑛𝑑𝑤𝑖𝑑𝑡h</m:t>
                          </m:r>
                        </m:num>
                        <m:den>
                          <m:r>
                            <a:rPr lang="fr-FR" i="1">
                              <a:latin typeface="Cambria Math" panose="02040503050406030204" pitchFamily="18" charset="0"/>
                            </a:rPr>
                            <m:t>h𝑎𝑟𝑑𝑎𝑤𝑎𝑟𝑒</m:t>
                          </m:r>
                          <m:r>
                            <a:rPr lang="fr-FR" i="1">
                              <a:latin typeface="Cambria Math" panose="02040503050406030204" pitchFamily="18" charset="0"/>
                            </a:rPr>
                            <m:t>_</m:t>
                          </m:r>
                          <m:r>
                            <a:rPr lang="fr-FR" i="1">
                              <a:latin typeface="Cambria Math" panose="02040503050406030204" pitchFamily="18" charset="0"/>
                            </a:rPr>
                            <m:t>𝑓𝑙𝑜𝑝𝑠</m:t>
                          </m:r>
                        </m:den>
                      </m:f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321</m:t>
                          </m:r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12</m:t>
                          </m:r>
                        </m:num>
                        <m:den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1.5</m:t>
                          </m:r>
                          <m:r>
                            <a:rPr lang="fr-FR" i="1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fr-FR" i="1">
                              <a:latin typeface="Cambria Math" panose="02040503050406030204" pitchFamily="18" charset="0"/>
                            </a:rPr>
                            <m:t>12</m:t>
                          </m:r>
                        </m:den>
                      </m:f>
                      <m:r>
                        <a:rPr lang="fr-F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~208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𝐼𝑛𝑝𝑢𝑡</m:t>
                      </m:r>
                      <m:r>
                        <a:rPr lang="fr-F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𝑆𝑒𝑞𝑢𝑒𝑛𝑐𝑒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" name="ZoneTexte 6">
                <a:extLst>
                  <a:ext uri="{FF2B5EF4-FFF2-40B4-BE49-F238E27FC236}">
                    <a16:creationId xmlns:a16="http://schemas.microsoft.com/office/drawing/2014/main" id="{F7044C26-02DC-BDF3-B1B3-21C9C4D66CA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3231" y="5699863"/>
                <a:ext cx="11908901" cy="666849"/>
              </a:xfrm>
              <a:prstGeom prst="rect">
                <a:avLst/>
              </a:prstGeom>
              <a:blipFill>
                <a:blip r:embed="rId6"/>
                <a:stretch>
                  <a:fillRect b="-92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ZoneTexte 8">
            <a:extLst>
              <a:ext uri="{FF2B5EF4-FFF2-40B4-BE49-F238E27FC236}">
                <a16:creationId xmlns:a16="http://schemas.microsoft.com/office/drawing/2014/main" id="{DF6D7C6D-4D57-C4CD-B52E-78083FEBA53E}"/>
              </a:ext>
            </a:extLst>
          </p:cNvPr>
          <p:cNvSpPr txBox="1"/>
          <p:nvPr/>
        </p:nvSpPr>
        <p:spPr>
          <a:xfrm>
            <a:off x="8605045" y="4990368"/>
            <a:ext cx="149752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 err="1">
                <a:solidFill>
                  <a:schemeClr val="accent1"/>
                </a:solidFill>
              </a:rPr>
              <a:t>Nvidia</a:t>
            </a:r>
            <a:r>
              <a:rPr lang="fr-FR" sz="1400" dirty="0">
                <a:solidFill>
                  <a:schemeClr val="accent1"/>
                </a:solidFill>
              </a:rPr>
              <a:t> A100 GPU</a:t>
            </a:r>
            <a:endParaRPr lang="en-US" sz="1400" dirty="0">
              <a:solidFill>
                <a:schemeClr val="accent1"/>
              </a:solidFill>
            </a:endParaRPr>
          </a:p>
        </p:txBody>
      </p:sp>
      <p:cxnSp>
        <p:nvCxnSpPr>
          <p:cNvPr id="11" name="Connecteur droit avec flèche 10">
            <a:extLst>
              <a:ext uri="{FF2B5EF4-FFF2-40B4-BE49-F238E27FC236}">
                <a16:creationId xmlns:a16="http://schemas.microsoft.com/office/drawing/2014/main" id="{970A54F6-7545-EC72-62F2-44C1EFDBB81B}"/>
              </a:ext>
            </a:extLst>
          </p:cNvPr>
          <p:cNvCxnSpPr/>
          <p:nvPr/>
        </p:nvCxnSpPr>
        <p:spPr>
          <a:xfrm>
            <a:off x="9374109" y="5359232"/>
            <a:ext cx="0" cy="3471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7010945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E8E1E2-8A29-823F-669D-E154696921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32FBFF1A-7147-1249-E61C-4E6C66B4D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243" y="-5432"/>
            <a:ext cx="10515600" cy="1325563"/>
          </a:xfrm>
        </p:spPr>
        <p:txBody>
          <a:bodyPr/>
          <a:lstStyle/>
          <a:p>
            <a:r>
              <a:rPr lang="en-US" dirty="0"/>
              <a:t>Inference – Important metrics</a:t>
            </a:r>
          </a:p>
        </p:txBody>
      </p:sp>
      <p:cxnSp>
        <p:nvCxnSpPr>
          <p:cNvPr id="54" name="Connecteur droit avec flèche 53">
            <a:extLst>
              <a:ext uri="{FF2B5EF4-FFF2-40B4-BE49-F238E27FC236}">
                <a16:creationId xmlns:a16="http://schemas.microsoft.com/office/drawing/2014/main" id="{99A298A6-0FDE-45FC-C07E-72A436C470C7}"/>
              </a:ext>
            </a:extLst>
          </p:cNvPr>
          <p:cNvCxnSpPr>
            <a:cxnSpLocks/>
          </p:cNvCxnSpPr>
          <p:nvPr/>
        </p:nvCxnSpPr>
        <p:spPr>
          <a:xfrm flipV="1">
            <a:off x="2913759" y="4723392"/>
            <a:ext cx="3742379" cy="1211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7" name="Connecteur droit avec flèche 56">
            <a:extLst>
              <a:ext uri="{FF2B5EF4-FFF2-40B4-BE49-F238E27FC236}">
                <a16:creationId xmlns:a16="http://schemas.microsoft.com/office/drawing/2014/main" id="{F59D5B5F-F9BD-32DE-A3D8-79290E0A713D}"/>
              </a:ext>
            </a:extLst>
          </p:cNvPr>
          <p:cNvCxnSpPr/>
          <p:nvPr/>
        </p:nvCxnSpPr>
        <p:spPr>
          <a:xfrm flipV="1">
            <a:off x="2925870" y="2398029"/>
            <a:ext cx="0" cy="234958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6" name="ZoneTexte 65">
            <a:extLst>
              <a:ext uri="{FF2B5EF4-FFF2-40B4-BE49-F238E27FC236}">
                <a16:creationId xmlns:a16="http://schemas.microsoft.com/office/drawing/2014/main" id="{9132D123-9082-26FB-8D2F-408DF10E6FEA}"/>
              </a:ext>
            </a:extLst>
          </p:cNvPr>
          <p:cNvSpPr txBox="1"/>
          <p:nvPr/>
        </p:nvSpPr>
        <p:spPr>
          <a:xfrm>
            <a:off x="5523735" y="4774925"/>
            <a:ext cx="12183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Batch Size</a:t>
            </a:r>
          </a:p>
        </p:txBody>
      </p:sp>
      <p:sp>
        <p:nvSpPr>
          <p:cNvPr id="67" name="ZoneTexte 66">
            <a:extLst>
              <a:ext uri="{FF2B5EF4-FFF2-40B4-BE49-F238E27FC236}">
                <a16:creationId xmlns:a16="http://schemas.microsoft.com/office/drawing/2014/main" id="{94D3EC07-3DED-F7C7-1E3F-AD78F404F6C7}"/>
              </a:ext>
            </a:extLst>
          </p:cNvPr>
          <p:cNvSpPr txBox="1"/>
          <p:nvPr/>
        </p:nvSpPr>
        <p:spPr>
          <a:xfrm>
            <a:off x="2156874" y="2252133"/>
            <a:ext cx="668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Time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2" name="ZoneTexte 71">
                <a:extLst>
                  <a:ext uri="{FF2B5EF4-FFF2-40B4-BE49-F238E27FC236}">
                    <a16:creationId xmlns:a16="http://schemas.microsoft.com/office/drawing/2014/main" id="{DA29F837-19FB-813E-588C-0E2CE2CD7338}"/>
                  </a:ext>
                </a:extLst>
              </p:cNvPr>
              <p:cNvSpPr txBox="1"/>
              <p:nvPr/>
            </p:nvSpPr>
            <p:spPr>
              <a:xfrm>
                <a:off x="5116367" y="3542548"/>
                <a:ext cx="189135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𝐿𝑎𝑡𝑒𝑛𝑐𝑦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𝑖𝑛𝑐𝑟𝑒𝑎𝑠𝑒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𝑎𝑠</m:t>
                      </m:r>
                    </m:oMath>
                    <m:oMath xmlns:m="http://schemas.openxmlformats.org/officeDocument/2006/math"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𝑏𝑎𝑡𝑐h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𝑠𝑖𝑧𝑒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𝑖𝑛𝑐𝑟𝑒𝑎𝑠𝑒𝑠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2" name="ZoneTexte 71">
                <a:extLst>
                  <a:ext uri="{FF2B5EF4-FFF2-40B4-BE49-F238E27FC236}">
                    <a16:creationId xmlns:a16="http://schemas.microsoft.com/office/drawing/2014/main" id="{DA29F837-19FB-813E-588C-0E2CE2CD73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16367" y="3542548"/>
                <a:ext cx="1891352" cy="523220"/>
              </a:xfrm>
              <a:prstGeom prst="rect">
                <a:avLst/>
              </a:prstGeom>
              <a:blipFill>
                <a:blip r:embed="rId3"/>
                <a:stretch>
                  <a:fillRect b="-69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" name="Connecteur droit 2">
            <a:extLst>
              <a:ext uri="{FF2B5EF4-FFF2-40B4-BE49-F238E27FC236}">
                <a16:creationId xmlns:a16="http://schemas.microsoft.com/office/drawing/2014/main" id="{EA6859E0-54E6-58BB-BAB2-69700DAE931B}"/>
              </a:ext>
            </a:extLst>
          </p:cNvPr>
          <p:cNvCxnSpPr>
            <a:cxnSpLocks/>
          </p:cNvCxnSpPr>
          <p:nvPr/>
        </p:nvCxnSpPr>
        <p:spPr>
          <a:xfrm>
            <a:off x="4947450" y="2500975"/>
            <a:ext cx="0" cy="2246638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ZoneTexte 5">
                <a:extLst>
                  <a:ext uri="{FF2B5EF4-FFF2-40B4-BE49-F238E27FC236}">
                    <a16:creationId xmlns:a16="http://schemas.microsoft.com/office/drawing/2014/main" id="{4A49F830-6D04-4011-669F-1CC62DD19076}"/>
                  </a:ext>
                </a:extLst>
              </p:cNvPr>
              <p:cNvSpPr txBox="1"/>
              <p:nvPr/>
            </p:nvSpPr>
            <p:spPr>
              <a:xfrm>
                <a:off x="4765780" y="4774925"/>
                <a:ext cx="48096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p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" name="ZoneTexte 5">
                <a:extLst>
                  <a:ext uri="{FF2B5EF4-FFF2-40B4-BE49-F238E27FC236}">
                    <a16:creationId xmlns:a16="http://schemas.microsoft.com/office/drawing/2014/main" id="{4A49F830-6D04-4011-669F-1CC62DD1907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65780" y="4774925"/>
                <a:ext cx="480964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F31D56F6-2E49-170F-E86D-37958BFAFAD0}"/>
              </a:ext>
            </a:extLst>
          </p:cNvPr>
          <p:cNvSpPr/>
          <p:nvPr/>
        </p:nvSpPr>
        <p:spPr>
          <a:xfrm>
            <a:off x="3226652" y="2598571"/>
            <a:ext cx="1388727" cy="70931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Memory bound</a:t>
            </a:r>
          </a:p>
        </p:txBody>
      </p:sp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22E3D3E4-4F46-2107-1977-A94722739FDC}"/>
              </a:ext>
            </a:extLst>
          </p:cNvPr>
          <p:cNvSpPr/>
          <p:nvPr/>
        </p:nvSpPr>
        <p:spPr>
          <a:xfrm>
            <a:off x="5279522" y="2599329"/>
            <a:ext cx="1388727" cy="70931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Compute bound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ZoneTexte 7">
                <a:extLst>
                  <a:ext uri="{FF2B5EF4-FFF2-40B4-BE49-F238E27FC236}">
                    <a16:creationId xmlns:a16="http://schemas.microsoft.com/office/drawing/2014/main" id="{9EC600DA-CD9C-6BEA-F962-E6AAB6658BC2}"/>
                  </a:ext>
                </a:extLst>
              </p:cNvPr>
              <p:cNvSpPr txBox="1"/>
              <p:nvPr/>
            </p:nvSpPr>
            <p:spPr>
              <a:xfrm>
                <a:off x="3118840" y="3624294"/>
                <a:ext cx="160435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𝐶𝑜𝑛𝑠𝑡𝑎𝑛𝑡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𝑙𝑎𝑡𝑒𝑛𝑐𝑦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" name="ZoneTexte 7">
                <a:extLst>
                  <a:ext uri="{FF2B5EF4-FFF2-40B4-BE49-F238E27FC236}">
                    <a16:creationId xmlns:a16="http://schemas.microsoft.com/office/drawing/2014/main" id="{9EC600DA-CD9C-6BEA-F962-E6AAB6658BC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18840" y="3624294"/>
                <a:ext cx="1604350" cy="307777"/>
              </a:xfrm>
              <a:prstGeom prst="rect">
                <a:avLst/>
              </a:prstGeom>
              <a:blipFill>
                <a:blip r:embed="rId5"/>
                <a:stretch>
                  <a:fillRect b="-12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ZoneTexte 9">
                <a:extLst>
                  <a:ext uri="{FF2B5EF4-FFF2-40B4-BE49-F238E27FC236}">
                    <a16:creationId xmlns:a16="http://schemas.microsoft.com/office/drawing/2014/main" id="{107666AC-E46C-3232-77CE-C4F14DC6B52D}"/>
                  </a:ext>
                </a:extLst>
              </p:cNvPr>
              <p:cNvSpPr txBox="1"/>
              <p:nvPr/>
            </p:nvSpPr>
            <p:spPr>
              <a:xfrm>
                <a:off x="1491721" y="5785156"/>
                <a:ext cx="724929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p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</m:oMath>
                </a14:m>
                <a:r>
                  <a:rPr lang="en-US" dirty="0"/>
                  <a:t>: What maximizes throughput and minimize latency given a hardware </a:t>
                </a:r>
              </a:p>
            </p:txBody>
          </p:sp>
        </mc:Choice>
        <mc:Fallback xmlns="">
          <p:sp>
            <p:nvSpPr>
              <p:cNvPr id="10" name="ZoneTexte 9">
                <a:extLst>
                  <a:ext uri="{FF2B5EF4-FFF2-40B4-BE49-F238E27FC236}">
                    <a16:creationId xmlns:a16="http://schemas.microsoft.com/office/drawing/2014/main" id="{107666AC-E46C-3232-77CE-C4F14DC6B5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91721" y="5785156"/>
                <a:ext cx="7249292" cy="369332"/>
              </a:xfrm>
              <a:prstGeom prst="rect">
                <a:avLst/>
              </a:prstGeom>
              <a:blipFill>
                <a:blip r:embed="rId6"/>
                <a:stretch>
                  <a:fillRect t="-6667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ZoneTexte 11">
                <a:extLst>
                  <a:ext uri="{FF2B5EF4-FFF2-40B4-BE49-F238E27FC236}">
                    <a16:creationId xmlns:a16="http://schemas.microsoft.com/office/drawing/2014/main" id="{135A4EE9-741C-EC97-9C9C-D051E9A1D8E4}"/>
                  </a:ext>
                </a:extLst>
              </p:cNvPr>
              <p:cNvSpPr txBox="1"/>
              <p:nvPr/>
            </p:nvSpPr>
            <p:spPr>
              <a:xfrm>
                <a:off x="1491721" y="6193911"/>
                <a:ext cx="367543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sz="14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fr-FR" sz="14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p>
                        <m:r>
                          <a:rPr lang="fr-FR" sz="14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  <m:r>
                      <a:rPr lang="fr-FR" sz="14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fr-FR" sz="1400" dirty="0">
                    <a:solidFill>
                      <a:schemeClr val="accent1"/>
                    </a:solidFill>
                  </a:rPr>
                  <a:t> = 208 Input </a:t>
                </a:r>
                <a:r>
                  <a:rPr lang="fr-FR" sz="1400" dirty="0" err="1">
                    <a:solidFill>
                      <a:schemeClr val="accent1"/>
                    </a:solidFill>
                  </a:rPr>
                  <a:t>Sequences</a:t>
                </a:r>
                <a:r>
                  <a:rPr lang="fr-FR" sz="1400" dirty="0">
                    <a:solidFill>
                      <a:schemeClr val="accent1"/>
                    </a:solidFill>
                  </a:rPr>
                  <a:t> (</a:t>
                </a:r>
                <a:r>
                  <a:rPr lang="fr-FR" sz="1400" dirty="0" err="1">
                    <a:solidFill>
                      <a:schemeClr val="accent1"/>
                    </a:solidFill>
                  </a:rPr>
                  <a:t>Nvidia</a:t>
                </a:r>
                <a:r>
                  <a:rPr lang="fr-FR" sz="1400" dirty="0">
                    <a:solidFill>
                      <a:schemeClr val="accent1"/>
                    </a:solidFill>
                  </a:rPr>
                  <a:t> A100 GPU)</a:t>
                </a:r>
                <a:endParaRPr lang="en-US" sz="1400" dirty="0">
                  <a:solidFill>
                    <a:schemeClr val="accent1"/>
                  </a:solidFill>
                </a:endParaRPr>
              </a:p>
            </p:txBody>
          </p:sp>
        </mc:Choice>
        <mc:Fallback xmlns="">
          <p:sp>
            <p:nvSpPr>
              <p:cNvPr id="12" name="ZoneTexte 11">
                <a:extLst>
                  <a:ext uri="{FF2B5EF4-FFF2-40B4-BE49-F238E27FC236}">
                    <a16:creationId xmlns:a16="http://schemas.microsoft.com/office/drawing/2014/main" id="{135A4EE9-741C-EC97-9C9C-D051E9A1D8E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91721" y="6193911"/>
                <a:ext cx="3675430" cy="307777"/>
              </a:xfrm>
              <a:prstGeom prst="rect">
                <a:avLst/>
              </a:prstGeom>
              <a:blipFill>
                <a:blip r:embed="rId7"/>
                <a:stretch>
                  <a:fillRect t="-3846" b="-153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07788992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C86C40-4F8C-478A-5A56-8D92AA40B4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5C9EDCCB-7438-2C04-00FE-71AAD28BA4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243" y="-5432"/>
            <a:ext cx="10515600" cy="1325563"/>
          </a:xfrm>
        </p:spPr>
        <p:txBody>
          <a:bodyPr/>
          <a:lstStyle/>
          <a:p>
            <a:r>
              <a:rPr lang="en-US" dirty="0"/>
              <a:t>Inference – Important metrics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ZoneTexte 6">
                <a:extLst>
                  <a:ext uri="{FF2B5EF4-FFF2-40B4-BE49-F238E27FC236}">
                    <a16:creationId xmlns:a16="http://schemas.microsoft.com/office/drawing/2014/main" id="{E5DFCCC0-435D-F759-4E7B-720AE96544A2}"/>
                  </a:ext>
                </a:extLst>
              </p:cNvPr>
              <p:cNvSpPr txBox="1"/>
              <p:nvPr/>
            </p:nvSpPr>
            <p:spPr>
              <a:xfrm>
                <a:off x="1491721" y="2173971"/>
                <a:ext cx="5952655" cy="39126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𝐵𝑦𝑡𝑒𝑠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𝑠𝑡𝑜𝑟𝑒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𝑖𝑛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𝑘𝑣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𝑐𝑎𝑐h𝑒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𝑝𝑒𝑟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𝑡𝑜𝑘𝑒𝑛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=2×2×</m:t>
                      </m:r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𝑙𝑎𝑦𝑒𝑟</m:t>
                          </m:r>
                        </m:sub>
                      </m:sSub>
                      <m:r>
                        <a:rPr lang="fr-F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𝑚𝑜𝑑𝑒𝑙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" name="ZoneTexte 6">
                <a:extLst>
                  <a:ext uri="{FF2B5EF4-FFF2-40B4-BE49-F238E27FC236}">
                    <a16:creationId xmlns:a16="http://schemas.microsoft.com/office/drawing/2014/main" id="{E5DFCCC0-435D-F759-4E7B-720AE96544A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91721" y="2173971"/>
                <a:ext cx="5952655" cy="391261"/>
              </a:xfrm>
              <a:prstGeom prst="rect">
                <a:avLst/>
              </a:prstGeom>
              <a:blipFill>
                <a:blip r:embed="rId3"/>
                <a:stretch>
                  <a:fillRect b="-62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ZoneTexte 8">
            <a:extLst>
              <a:ext uri="{FF2B5EF4-FFF2-40B4-BE49-F238E27FC236}">
                <a16:creationId xmlns:a16="http://schemas.microsoft.com/office/drawing/2014/main" id="{D6B2AA57-63EF-2CB2-078A-B7AFD2A03194}"/>
              </a:ext>
            </a:extLst>
          </p:cNvPr>
          <p:cNvSpPr txBox="1"/>
          <p:nvPr/>
        </p:nvSpPr>
        <p:spPr>
          <a:xfrm>
            <a:off x="804243" y="1501796"/>
            <a:ext cx="3144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Get the Max Sequence Length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ZoneTexte 10">
                <a:extLst>
                  <a:ext uri="{FF2B5EF4-FFF2-40B4-BE49-F238E27FC236}">
                    <a16:creationId xmlns:a16="http://schemas.microsoft.com/office/drawing/2014/main" id="{AB3291ED-C29B-FAC0-2EA8-A940B8B3843B}"/>
                  </a:ext>
                </a:extLst>
              </p:cNvPr>
              <p:cNvSpPr txBox="1"/>
              <p:nvPr/>
            </p:nvSpPr>
            <p:spPr>
              <a:xfrm>
                <a:off x="1542648" y="3277651"/>
                <a:ext cx="4652556" cy="39074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𝑅𝑒𝑚𝑎𝑖𝑛𝑖𝑛𝑔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𝑆𝑝𝑎𝑐𝑒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𝐺𝑃</m:t>
                      </m:r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𝑠𝑝𝑎𝑐𝑒</m:t>
                          </m:r>
                        </m:sub>
                      </m:sSub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𝑀𝑜𝑑𝑒𝑙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𝑆𝑖𝑧𝑒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1" name="ZoneTexte 10">
                <a:extLst>
                  <a:ext uri="{FF2B5EF4-FFF2-40B4-BE49-F238E27FC236}">
                    <a16:creationId xmlns:a16="http://schemas.microsoft.com/office/drawing/2014/main" id="{AB3291ED-C29B-FAC0-2EA8-A940B8B3843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42648" y="3277651"/>
                <a:ext cx="4652556" cy="390748"/>
              </a:xfrm>
              <a:prstGeom prst="rect">
                <a:avLst/>
              </a:prstGeom>
              <a:blipFill>
                <a:blip r:embed="rId4"/>
                <a:stretch>
                  <a:fillRect b="-96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ZoneTexte 14">
                <a:extLst>
                  <a:ext uri="{FF2B5EF4-FFF2-40B4-BE49-F238E27FC236}">
                    <a16:creationId xmlns:a16="http://schemas.microsoft.com/office/drawing/2014/main" id="{DB31F2AF-77AE-E1A1-5C4E-761CB9EA60A1}"/>
                  </a:ext>
                </a:extLst>
              </p:cNvPr>
              <p:cNvSpPr txBox="1"/>
              <p:nvPr/>
            </p:nvSpPr>
            <p:spPr>
              <a:xfrm>
                <a:off x="1542648" y="2595101"/>
                <a:ext cx="629986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𝐵𝑦𝑡𝑒𝑠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𝑠𝑡𝑜𝑟𝑒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𝑖𝑛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i="1">
                          <a:latin typeface="Cambria Math" panose="02040503050406030204" pitchFamily="18" charset="0"/>
                        </a:rPr>
                        <m:t>𝑘𝑣</m:t>
                      </m:r>
                      <m:r>
                        <a:rPr lang="fr-FR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i="1">
                          <a:latin typeface="Cambria Math" panose="02040503050406030204" pitchFamily="18" charset="0"/>
                        </a:rPr>
                        <m:t>𝑐𝑎𝑐h𝑒𝑝𝑒𝑟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𝑡𝑜𝑘𝑒𝑛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=2,097,152=0.00209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𝐺𝐵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5" name="ZoneTexte 14">
                <a:extLst>
                  <a:ext uri="{FF2B5EF4-FFF2-40B4-BE49-F238E27FC236}">
                    <a16:creationId xmlns:a16="http://schemas.microsoft.com/office/drawing/2014/main" id="{DB31F2AF-77AE-E1A1-5C4E-761CB9EA60A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42648" y="2595101"/>
                <a:ext cx="6299866" cy="369332"/>
              </a:xfrm>
              <a:prstGeom prst="rect">
                <a:avLst/>
              </a:prstGeom>
              <a:blipFill>
                <a:blip r:embed="rId5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Rectangle : coins arrondis 16">
            <a:extLst>
              <a:ext uri="{FF2B5EF4-FFF2-40B4-BE49-F238E27FC236}">
                <a16:creationId xmlns:a16="http://schemas.microsoft.com/office/drawing/2014/main" id="{FF2CDAC3-2EFB-2460-FE0C-EBA152EB5E5E}"/>
              </a:ext>
            </a:extLst>
          </p:cNvPr>
          <p:cNvSpPr/>
          <p:nvPr/>
        </p:nvSpPr>
        <p:spPr>
          <a:xfrm>
            <a:off x="7638341" y="1089396"/>
            <a:ext cx="1087575" cy="824800"/>
          </a:xfrm>
          <a:prstGeom prst="roundRect">
            <a:avLst/>
          </a:prstGeom>
          <a:gradFill flip="none" rotWithShape="1">
            <a:gsLst>
              <a:gs pos="0">
                <a:schemeClr val="accent5">
                  <a:tint val="66000"/>
                  <a:satMod val="160000"/>
                </a:schemeClr>
              </a:gs>
              <a:gs pos="50000">
                <a:schemeClr val="accent5">
                  <a:tint val="44500"/>
                  <a:satMod val="160000"/>
                </a:schemeClr>
              </a:gs>
              <a:gs pos="100000">
                <a:schemeClr val="accent5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50800"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LLM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E8DF40BD-2A5A-37B7-DAC6-CAC4D9F4C168}"/>
              </a:ext>
            </a:extLst>
          </p:cNvPr>
          <p:cNvSpPr txBox="1"/>
          <p:nvPr/>
        </p:nvSpPr>
        <p:spPr>
          <a:xfrm>
            <a:off x="9030725" y="823528"/>
            <a:ext cx="30822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Size = # Parameters (P) = 10B 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42CACDE6-8ADC-674B-2F77-50F0AB80BA33}"/>
              </a:ext>
            </a:extLst>
          </p:cNvPr>
          <p:cNvSpPr txBox="1"/>
          <p:nvPr/>
        </p:nvSpPr>
        <p:spPr>
          <a:xfrm>
            <a:off x="9030725" y="1086946"/>
            <a:ext cx="630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16fp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ZoneTexte 19">
                <a:extLst>
                  <a:ext uri="{FF2B5EF4-FFF2-40B4-BE49-F238E27FC236}">
                    <a16:creationId xmlns:a16="http://schemas.microsoft.com/office/drawing/2014/main" id="{44CA3412-7149-C8D6-6345-0B0E2423908E}"/>
                  </a:ext>
                </a:extLst>
              </p:cNvPr>
              <p:cNvSpPr txBox="1"/>
              <p:nvPr/>
            </p:nvSpPr>
            <p:spPr>
              <a:xfrm>
                <a:off x="9030725" y="1329200"/>
                <a:ext cx="1390573" cy="39126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𝑙𝑎𝑦𝑒𝑟</m:t>
                          </m:r>
                        </m:sub>
                      </m:sSub>
                      <m:r>
                        <a:rPr lang="fr-F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=64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0" name="ZoneTexte 19">
                <a:extLst>
                  <a:ext uri="{FF2B5EF4-FFF2-40B4-BE49-F238E27FC236}">
                    <a16:creationId xmlns:a16="http://schemas.microsoft.com/office/drawing/2014/main" id="{44CA3412-7149-C8D6-6345-0B0E242390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30725" y="1329200"/>
                <a:ext cx="1390573" cy="391261"/>
              </a:xfrm>
              <a:prstGeom prst="rect">
                <a:avLst/>
              </a:prstGeom>
              <a:blipFill>
                <a:blip r:embed="rId6"/>
                <a:stretch>
                  <a:fillRect b="-62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ZoneTexte 20">
                <a:extLst>
                  <a:ext uri="{FF2B5EF4-FFF2-40B4-BE49-F238E27FC236}">
                    <a16:creationId xmlns:a16="http://schemas.microsoft.com/office/drawing/2014/main" id="{81A76442-C013-8AF7-83EC-D1803233FCB4}"/>
                  </a:ext>
                </a:extLst>
              </p:cNvPr>
              <p:cNvSpPr txBox="1"/>
              <p:nvPr/>
            </p:nvSpPr>
            <p:spPr>
              <a:xfrm>
                <a:off x="9030725" y="1672135"/>
                <a:ext cx="170841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𝑚𝑜𝑑𝑒𝑙</m:t>
                          </m:r>
                        </m:sub>
                      </m:sSub>
                      <m:r>
                        <a:rPr lang="fr-F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=8192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1" name="ZoneTexte 20">
                <a:extLst>
                  <a:ext uri="{FF2B5EF4-FFF2-40B4-BE49-F238E27FC236}">
                    <a16:creationId xmlns:a16="http://schemas.microsoft.com/office/drawing/2014/main" id="{81A76442-C013-8AF7-83EC-D1803233FCB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30725" y="1672135"/>
                <a:ext cx="1708416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ZoneTexte 21">
                <a:extLst>
                  <a:ext uri="{FF2B5EF4-FFF2-40B4-BE49-F238E27FC236}">
                    <a16:creationId xmlns:a16="http://schemas.microsoft.com/office/drawing/2014/main" id="{27BE8782-A0D2-372E-589A-3D6D8B9C728D}"/>
                  </a:ext>
                </a:extLst>
              </p:cNvPr>
              <p:cNvSpPr txBox="1"/>
              <p:nvPr/>
            </p:nvSpPr>
            <p:spPr>
              <a:xfrm>
                <a:off x="1542648" y="3648054"/>
                <a:ext cx="503580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i="1" smtClean="0">
                          <a:latin typeface="Cambria Math" panose="02040503050406030204" pitchFamily="18" charset="0"/>
                        </a:rPr>
                        <m:t>𝑅𝑒𝑚𝑎𝑖𝑛𝑖𝑛𝑔</m:t>
                      </m:r>
                      <m:r>
                        <a:rPr lang="fr-FR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i="1" smtClean="0">
                          <a:latin typeface="Cambria Math" panose="02040503050406030204" pitchFamily="18" charset="0"/>
                        </a:rPr>
                        <m:t>𝑆𝑝𝑎𝑐𝑒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=40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𝐺𝐵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−2×10</m:t>
                      </m:r>
                      <m:r>
                        <a:rPr lang="fr-F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𝐺𝐵</m:t>
                      </m:r>
                      <m:r>
                        <a:rPr lang="fr-F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=20</m:t>
                      </m:r>
                      <m:r>
                        <a:rPr lang="fr-F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𝐺𝐵</m:t>
                      </m:r>
                      <m:r>
                        <a:rPr lang="fr-F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2" name="ZoneTexte 21">
                <a:extLst>
                  <a:ext uri="{FF2B5EF4-FFF2-40B4-BE49-F238E27FC236}">
                    <a16:creationId xmlns:a16="http://schemas.microsoft.com/office/drawing/2014/main" id="{27BE8782-A0D2-372E-589A-3D6D8B9C728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42648" y="3648054"/>
                <a:ext cx="5035802" cy="369332"/>
              </a:xfrm>
              <a:prstGeom prst="rect">
                <a:avLst/>
              </a:prstGeom>
              <a:blipFill>
                <a:blip r:embed="rId8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ZoneTexte 22">
            <a:extLst>
              <a:ext uri="{FF2B5EF4-FFF2-40B4-BE49-F238E27FC236}">
                <a16:creationId xmlns:a16="http://schemas.microsoft.com/office/drawing/2014/main" id="{93EF31CC-1D85-28E5-55D8-A1D541BA822E}"/>
              </a:ext>
            </a:extLst>
          </p:cNvPr>
          <p:cNvSpPr txBox="1"/>
          <p:nvPr/>
        </p:nvSpPr>
        <p:spPr>
          <a:xfrm>
            <a:off x="7433365" y="2080365"/>
            <a:ext cx="149752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 err="1">
                <a:solidFill>
                  <a:schemeClr val="accent1"/>
                </a:solidFill>
              </a:rPr>
              <a:t>Nvidia</a:t>
            </a:r>
            <a:r>
              <a:rPr lang="fr-FR" sz="1400" dirty="0">
                <a:solidFill>
                  <a:schemeClr val="accent1"/>
                </a:solidFill>
              </a:rPr>
              <a:t> A100 GPU</a:t>
            </a:r>
            <a:endParaRPr lang="en-US" sz="1400" dirty="0">
              <a:solidFill>
                <a:schemeClr val="accent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ZoneTexte 24">
                <a:extLst>
                  <a:ext uri="{FF2B5EF4-FFF2-40B4-BE49-F238E27FC236}">
                    <a16:creationId xmlns:a16="http://schemas.microsoft.com/office/drawing/2014/main" id="{17ED5787-4D83-F4FD-11FA-577EED0E6C9D}"/>
                  </a:ext>
                </a:extLst>
              </p:cNvPr>
              <p:cNvSpPr txBox="1"/>
              <p:nvPr/>
            </p:nvSpPr>
            <p:spPr>
              <a:xfrm>
                <a:off x="1491721" y="4408188"/>
                <a:ext cx="7935442" cy="66005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𝑇𝑜𝑡𝑎𝑙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𝑜𝑓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𝑡𝑜𝑘𝑒𝑛𝑠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𝑡h𝑎𝑡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𝑐𝑎𝑛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𝑏𝑒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𝑠𝑡𝑜𝑟𝑒𝑑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i="1">
                              <a:latin typeface="Cambria Math" panose="02040503050406030204" pitchFamily="18" charset="0"/>
                            </a:rPr>
                            <m:t>𝑅𝑒𝑚𝑎𝑖𝑛𝑖𝑛𝑔</m:t>
                          </m:r>
                          <m:r>
                            <a:rPr lang="fr-FR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fr-FR" i="1">
                              <a:latin typeface="Cambria Math" panose="02040503050406030204" pitchFamily="18" charset="0"/>
                            </a:rPr>
                            <m:t>𝑆𝑝𝑎𝑐𝑒</m:t>
                          </m:r>
                        </m:num>
                        <m:den>
                          <m:r>
                            <a:rPr lang="fr-FR" i="1">
                              <a:latin typeface="Cambria Math" panose="02040503050406030204" pitchFamily="18" charset="0"/>
                            </a:rPr>
                            <m:t>𝐵𝑦𝑡𝑒𝑠</m:t>
                          </m:r>
                          <m:r>
                            <a:rPr lang="fr-FR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fr-FR" i="1">
                              <a:latin typeface="Cambria Math" panose="02040503050406030204" pitchFamily="18" charset="0"/>
                            </a:rPr>
                            <m:t>𝑠𝑡𝑜𝑟𝑒</m:t>
                          </m:r>
                          <m:r>
                            <a:rPr lang="fr-FR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fr-FR" i="1">
                              <a:latin typeface="Cambria Math" panose="02040503050406030204" pitchFamily="18" charset="0"/>
                            </a:rPr>
                            <m:t>𝑝𝑒𝑟</m:t>
                          </m:r>
                          <m:r>
                            <a:rPr lang="fr-FR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fr-FR" i="1">
                              <a:latin typeface="Cambria Math" panose="02040503050406030204" pitchFamily="18" charset="0"/>
                            </a:rPr>
                            <m:t>𝑡𝑜𝑘𝑒𝑛</m:t>
                          </m:r>
                        </m:den>
                      </m:f>
                      <m:r>
                        <a:rPr lang="fr-FR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~</m:t>
                      </m:r>
                      <m:r>
                        <a:rPr lang="fr-F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9600 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𝑡𝑜𝑘𝑒𝑛𝑠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5" name="ZoneTexte 24">
                <a:extLst>
                  <a:ext uri="{FF2B5EF4-FFF2-40B4-BE49-F238E27FC236}">
                    <a16:creationId xmlns:a16="http://schemas.microsoft.com/office/drawing/2014/main" id="{17ED5787-4D83-F4FD-11FA-577EED0E6C9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91721" y="4408188"/>
                <a:ext cx="7935442" cy="660052"/>
              </a:xfrm>
              <a:prstGeom prst="rect">
                <a:avLst/>
              </a:prstGeom>
              <a:blipFill>
                <a:blip r:embed="rId9"/>
                <a:stretch>
                  <a:fillRect t="-1923" b="-115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ZoneTexte 26">
                <a:extLst>
                  <a:ext uri="{FF2B5EF4-FFF2-40B4-BE49-F238E27FC236}">
                    <a16:creationId xmlns:a16="http://schemas.microsoft.com/office/drawing/2014/main" id="{5E18C8A0-9A9B-65FB-E3A5-CE5A2DC0C7AB}"/>
                  </a:ext>
                </a:extLst>
              </p:cNvPr>
              <p:cNvSpPr txBox="1"/>
              <p:nvPr/>
            </p:nvSpPr>
            <p:spPr>
              <a:xfrm>
                <a:off x="1930175" y="5498933"/>
                <a:ext cx="7058534" cy="66191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𝑀𝑎𝑥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𝑆𝑒𝑞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𝐿𝑒𝑛𝑔h𝑡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𝑝𝑒𝑟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𝑟𝑒𝑞𝑢𝑒𝑠𝑡𝑠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9600</m:t>
                          </m:r>
                        </m:num>
                        <m:den>
                          <m:sSup>
                            <m:sSupPr>
                              <m:ctrlP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</m:e>
                            <m:sup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(=208)</m:t>
                          </m:r>
                        </m:den>
                      </m:f>
                      <m:r>
                        <a:rPr lang="fr-FR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~</m:t>
                      </m:r>
                      <m:r>
                        <a:rPr lang="fr-F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46 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𝑡𝑜𝑘𝑒𝑛𝑠</m:t>
                      </m:r>
                      <m:r>
                        <a:rPr lang="fr-F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~ 32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𝑤𝑜𝑟𝑑𝑠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7" name="ZoneTexte 26">
                <a:extLst>
                  <a:ext uri="{FF2B5EF4-FFF2-40B4-BE49-F238E27FC236}">
                    <a16:creationId xmlns:a16="http://schemas.microsoft.com/office/drawing/2014/main" id="{5E18C8A0-9A9B-65FB-E3A5-CE5A2DC0C7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30175" y="5498933"/>
                <a:ext cx="7058534" cy="661912"/>
              </a:xfrm>
              <a:prstGeom prst="rect">
                <a:avLst/>
              </a:prstGeom>
              <a:blipFill>
                <a:blip r:embed="rId10"/>
                <a:stretch>
                  <a:fillRect b="-74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9" name="Connecteur droit 28">
            <a:extLst>
              <a:ext uri="{FF2B5EF4-FFF2-40B4-BE49-F238E27FC236}">
                <a16:creationId xmlns:a16="http://schemas.microsoft.com/office/drawing/2014/main" id="{186E504B-A0E3-7012-4483-6520F07A7467}"/>
              </a:ext>
            </a:extLst>
          </p:cNvPr>
          <p:cNvCxnSpPr/>
          <p:nvPr/>
        </p:nvCxnSpPr>
        <p:spPr>
          <a:xfrm>
            <a:off x="1392795" y="2244665"/>
            <a:ext cx="0" cy="64387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AB489BFF-F35F-CD6D-E733-DA337A11A80E}"/>
              </a:ext>
            </a:extLst>
          </p:cNvPr>
          <p:cNvCxnSpPr/>
          <p:nvPr/>
        </p:nvCxnSpPr>
        <p:spPr>
          <a:xfrm>
            <a:off x="1392795" y="3326119"/>
            <a:ext cx="0" cy="64387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Connecteur droit avec flèche 31">
            <a:extLst>
              <a:ext uri="{FF2B5EF4-FFF2-40B4-BE49-F238E27FC236}">
                <a16:creationId xmlns:a16="http://schemas.microsoft.com/office/drawing/2014/main" id="{0F967410-687C-E5B9-FE5B-02D6D4BC2AD0}"/>
              </a:ext>
            </a:extLst>
          </p:cNvPr>
          <p:cNvCxnSpPr/>
          <p:nvPr/>
        </p:nvCxnSpPr>
        <p:spPr>
          <a:xfrm flipV="1">
            <a:off x="672175" y="4754357"/>
            <a:ext cx="763009" cy="986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Rectangle : coins arrondis 32">
            <a:extLst>
              <a:ext uri="{FF2B5EF4-FFF2-40B4-BE49-F238E27FC236}">
                <a16:creationId xmlns:a16="http://schemas.microsoft.com/office/drawing/2014/main" id="{793BBAD2-E626-8D81-4DA4-80717E60885B}"/>
              </a:ext>
            </a:extLst>
          </p:cNvPr>
          <p:cNvSpPr/>
          <p:nvPr/>
        </p:nvSpPr>
        <p:spPr>
          <a:xfrm>
            <a:off x="1930175" y="5436448"/>
            <a:ext cx="7178805" cy="847788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Connecteur droit 33">
            <a:extLst>
              <a:ext uri="{FF2B5EF4-FFF2-40B4-BE49-F238E27FC236}">
                <a16:creationId xmlns:a16="http://schemas.microsoft.com/office/drawing/2014/main" id="{8E6440B9-AE0C-AF56-8F5C-61DADE3567A8}"/>
              </a:ext>
            </a:extLst>
          </p:cNvPr>
          <p:cNvCxnSpPr>
            <a:cxnSpLocks/>
          </p:cNvCxnSpPr>
          <p:nvPr/>
        </p:nvCxnSpPr>
        <p:spPr>
          <a:xfrm>
            <a:off x="7638341" y="2019933"/>
            <a:ext cx="108757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ZoneTexte 38">
            <a:extLst>
              <a:ext uri="{FF2B5EF4-FFF2-40B4-BE49-F238E27FC236}">
                <a16:creationId xmlns:a16="http://schemas.microsoft.com/office/drawing/2014/main" id="{D27983EE-9B6C-32BD-7C99-876B89FDE53C}"/>
              </a:ext>
            </a:extLst>
          </p:cNvPr>
          <p:cNvSpPr txBox="1"/>
          <p:nvPr/>
        </p:nvSpPr>
        <p:spPr>
          <a:xfrm>
            <a:off x="783079" y="947236"/>
            <a:ext cx="60949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 err="1"/>
              <a:t>Two</a:t>
            </a:r>
            <a:r>
              <a:rPr lang="fr-FR" dirty="0"/>
              <a:t> </a:t>
            </a:r>
            <a:r>
              <a:rPr lang="fr-FR" dirty="0" err="1"/>
              <a:t>things</a:t>
            </a:r>
            <a:r>
              <a:rPr lang="fr-FR" dirty="0"/>
              <a:t> </a:t>
            </a:r>
            <a:r>
              <a:rPr lang="fr-FR" dirty="0" err="1"/>
              <a:t>we</a:t>
            </a:r>
            <a:r>
              <a:rPr lang="fr-FR" dirty="0"/>
              <a:t> store in </a:t>
            </a:r>
            <a:r>
              <a:rPr lang="fr-FR" dirty="0" err="1"/>
              <a:t>our</a:t>
            </a:r>
            <a:r>
              <a:rPr lang="fr-FR" dirty="0"/>
              <a:t> </a:t>
            </a:r>
            <a:r>
              <a:rPr lang="fr-FR" dirty="0" err="1"/>
              <a:t>GPUs</a:t>
            </a:r>
            <a:r>
              <a:rPr lang="fr-FR" dirty="0"/>
              <a:t> — </a:t>
            </a:r>
            <a:r>
              <a:rPr lang="fr-FR" dirty="0" err="1"/>
              <a:t>kv</a:t>
            </a:r>
            <a:r>
              <a:rPr lang="fr-FR" dirty="0"/>
              <a:t> cache and </a:t>
            </a:r>
            <a:r>
              <a:rPr lang="fr-FR" dirty="0" err="1"/>
              <a:t>weights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815039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BD9469-BA38-8D8F-46E3-D6563FFC05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B58B33E9-3446-A14F-5FFC-F0A804A41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243" y="-5432"/>
            <a:ext cx="10515600" cy="1325563"/>
          </a:xfrm>
        </p:spPr>
        <p:txBody>
          <a:bodyPr/>
          <a:lstStyle/>
          <a:p>
            <a:r>
              <a:rPr lang="en-US" dirty="0"/>
              <a:t>Inference – Important metrics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ZoneTexte 1">
                <a:extLst>
                  <a:ext uri="{FF2B5EF4-FFF2-40B4-BE49-F238E27FC236}">
                    <a16:creationId xmlns:a16="http://schemas.microsoft.com/office/drawing/2014/main" id="{06379BA2-6605-DCA9-D17F-FA56B63E16EA}"/>
                  </a:ext>
                </a:extLst>
              </p:cNvPr>
              <p:cNvSpPr txBox="1"/>
              <p:nvPr/>
            </p:nvSpPr>
            <p:spPr>
              <a:xfrm>
                <a:off x="1708103" y="2749165"/>
                <a:ext cx="866577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At Optimal Batch Size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fr-FR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p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</m:oMath>
                </a14:m>
                <a:r>
                  <a:rPr lang="en-US" dirty="0"/>
                  <a:t> = 208, we can handle requests with a maximum of 46 tokens </a:t>
                </a:r>
              </a:p>
            </p:txBody>
          </p:sp>
        </mc:Choice>
        <mc:Fallback xmlns="">
          <p:sp>
            <p:nvSpPr>
              <p:cNvPr id="2" name="ZoneTexte 1">
                <a:extLst>
                  <a:ext uri="{FF2B5EF4-FFF2-40B4-BE49-F238E27FC236}">
                    <a16:creationId xmlns:a16="http://schemas.microsoft.com/office/drawing/2014/main" id="{06379BA2-6605-DCA9-D17F-FA56B63E16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08103" y="2749165"/>
                <a:ext cx="8665770" cy="369332"/>
              </a:xfrm>
              <a:prstGeom prst="rect">
                <a:avLst/>
              </a:prstGeom>
              <a:blipFill>
                <a:blip r:embed="rId3"/>
                <a:stretch>
                  <a:fillRect l="-586" t="-6667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ZoneTexte 2">
            <a:extLst>
              <a:ext uri="{FF2B5EF4-FFF2-40B4-BE49-F238E27FC236}">
                <a16:creationId xmlns:a16="http://schemas.microsoft.com/office/drawing/2014/main" id="{6F0DE872-09F4-21F3-D713-D9244822EB4F}"/>
              </a:ext>
            </a:extLst>
          </p:cNvPr>
          <p:cNvSpPr txBox="1"/>
          <p:nvPr/>
        </p:nvSpPr>
        <p:spPr>
          <a:xfrm>
            <a:off x="1993873" y="3681728"/>
            <a:ext cx="79231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Lower Batch Size = Higher Max Sequence Length but we will be Memory Bound</a:t>
            </a:r>
          </a:p>
        </p:txBody>
      </p:sp>
      <p:cxnSp>
        <p:nvCxnSpPr>
          <p:cNvPr id="8" name="Connecteur droit avec flèche 7">
            <a:extLst>
              <a:ext uri="{FF2B5EF4-FFF2-40B4-BE49-F238E27FC236}">
                <a16:creationId xmlns:a16="http://schemas.microsoft.com/office/drawing/2014/main" id="{693FFF5A-E434-BE3E-782C-6941A97FA0CA}"/>
              </a:ext>
            </a:extLst>
          </p:cNvPr>
          <p:cNvCxnSpPr/>
          <p:nvPr/>
        </p:nvCxnSpPr>
        <p:spPr>
          <a:xfrm>
            <a:off x="2078652" y="4462904"/>
            <a:ext cx="85989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ZoneTexte 9">
            <a:extLst>
              <a:ext uri="{FF2B5EF4-FFF2-40B4-BE49-F238E27FC236}">
                <a16:creationId xmlns:a16="http://schemas.microsoft.com/office/drawing/2014/main" id="{097AA016-DE68-D249-50E8-829A5E52767F}"/>
              </a:ext>
            </a:extLst>
          </p:cNvPr>
          <p:cNvSpPr txBox="1"/>
          <p:nvPr/>
        </p:nvSpPr>
        <p:spPr>
          <a:xfrm>
            <a:off x="2938551" y="4278238"/>
            <a:ext cx="52127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 won’t use the full capacity  of the GPU Instance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ZoneTexte 12">
                <a:extLst>
                  <a:ext uri="{FF2B5EF4-FFF2-40B4-BE49-F238E27FC236}">
                    <a16:creationId xmlns:a16="http://schemas.microsoft.com/office/drawing/2014/main" id="{6CD34312-9B35-A334-C8EB-7E75B29DFFAB}"/>
                  </a:ext>
                </a:extLst>
              </p:cNvPr>
              <p:cNvSpPr txBox="1"/>
              <p:nvPr/>
            </p:nvSpPr>
            <p:spPr>
              <a:xfrm>
                <a:off x="2039176" y="1609794"/>
                <a:ext cx="7058534" cy="66191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𝑀𝑎𝑥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𝑆𝑒𝑞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𝐿𝑒𝑛𝑔h𝑡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𝑝𝑒𝑟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𝑟𝑒𝑞𝑢𝑒𝑠𝑡𝑠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9600</m:t>
                          </m:r>
                        </m:num>
                        <m:den>
                          <m:sSup>
                            <m:sSupPr>
                              <m:ctrlP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</m:e>
                            <m:sup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(=208)</m:t>
                          </m:r>
                        </m:den>
                      </m:f>
                      <m:r>
                        <a:rPr lang="fr-FR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~</m:t>
                      </m:r>
                      <m:r>
                        <a:rPr lang="fr-F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46 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𝑡𝑜𝑘𝑒𝑛𝑠</m:t>
                      </m:r>
                      <m:r>
                        <a:rPr lang="fr-F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~ 32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𝑤𝑜𝑟𝑑𝑠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3" name="ZoneTexte 12">
                <a:extLst>
                  <a:ext uri="{FF2B5EF4-FFF2-40B4-BE49-F238E27FC236}">
                    <a16:creationId xmlns:a16="http://schemas.microsoft.com/office/drawing/2014/main" id="{6CD34312-9B35-A334-C8EB-7E75B29DFF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39176" y="1609794"/>
                <a:ext cx="7058534" cy="661912"/>
              </a:xfrm>
              <a:prstGeom prst="rect">
                <a:avLst/>
              </a:prstGeom>
              <a:blipFill>
                <a:blip r:embed="rId4"/>
                <a:stretch>
                  <a:fillRect b="-74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Rectangle : coins arrondis 13">
            <a:extLst>
              <a:ext uri="{FF2B5EF4-FFF2-40B4-BE49-F238E27FC236}">
                <a16:creationId xmlns:a16="http://schemas.microsoft.com/office/drawing/2014/main" id="{169463BE-AEBC-6E23-9020-5CF7CF66E25F}"/>
              </a:ext>
            </a:extLst>
          </p:cNvPr>
          <p:cNvSpPr/>
          <p:nvPr/>
        </p:nvSpPr>
        <p:spPr>
          <a:xfrm>
            <a:off x="2039176" y="1547309"/>
            <a:ext cx="7178805" cy="847788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047DCF36-A32E-8A8D-AE64-2EE8BAE0485E}"/>
              </a:ext>
            </a:extLst>
          </p:cNvPr>
          <p:cNvSpPr txBox="1"/>
          <p:nvPr/>
        </p:nvSpPr>
        <p:spPr>
          <a:xfrm>
            <a:off x="9991788" y="5928461"/>
            <a:ext cx="1180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5"/>
              </a:rPr>
              <a:t>More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5031817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63A106-DADB-7005-63D5-256A7F764A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5C8656B6-7AF5-6D79-FDD2-31E7F7E02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243" y="-5432"/>
            <a:ext cx="10515600" cy="1325563"/>
          </a:xfrm>
        </p:spPr>
        <p:txBody>
          <a:bodyPr/>
          <a:lstStyle/>
          <a:p>
            <a:r>
              <a:rPr lang="en-US" dirty="0"/>
              <a:t>Inference – Optimization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F876A875-BD0A-26B9-A312-23331B0157F5}"/>
              </a:ext>
            </a:extLst>
          </p:cNvPr>
          <p:cNvSpPr txBox="1"/>
          <p:nvPr/>
        </p:nvSpPr>
        <p:spPr>
          <a:xfrm>
            <a:off x="9991788" y="5928461"/>
            <a:ext cx="1180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More here</a:t>
            </a:r>
            <a:endParaRPr lang="en-US" dirty="0"/>
          </a:p>
        </p:txBody>
      </p: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2CB7FBB6-F32B-03EF-E5BF-D84DDBB787F8}"/>
              </a:ext>
            </a:extLst>
          </p:cNvPr>
          <p:cNvGrpSpPr/>
          <p:nvPr/>
        </p:nvGrpSpPr>
        <p:grpSpPr>
          <a:xfrm>
            <a:off x="557263" y="1662584"/>
            <a:ext cx="3155847" cy="1766416"/>
            <a:chOff x="575430" y="1135465"/>
            <a:chExt cx="3155847" cy="1766416"/>
          </a:xfrm>
        </p:grpSpPr>
        <p:sp>
          <p:nvSpPr>
            <p:cNvPr id="9" name="Rectangle : coins arrondis 8">
              <a:extLst>
                <a:ext uri="{FF2B5EF4-FFF2-40B4-BE49-F238E27FC236}">
                  <a16:creationId xmlns:a16="http://schemas.microsoft.com/office/drawing/2014/main" id="{80F14FB5-D519-2C33-B265-0DFCC8450875}"/>
                </a:ext>
              </a:extLst>
            </p:cNvPr>
            <p:cNvSpPr/>
            <p:nvPr/>
          </p:nvSpPr>
          <p:spPr>
            <a:xfrm>
              <a:off x="575430" y="1768247"/>
              <a:ext cx="1435039" cy="1133634"/>
            </a:xfrm>
            <a:prstGeom prst="roundRect">
              <a:avLst/>
            </a:prstGeom>
            <a:gradFill flip="none" rotWithShape="1">
              <a:gsLst>
                <a:gs pos="0">
                  <a:schemeClr val="accent5">
                    <a:tint val="66000"/>
                    <a:satMod val="160000"/>
                  </a:schemeClr>
                </a:gs>
                <a:gs pos="50000">
                  <a:schemeClr val="accent5">
                    <a:tint val="44500"/>
                    <a:satMod val="160000"/>
                  </a:schemeClr>
                </a:gs>
                <a:gs pos="100000">
                  <a:schemeClr val="accent5">
                    <a:tint val="23500"/>
                    <a:satMod val="16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 w="50800">
              <a:solidFill>
                <a:schemeClr val="accent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LLM</a:t>
              </a:r>
            </a:p>
            <a:p>
              <a:pPr algn="ctr"/>
              <a:r>
                <a:rPr lang="en-US" dirty="0">
                  <a:solidFill>
                    <a:schemeClr val="tx1"/>
                  </a:solidFill>
                </a:rPr>
                <a:t>Teacher</a:t>
              </a:r>
            </a:p>
          </p:txBody>
        </p:sp>
        <p:sp>
          <p:nvSpPr>
            <p:cNvPr id="11" name="Rectangle : coins arrondis 10">
              <a:extLst>
                <a:ext uri="{FF2B5EF4-FFF2-40B4-BE49-F238E27FC236}">
                  <a16:creationId xmlns:a16="http://schemas.microsoft.com/office/drawing/2014/main" id="{FF0A9643-D687-117C-059B-095F16D3FD7A}"/>
                </a:ext>
              </a:extLst>
            </p:cNvPr>
            <p:cNvSpPr/>
            <p:nvPr/>
          </p:nvSpPr>
          <p:spPr>
            <a:xfrm>
              <a:off x="2634198" y="1907522"/>
              <a:ext cx="1097079" cy="855079"/>
            </a:xfrm>
            <a:prstGeom prst="roundRect">
              <a:avLst/>
            </a:prstGeom>
            <a:gradFill flip="none" rotWithShape="1">
              <a:gsLst>
                <a:gs pos="0">
                  <a:schemeClr val="accent5">
                    <a:tint val="66000"/>
                    <a:satMod val="160000"/>
                  </a:schemeClr>
                </a:gs>
                <a:gs pos="50000">
                  <a:schemeClr val="accent5">
                    <a:tint val="44500"/>
                    <a:satMod val="160000"/>
                  </a:schemeClr>
                </a:gs>
                <a:gs pos="100000">
                  <a:schemeClr val="accent5">
                    <a:tint val="23500"/>
                    <a:satMod val="16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 w="50800">
              <a:solidFill>
                <a:schemeClr val="accent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LLM</a:t>
              </a:r>
            </a:p>
            <a:p>
              <a:pPr algn="ctr"/>
              <a:r>
                <a:rPr lang="en-US" dirty="0">
                  <a:solidFill>
                    <a:schemeClr val="tx1"/>
                  </a:solidFill>
                </a:rPr>
                <a:t>Student</a:t>
              </a:r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2E27059E-A64A-0573-D112-DD2A53ECEDB5}"/>
                </a:ext>
              </a:extLst>
            </p:cNvPr>
            <p:cNvSpPr txBox="1"/>
            <p:nvPr/>
          </p:nvSpPr>
          <p:spPr>
            <a:xfrm>
              <a:off x="1574464" y="1135465"/>
              <a:ext cx="12616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/>
                <a:t>Distillation</a:t>
              </a:r>
            </a:p>
          </p:txBody>
        </p:sp>
        <p:cxnSp>
          <p:nvCxnSpPr>
            <p:cNvPr id="23" name="Connecteur droit avec flèche 22">
              <a:extLst>
                <a:ext uri="{FF2B5EF4-FFF2-40B4-BE49-F238E27FC236}">
                  <a16:creationId xmlns:a16="http://schemas.microsoft.com/office/drawing/2014/main" id="{F6B812DA-3BB2-5B39-7902-99634C3FE708}"/>
                </a:ext>
              </a:extLst>
            </p:cNvPr>
            <p:cNvCxnSpPr>
              <a:stCxn id="9" idx="3"/>
              <a:endCxn id="11" idx="1"/>
            </p:cNvCxnSpPr>
            <p:nvPr/>
          </p:nvCxnSpPr>
          <p:spPr>
            <a:xfrm flipV="1">
              <a:off x="2010469" y="2335062"/>
              <a:ext cx="623729" cy="2"/>
            </a:xfrm>
            <a:prstGeom prst="straightConnector1">
              <a:avLst/>
            </a:prstGeom>
            <a:ln>
              <a:prstDash val="dash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Groupe 36">
            <a:extLst>
              <a:ext uri="{FF2B5EF4-FFF2-40B4-BE49-F238E27FC236}">
                <a16:creationId xmlns:a16="http://schemas.microsoft.com/office/drawing/2014/main" id="{94E3A4BE-37EA-8FD9-D57D-B84FF6CD4221}"/>
              </a:ext>
            </a:extLst>
          </p:cNvPr>
          <p:cNvGrpSpPr/>
          <p:nvPr/>
        </p:nvGrpSpPr>
        <p:grpSpPr>
          <a:xfrm>
            <a:off x="5505851" y="1697248"/>
            <a:ext cx="2204864" cy="3463504"/>
            <a:chOff x="6085970" y="1099130"/>
            <a:chExt cx="2204864" cy="3463504"/>
          </a:xfrm>
        </p:grpSpPr>
        <p:sp>
          <p:nvSpPr>
            <p:cNvPr id="15" name="Rectangle : coins arrondis 14">
              <a:extLst>
                <a:ext uri="{FF2B5EF4-FFF2-40B4-BE49-F238E27FC236}">
                  <a16:creationId xmlns:a16="http://schemas.microsoft.com/office/drawing/2014/main" id="{AA44E2F2-67D3-52DA-CCC1-FD0EF688B69E}"/>
                </a:ext>
              </a:extLst>
            </p:cNvPr>
            <p:cNvSpPr/>
            <p:nvPr/>
          </p:nvSpPr>
          <p:spPr>
            <a:xfrm>
              <a:off x="6101184" y="1610801"/>
              <a:ext cx="1435039" cy="1133634"/>
            </a:xfrm>
            <a:prstGeom prst="roundRect">
              <a:avLst/>
            </a:prstGeom>
            <a:gradFill flip="none" rotWithShape="1">
              <a:gsLst>
                <a:gs pos="0">
                  <a:schemeClr val="accent5">
                    <a:tint val="66000"/>
                    <a:satMod val="160000"/>
                  </a:schemeClr>
                </a:gs>
                <a:gs pos="50000">
                  <a:schemeClr val="accent5">
                    <a:tint val="44500"/>
                    <a:satMod val="160000"/>
                  </a:schemeClr>
                </a:gs>
                <a:gs pos="100000">
                  <a:schemeClr val="accent5">
                    <a:tint val="23500"/>
                    <a:satMod val="16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 w="50800">
              <a:solidFill>
                <a:schemeClr val="accent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LLM</a:t>
              </a:r>
            </a:p>
          </p:txBody>
        </p:sp>
        <p:sp>
          <p:nvSpPr>
            <p:cNvPr id="18" name="ZoneTexte 17">
              <a:extLst>
                <a:ext uri="{FF2B5EF4-FFF2-40B4-BE49-F238E27FC236}">
                  <a16:creationId xmlns:a16="http://schemas.microsoft.com/office/drawing/2014/main" id="{EEB6119E-51CF-2B83-8DAB-4DB7AE71FC14}"/>
                </a:ext>
              </a:extLst>
            </p:cNvPr>
            <p:cNvSpPr txBox="1"/>
            <p:nvPr/>
          </p:nvSpPr>
          <p:spPr>
            <a:xfrm>
              <a:off x="6085970" y="1099130"/>
              <a:ext cx="14654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u="sng" dirty="0"/>
                <a:t>Quantization</a:t>
              </a:r>
            </a:p>
          </p:txBody>
        </p:sp>
        <p:sp>
          <p:nvSpPr>
            <p:cNvPr id="19" name="ZoneTexte 18">
              <a:extLst>
                <a:ext uri="{FF2B5EF4-FFF2-40B4-BE49-F238E27FC236}">
                  <a16:creationId xmlns:a16="http://schemas.microsoft.com/office/drawing/2014/main" id="{D73BF78F-B5A7-1A7E-1EAF-9CE904C66E3F}"/>
                </a:ext>
              </a:extLst>
            </p:cNvPr>
            <p:cNvSpPr txBox="1"/>
            <p:nvPr/>
          </p:nvSpPr>
          <p:spPr>
            <a:xfrm>
              <a:off x="7521071" y="1965729"/>
              <a:ext cx="7697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32-bit</a:t>
              </a:r>
            </a:p>
          </p:txBody>
        </p:sp>
        <p:sp>
          <p:nvSpPr>
            <p:cNvPr id="20" name="Rectangle : coins arrondis 19">
              <a:extLst>
                <a:ext uri="{FF2B5EF4-FFF2-40B4-BE49-F238E27FC236}">
                  <a16:creationId xmlns:a16="http://schemas.microsoft.com/office/drawing/2014/main" id="{D895816D-2D1F-EDD3-0F24-27DACDDA5EB4}"/>
                </a:ext>
              </a:extLst>
            </p:cNvPr>
            <p:cNvSpPr/>
            <p:nvPr/>
          </p:nvSpPr>
          <p:spPr>
            <a:xfrm>
              <a:off x="6101184" y="3429000"/>
              <a:ext cx="1435039" cy="1133634"/>
            </a:xfrm>
            <a:prstGeom prst="roundRect">
              <a:avLst/>
            </a:prstGeom>
            <a:gradFill flip="none" rotWithShape="1">
              <a:gsLst>
                <a:gs pos="0">
                  <a:schemeClr val="accent5">
                    <a:tint val="66000"/>
                    <a:satMod val="160000"/>
                  </a:schemeClr>
                </a:gs>
                <a:gs pos="50000">
                  <a:schemeClr val="accent5">
                    <a:tint val="44500"/>
                    <a:satMod val="160000"/>
                  </a:schemeClr>
                </a:gs>
                <a:gs pos="100000">
                  <a:schemeClr val="accent5">
                    <a:tint val="23500"/>
                    <a:satMod val="16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 w="50800">
              <a:solidFill>
                <a:schemeClr val="accent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LLM</a:t>
              </a:r>
            </a:p>
          </p:txBody>
        </p:sp>
        <p:sp>
          <p:nvSpPr>
            <p:cNvPr id="21" name="ZoneTexte 20">
              <a:extLst>
                <a:ext uri="{FF2B5EF4-FFF2-40B4-BE49-F238E27FC236}">
                  <a16:creationId xmlns:a16="http://schemas.microsoft.com/office/drawing/2014/main" id="{51742CD5-7B3F-EA5D-827C-7D945444EA5E}"/>
                </a:ext>
              </a:extLst>
            </p:cNvPr>
            <p:cNvSpPr txBox="1"/>
            <p:nvPr/>
          </p:nvSpPr>
          <p:spPr>
            <a:xfrm>
              <a:off x="7521071" y="3811151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8-bit</a:t>
              </a:r>
            </a:p>
          </p:txBody>
        </p:sp>
        <p:cxnSp>
          <p:nvCxnSpPr>
            <p:cNvPr id="24" name="Connecteur droit avec flèche 23">
              <a:extLst>
                <a:ext uri="{FF2B5EF4-FFF2-40B4-BE49-F238E27FC236}">
                  <a16:creationId xmlns:a16="http://schemas.microsoft.com/office/drawing/2014/main" id="{8DF16197-384F-3ECD-CB19-799C4EA37E25}"/>
                </a:ext>
              </a:extLst>
            </p:cNvPr>
            <p:cNvCxnSpPr>
              <a:cxnSpLocks/>
              <a:stCxn id="15" idx="2"/>
            </p:cNvCxnSpPr>
            <p:nvPr/>
          </p:nvCxnSpPr>
          <p:spPr>
            <a:xfrm flipH="1">
              <a:off x="6818703" y="2744435"/>
              <a:ext cx="1" cy="684565"/>
            </a:xfrm>
            <a:prstGeom prst="straightConnector1">
              <a:avLst/>
            </a:prstGeom>
            <a:ln>
              <a:prstDash val="dash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Groupe 37">
            <a:extLst>
              <a:ext uri="{FF2B5EF4-FFF2-40B4-BE49-F238E27FC236}">
                <a16:creationId xmlns:a16="http://schemas.microsoft.com/office/drawing/2014/main" id="{64D88AA7-398F-7675-D1AC-FA0335BF2CA0}"/>
              </a:ext>
            </a:extLst>
          </p:cNvPr>
          <p:cNvGrpSpPr/>
          <p:nvPr/>
        </p:nvGrpSpPr>
        <p:grpSpPr>
          <a:xfrm>
            <a:off x="9503455" y="1626249"/>
            <a:ext cx="1435039" cy="3463504"/>
            <a:chOff x="9521622" y="1099130"/>
            <a:chExt cx="1435039" cy="3463504"/>
          </a:xfrm>
        </p:grpSpPr>
        <p:sp>
          <p:nvSpPr>
            <p:cNvPr id="27" name="Rectangle : coins arrondis 26">
              <a:extLst>
                <a:ext uri="{FF2B5EF4-FFF2-40B4-BE49-F238E27FC236}">
                  <a16:creationId xmlns:a16="http://schemas.microsoft.com/office/drawing/2014/main" id="{71B1D57C-E751-AAFE-FF0B-A637C6A02EF6}"/>
                </a:ext>
              </a:extLst>
            </p:cNvPr>
            <p:cNvSpPr/>
            <p:nvPr/>
          </p:nvSpPr>
          <p:spPr>
            <a:xfrm>
              <a:off x="9521622" y="1731911"/>
              <a:ext cx="1435039" cy="1133634"/>
            </a:xfrm>
            <a:prstGeom prst="roundRect">
              <a:avLst/>
            </a:prstGeom>
            <a:gradFill flip="none" rotWithShape="1">
              <a:gsLst>
                <a:gs pos="0">
                  <a:schemeClr val="accent5">
                    <a:tint val="66000"/>
                    <a:satMod val="160000"/>
                  </a:schemeClr>
                </a:gs>
                <a:gs pos="50000">
                  <a:schemeClr val="accent5">
                    <a:tint val="44500"/>
                    <a:satMod val="160000"/>
                  </a:schemeClr>
                </a:gs>
                <a:gs pos="100000">
                  <a:schemeClr val="accent5">
                    <a:tint val="23500"/>
                    <a:satMod val="16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 w="50800">
              <a:solidFill>
                <a:schemeClr val="accent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LLM</a:t>
              </a:r>
            </a:p>
          </p:txBody>
        </p:sp>
        <p:sp>
          <p:nvSpPr>
            <p:cNvPr id="28" name="ZoneTexte 27">
              <a:extLst>
                <a:ext uri="{FF2B5EF4-FFF2-40B4-BE49-F238E27FC236}">
                  <a16:creationId xmlns:a16="http://schemas.microsoft.com/office/drawing/2014/main" id="{2E6EB257-D286-A20A-257F-DCECD3834BA4}"/>
                </a:ext>
              </a:extLst>
            </p:cNvPr>
            <p:cNvSpPr txBox="1"/>
            <p:nvPr/>
          </p:nvSpPr>
          <p:spPr>
            <a:xfrm>
              <a:off x="9768820" y="1099130"/>
              <a:ext cx="9406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/>
                <a:t>Pruning</a:t>
              </a:r>
            </a:p>
          </p:txBody>
        </p:sp>
        <p:sp>
          <p:nvSpPr>
            <p:cNvPr id="30" name="Rectangle : coins arrondis 29">
              <a:extLst>
                <a:ext uri="{FF2B5EF4-FFF2-40B4-BE49-F238E27FC236}">
                  <a16:creationId xmlns:a16="http://schemas.microsoft.com/office/drawing/2014/main" id="{4B73E6A5-8494-4CB3-EDA5-71AF6180C0B3}"/>
                </a:ext>
              </a:extLst>
            </p:cNvPr>
            <p:cNvSpPr/>
            <p:nvPr/>
          </p:nvSpPr>
          <p:spPr>
            <a:xfrm>
              <a:off x="9521622" y="3429000"/>
              <a:ext cx="1435039" cy="1133634"/>
            </a:xfrm>
            <a:prstGeom prst="roundRect">
              <a:avLst/>
            </a:prstGeom>
            <a:gradFill flip="none" rotWithShape="1">
              <a:gsLst>
                <a:gs pos="0">
                  <a:schemeClr val="accent5">
                    <a:tint val="66000"/>
                    <a:satMod val="160000"/>
                  </a:schemeClr>
                </a:gs>
                <a:gs pos="50000">
                  <a:schemeClr val="accent5">
                    <a:tint val="44500"/>
                    <a:satMod val="160000"/>
                  </a:schemeClr>
                </a:gs>
                <a:gs pos="100000">
                  <a:schemeClr val="accent5">
                    <a:tint val="23500"/>
                    <a:satMod val="16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 w="50800">
              <a:solidFill>
                <a:schemeClr val="accent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Pruned</a:t>
              </a:r>
              <a:br>
                <a:rPr lang="en-US" dirty="0">
                  <a:solidFill>
                    <a:schemeClr val="tx1"/>
                  </a:solidFill>
                </a:rPr>
              </a:br>
              <a:r>
                <a:rPr lang="en-US" dirty="0">
                  <a:solidFill>
                    <a:schemeClr val="tx1"/>
                  </a:solidFill>
                </a:rPr>
                <a:t>LLM</a:t>
              </a:r>
            </a:p>
          </p:txBody>
        </p:sp>
        <p:cxnSp>
          <p:nvCxnSpPr>
            <p:cNvPr id="32" name="Connecteur droit avec flèche 31">
              <a:extLst>
                <a:ext uri="{FF2B5EF4-FFF2-40B4-BE49-F238E27FC236}">
                  <a16:creationId xmlns:a16="http://schemas.microsoft.com/office/drawing/2014/main" id="{43AB9CEA-714F-E1F1-2C92-786FBE26F9B5}"/>
                </a:ext>
              </a:extLst>
            </p:cNvPr>
            <p:cNvCxnSpPr>
              <a:cxnSpLocks/>
            </p:cNvCxnSpPr>
            <p:nvPr/>
          </p:nvCxnSpPr>
          <p:spPr>
            <a:xfrm>
              <a:off x="10239141" y="2865545"/>
              <a:ext cx="0" cy="563455"/>
            </a:xfrm>
            <a:prstGeom prst="straightConnector1">
              <a:avLst/>
            </a:prstGeom>
            <a:ln>
              <a:prstDash val="dash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945722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B67B13-DCEB-2982-5141-09FE6B1E87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44112-50F4-942C-71AF-D50384768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 Example (Ingestion)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4A0BC23-A2E0-FAE2-3CEA-68A68227DD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595" y="2282474"/>
            <a:ext cx="8993745" cy="2652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7334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1320</TotalTime>
  <Words>3781</Words>
  <Application>Microsoft Macintosh PowerPoint</Application>
  <PresentationFormat>Widescreen</PresentationFormat>
  <Paragraphs>1457</Paragraphs>
  <Slides>87</Slides>
  <Notes>59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87</vt:i4>
      </vt:variant>
    </vt:vector>
  </HeadingPairs>
  <TitlesOfParts>
    <vt:vector size="97" baseType="lpstr">
      <vt:lpstr>Amazon Ember</vt:lpstr>
      <vt:lpstr>Amazon Ember Display</vt:lpstr>
      <vt:lpstr>Aptos</vt:lpstr>
      <vt:lpstr>Aptos Display</vt:lpstr>
      <vt:lpstr>Arial</vt:lpstr>
      <vt:lpstr>Calibri</vt:lpstr>
      <vt:lpstr>Cambria Math</vt:lpstr>
      <vt:lpstr>IBM Plex Sans</vt:lpstr>
      <vt:lpstr>Wingdings</vt:lpstr>
      <vt:lpstr>Office Theme</vt:lpstr>
      <vt:lpstr>Retrieval Augmented Generation</vt:lpstr>
      <vt:lpstr>Why using RAG ?</vt:lpstr>
      <vt:lpstr>Retrieval Augmented Generation Phases</vt:lpstr>
      <vt:lpstr>Ingestion Phase</vt:lpstr>
      <vt:lpstr>Retrieval</vt:lpstr>
      <vt:lpstr>Re-Ranking</vt:lpstr>
      <vt:lpstr>Architecture Example (running phase)</vt:lpstr>
      <vt:lpstr>Architecture Example (running phase)</vt:lpstr>
      <vt:lpstr>Architecture Example (Ingestion)</vt:lpstr>
      <vt:lpstr>Architecture Example (Ingestion)</vt:lpstr>
      <vt:lpstr>Re-Ranking</vt:lpstr>
      <vt:lpstr>Cosine-Similarity</vt:lpstr>
      <vt:lpstr>Chunking strategy: Fixed-size</vt:lpstr>
      <vt:lpstr>Chunking strategy: Semantic Chunking</vt:lpstr>
      <vt:lpstr>Chunking strategy: Other</vt:lpstr>
      <vt:lpstr>Amazon Bedrock Presentation</vt:lpstr>
      <vt:lpstr>Exercises</vt:lpstr>
      <vt:lpstr>Fine-Tuning </vt:lpstr>
      <vt:lpstr>Pretraining vs Fine-tuning</vt:lpstr>
      <vt:lpstr>Pre-trained models</vt:lpstr>
      <vt:lpstr>Challenges of Training LLMs models</vt:lpstr>
      <vt:lpstr>Scaling Law (Chinchilla Scaling Law)</vt:lpstr>
      <vt:lpstr>Challenges of Training LLMs models</vt:lpstr>
      <vt:lpstr>Challenges of Training LLMs models</vt:lpstr>
      <vt:lpstr>Scaling Choices for Pre-training</vt:lpstr>
      <vt:lpstr>Fine-tuning</vt:lpstr>
      <vt:lpstr>Fine-tuning</vt:lpstr>
      <vt:lpstr>Cross Entropy</vt:lpstr>
      <vt:lpstr>Fine-Tuning Risks</vt:lpstr>
      <vt:lpstr>PEFT</vt:lpstr>
      <vt:lpstr>PEFT</vt:lpstr>
      <vt:lpstr>PEFT: Low-Rank Adaptation (LoRA)</vt:lpstr>
      <vt:lpstr>PEFT: Low-Rank Adaptation (LoRA)</vt:lpstr>
      <vt:lpstr>PEFT: Low-Rank Adaptation (LoRA)</vt:lpstr>
      <vt:lpstr>RHLF &amp; Model Evaluation </vt:lpstr>
      <vt:lpstr>Definition</vt:lpstr>
      <vt:lpstr>Why RLHF ?</vt:lpstr>
      <vt:lpstr>RLHF</vt:lpstr>
      <vt:lpstr>RLHF</vt:lpstr>
      <vt:lpstr>RLHF – obtaining feedback from human</vt:lpstr>
      <vt:lpstr>RLHF – obtaining feedback from human</vt:lpstr>
      <vt:lpstr>RLHF – obtaining feedback from human</vt:lpstr>
      <vt:lpstr>RLHF – obtaining feedback from human</vt:lpstr>
      <vt:lpstr>RLHF</vt:lpstr>
      <vt:lpstr>LLM Evaluation</vt:lpstr>
      <vt:lpstr>Statistical Scores</vt:lpstr>
      <vt:lpstr>Statistical Scores</vt:lpstr>
      <vt:lpstr>Statistical Scores</vt:lpstr>
      <vt:lpstr>Statistical Scores</vt:lpstr>
      <vt:lpstr>Model Based and Statistical Scores</vt:lpstr>
      <vt:lpstr>Model Based and Statistical Scores</vt:lpstr>
      <vt:lpstr>Model Based and Statistical Scores</vt:lpstr>
      <vt:lpstr>Model Based and Statistical Scores</vt:lpstr>
      <vt:lpstr>Model Based and Statistical Scores</vt:lpstr>
      <vt:lpstr>Model Based and Statistical Scores</vt:lpstr>
      <vt:lpstr>Model Based and Statistical Scores</vt:lpstr>
      <vt:lpstr>Model Based and Statistical Scores</vt:lpstr>
      <vt:lpstr>Evaluation Benchmarks</vt:lpstr>
      <vt:lpstr>Agentic AI &amp;  System Design  </vt:lpstr>
      <vt:lpstr>Agentic AI - Definition</vt:lpstr>
      <vt:lpstr>Agentic AI - Definition</vt:lpstr>
      <vt:lpstr>Agent basics</vt:lpstr>
      <vt:lpstr>Simplest agent has only a set of instructions</vt:lpstr>
      <vt:lpstr>Agents use actions to get work done</vt:lpstr>
      <vt:lpstr>Agents use Knowledge Bases to find information</vt:lpstr>
      <vt:lpstr>Agents can combine Actions and Knowledge Bases</vt:lpstr>
      <vt:lpstr>Agents Workflow</vt:lpstr>
      <vt:lpstr>Agent orchestration – Detailed flow</vt:lpstr>
      <vt:lpstr>Agent Demo Amazon Bedrock AWS Console &amp; Inline Agents</vt:lpstr>
      <vt:lpstr>System Desing - MLOPs</vt:lpstr>
      <vt:lpstr>MLOps-ready features and capabilities</vt:lpstr>
      <vt:lpstr>MLOps-ready features and capabilities</vt:lpstr>
      <vt:lpstr>MLOps- Design</vt:lpstr>
      <vt:lpstr>MLOps- Design</vt:lpstr>
      <vt:lpstr>MLOps- Design</vt:lpstr>
      <vt:lpstr>MLOps- Design</vt:lpstr>
      <vt:lpstr>MLOps-ready features and capabilities</vt:lpstr>
      <vt:lpstr>MLOps- Design</vt:lpstr>
      <vt:lpstr>MLOps- Design</vt:lpstr>
      <vt:lpstr>Optimizing and Deploying for Inference</vt:lpstr>
      <vt:lpstr>Inference – Important metrics</vt:lpstr>
      <vt:lpstr>Inference – Important metrics</vt:lpstr>
      <vt:lpstr>Inference – Important metrics</vt:lpstr>
      <vt:lpstr>Inference – Important metrics</vt:lpstr>
      <vt:lpstr>Inference – Important metrics</vt:lpstr>
      <vt:lpstr>Inference – Important metrics</vt:lpstr>
      <vt:lpstr>Inference – Optimization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sandro Zangiacomi</dc:creator>
  <cp:lastModifiedBy>sandro Zangiacomi</cp:lastModifiedBy>
  <cp:revision>62</cp:revision>
  <dcterms:created xsi:type="dcterms:W3CDTF">2024-11-16T07:50:51Z</dcterms:created>
  <dcterms:modified xsi:type="dcterms:W3CDTF">2024-12-16T18:42:27Z</dcterms:modified>
</cp:coreProperties>
</file>

<file path=docProps/thumbnail.jpeg>
</file>